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5"/>
  </p:notesMasterIdLst>
  <p:sldIdLst>
    <p:sldId id="267" r:id="rId2"/>
    <p:sldId id="268" r:id="rId3"/>
    <p:sldId id="269" r:id="rId4"/>
    <p:sldId id="371" r:id="rId5"/>
    <p:sldId id="415" r:id="rId6"/>
    <p:sldId id="416" r:id="rId7"/>
    <p:sldId id="417" r:id="rId8"/>
    <p:sldId id="384" r:id="rId9"/>
    <p:sldId id="385" r:id="rId10"/>
    <p:sldId id="393" r:id="rId11"/>
    <p:sldId id="421" r:id="rId12"/>
    <p:sldId id="423" r:id="rId13"/>
    <p:sldId id="424" r:id="rId14"/>
    <p:sldId id="425" r:id="rId15"/>
    <p:sldId id="391" r:id="rId16"/>
    <p:sldId id="413" r:id="rId17"/>
    <p:sldId id="409" r:id="rId18"/>
    <p:sldId id="418" r:id="rId19"/>
    <p:sldId id="419" r:id="rId20"/>
    <p:sldId id="404" r:id="rId21"/>
    <p:sldId id="374" r:id="rId22"/>
    <p:sldId id="420" r:id="rId23"/>
    <p:sldId id="381" r:id="rId2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9D813F9-F28E-0C44-A346-DEC14CF922E5}">
          <p14:sldIdLst>
            <p14:sldId id="267"/>
            <p14:sldId id="268"/>
            <p14:sldId id="269"/>
            <p14:sldId id="371"/>
            <p14:sldId id="415"/>
            <p14:sldId id="416"/>
            <p14:sldId id="417"/>
            <p14:sldId id="384"/>
            <p14:sldId id="385"/>
            <p14:sldId id="393"/>
            <p14:sldId id="421"/>
            <p14:sldId id="423"/>
            <p14:sldId id="424"/>
            <p14:sldId id="425"/>
            <p14:sldId id="391"/>
            <p14:sldId id="413"/>
            <p14:sldId id="409"/>
            <p14:sldId id="418"/>
            <p14:sldId id="419"/>
            <p14:sldId id="404"/>
            <p14:sldId id="374"/>
            <p14:sldId id="420"/>
            <p14:sldId id="3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D1D1"/>
    <a:srgbClr val="4756A0"/>
    <a:srgbClr val="B1C1E4"/>
    <a:srgbClr val="B9B9B9"/>
    <a:srgbClr val="F1F1F1"/>
    <a:srgbClr val="A6A6A6"/>
    <a:srgbClr val="595959"/>
    <a:srgbClr val="FBFBFB"/>
    <a:srgbClr val="FCFCFC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4"/>
    <p:restoredTop sz="93904" autoAdjust="0"/>
  </p:normalViewPr>
  <p:slideViewPr>
    <p:cSldViewPr snapToGrid="0">
      <p:cViewPr varScale="1">
        <p:scale>
          <a:sx n="100" d="100"/>
          <a:sy n="100" d="100"/>
        </p:scale>
        <p:origin x="1584" y="7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6850039391194496"/>
          <c:y val="9.0156754660335875E-2"/>
          <c:w val="0.26130368841143758"/>
          <c:h val="0.8292279489049115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B1C1E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1C1E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536-F044-9683-AF306EA15244}"/>
              </c:ext>
            </c:extLst>
          </c:dPt>
          <c:dPt>
            <c:idx val="1"/>
            <c:invertIfNegative val="0"/>
            <c:bubble3D val="0"/>
            <c:spPr>
              <a:solidFill>
                <a:srgbClr val="B1C1E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536-F044-9683-AF306EA15244}"/>
              </c:ext>
            </c:extLst>
          </c:dPt>
          <c:dPt>
            <c:idx val="2"/>
            <c:invertIfNegative val="0"/>
            <c:bubble3D val="0"/>
            <c:spPr>
              <a:solidFill>
                <a:srgbClr val="B1C1E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536-F044-9683-AF306EA15244}"/>
              </c:ext>
            </c:extLst>
          </c:dPt>
          <c:dPt>
            <c:idx val="3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536-F044-9683-AF306EA15244}"/>
              </c:ext>
            </c:extLst>
          </c:dPt>
          <c:dLbls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74,6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536-F044-9683-AF306EA15244}"/>
                </c:ext>
              </c:extLst>
            </c:dLbl>
            <c:dLbl>
              <c:idx val="3"/>
              <c:layout>
                <c:manualLayout>
                  <c:x val="0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43,2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536-F044-9683-AF306EA152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rgbClr val="4756A0"/>
                    </a:solidFill>
                    <a:latin typeface="Arial Black" panose="020B0604020202020204" pitchFamily="34" charset="0"/>
                    <a:ea typeface="+mn-ea"/>
                    <a:cs typeface="Arial Black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1">
                  <c:v>водоснабжение;водоотведение, организация сбора и утилизации отходов, деятельность по ликвидации загрязнений</c:v>
                </c:pt>
                <c:pt idx="2">
                  <c:v>обеспечение электрической энергией, газом и паром; конденсирование воздуха</c:v>
                </c:pt>
                <c:pt idx="3">
                  <c:v>обрабатывающее производство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1">
                  <c:v>16.8</c:v>
                </c:pt>
                <c:pt idx="2">
                  <c:v>74.599999999999994</c:v>
                </c:pt>
                <c:pt idx="3">
                  <c:v>43.2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536-F044-9683-AF306EA1524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923453711"/>
        <c:axId val="1217394272"/>
      </c:barChart>
      <c:catAx>
        <c:axId val="9234537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just">
              <a:defRPr sz="7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17394272"/>
        <c:crosses val="autoZero"/>
        <c:auto val="1"/>
        <c:lblAlgn val="ctr"/>
        <c:lblOffset val="100"/>
        <c:noMultiLvlLbl val="0"/>
      </c:catAx>
      <c:valAx>
        <c:axId val="1217394272"/>
        <c:scaling>
          <c:orientation val="minMax"/>
        </c:scaling>
        <c:delete val="1"/>
        <c:axPos val="b"/>
        <c:numFmt formatCode="0.0" sourceLinked="1"/>
        <c:majorTickMark val="none"/>
        <c:minorTickMark val="none"/>
        <c:tickLblPos val="nextTo"/>
        <c:crossAx val="9234537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120621387412206"/>
          <c:y val="9.0156754660335875E-2"/>
          <c:w val="0.41854047734500277"/>
          <c:h val="0.8292279489049115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756A0"/>
            </a:solidFill>
            <a:ln>
              <a:noFill/>
            </a:ln>
            <a:effectLst>
              <a:softEdge rad="0"/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B1C1E4"/>
              </a:solidFill>
              <a:ln>
                <a:noFill/>
              </a:ln>
              <a:effectLst>
                <a:softEdge rad="0"/>
              </a:effectLst>
            </c:spPr>
            <c:extLst>
              <c:ext xmlns:c16="http://schemas.microsoft.com/office/drawing/2014/chart" uri="{C3380CC4-5D6E-409C-BE32-E72D297353CC}">
                <c16:uniqueId val="{00000001-74CC-7149-9EE5-F5E81176CC68}"/>
              </c:ext>
            </c:extLst>
          </c:dPt>
          <c:dPt>
            <c:idx val="1"/>
            <c:invertIfNegative val="0"/>
            <c:bubble3D val="0"/>
            <c:spPr>
              <a:solidFill>
                <a:srgbClr val="B1C1E4"/>
              </a:solidFill>
              <a:ln>
                <a:noFill/>
              </a:ln>
              <a:effectLst>
                <a:softEdge rad="0"/>
              </a:effectLst>
            </c:spPr>
            <c:extLst>
              <c:ext xmlns:c16="http://schemas.microsoft.com/office/drawing/2014/chart" uri="{C3380CC4-5D6E-409C-BE32-E72D297353CC}">
                <c16:uniqueId val="{00000003-74CC-7149-9EE5-F5E81176CC68}"/>
              </c:ext>
            </c:extLst>
          </c:dPt>
          <c:dPt>
            <c:idx val="2"/>
            <c:invertIfNegative val="0"/>
            <c:bubble3D val="0"/>
            <c:spPr>
              <a:solidFill>
                <a:srgbClr val="4756A0"/>
              </a:solidFill>
              <a:ln>
                <a:noFill/>
              </a:ln>
              <a:effectLst>
                <a:softEdge rad="0"/>
              </a:effectLst>
            </c:spPr>
            <c:extLst>
              <c:ext xmlns:c16="http://schemas.microsoft.com/office/drawing/2014/chart" uri="{C3380CC4-5D6E-409C-BE32-E72D297353CC}">
                <c16:uniqueId val="{00000005-74CC-7149-9EE5-F5E81176CC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Торговля</c:v>
                </c:pt>
                <c:pt idx="1">
                  <c:v>Образование</c:v>
                </c:pt>
                <c:pt idx="2">
                  <c:v>Здравоохранение</c:v>
                </c:pt>
                <c:pt idx="3">
                  <c:v>Культура, спорт</c:v>
                </c:pt>
                <c:pt idx="4">
                  <c:v>Государственное управление</c:v>
                </c:pt>
                <c:pt idx="5">
                  <c:v>Транспортировка и хранение</c:v>
                </c:pt>
              </c:strCache>
            </c:strRef>
          </c:cat>
          <c:val>
            <c:numRef>
              <c:f>Лист1!$B$2:$B$7</c:f>
              <c:numCache>
                <c:formatCode>#,##0\ [$₽-419]</c:formatCode>
                <c:ptCount val="6"/>
                <c:pt idx="0">
                  <c:v>47721</c:v>
                </c:pt>
                <c:pt idx="1">
                  <c:v>51964</c:v>
                </c:pt>
                <c:pt idx="2">
                  <c:v>55137</c:v>
                </c:pt>
                <c:pt idx="3">
                  <c:v>57513</c:v>
                </c:pt>
                <c:pt idx="4">
                  <c:v>63673</c:v>
                </c:pt>
                <c:pt idx="5">
                  <c:v>112544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4CC-7149-9EE5-F5E81176CC6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923453711"/>
        <c:axId val="1217394272"/>
      </c:barChart>
      <c:catAx>
        <c:axId val="92345371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just">
              <a:defRPr sz="700" b="1" i="0" u="none" strike="noStrike" kern="1200" baseline="0">
                <a:solidFill>
                  <a:srgbClr val="4756A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17394272"/>
        <c:crosses val="autoZero"/>
        <c:auto val="1"/>
        <c:lblAlgn val="ctr"/>
        <c:lblOffset val="100"/>
        <c:noMultiLvlLbl val="0"/>
      </c:catAx>
      <c:valAx>
        <c:axId val="1217394272"/>
        <c:scaling>
          <c:orientation val="minMax"/>
        </c:scaling>
        <c:delete val="1"/>
        <c:axPos val="b"/>
        <c:numFmt formatCode="#,##0\ [$₽-419]" sourceLinked="1"/>
        <c:majorTickMark val="out"/>
        <c:minorTickMark val="none"/>
        <c:tickLblPos val="nextTo"/>
        <c:crossAx val="9234537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"/>
          <c:y val="9.0156754660335875E-2"/>
          <c:w val="0.5"/>
          <c:h val="0.8292279489049115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D2E-2D4B-B55A-631E22352E3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D2E-2D4B-B55A-631E22352E3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D2E-2D4B-B55A-631E22352E3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D2E-2D4B-B55A-631E22352E3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5452-4F03-86E1-EB80DEB11EE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452-4F03-86E1-EB80DEB11EEC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780F-4077-9A4E-896F71EC0E2E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780F-4077-9A4E-896F71EC0E2E}"/>
              </c:ext>
            </c:extLst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Лист1!$A$2:$A$9</c:f>
              <c:strCache>
                <c:ptCount val="8"/>
                <c:pt idx="0">
                  <c:v>торговля оптовая и розничная, ремонт автотранспортных средств и мотоциклов</c:v>
                </c:pt>
                <c:pt idx="1">
                  <c:v>гос. управление. соцобеспечение, безопасность</c:v>
                </c:pt>
                <c:pt idx="2">
                  <c:v>транспортировка и хранение</c:v>
                </c:pt>
                <c:pt idx="3">
                  <c:v>образование</c:v>
                </c:pt>
                <c:pt idx="4">
                  <c:v>здравоохранение</c:v>
                </c:pt>
                <c:pt idx="5">
                  <c:v>культура, спорт</c:v>
                </c:pt>
                <c:pt idx="6">
                  <c:v>Информация и связь</c:v>
                </c:pt>
                <c:pt idx="7">
                  <c:v>Финансовая и страховая</c:v>
                </c:pt>
              </c:strCache>
            </c:strRef>
          </c:cat>
          <c:val>
            <c:numRef>
              <c:f>Лист1!$B$2:$B$9</c:f>
              <c:numCache>
                <c:formatCode>0</c:formatCode>
                <c:ptCount val="8"/>
                <c:pt idx="0">
                  <c:v>99</c:v>
                </c:pt>
                <c:pt idx="1">
                  <c:v>279</c:v>
                </c:pt>
                <c:pt idx="2">
                  <c:v>731</c:v>
                </c:pt>
                <c:pt idx="3">
                  <c:v>579</c:v>
                </c:pt>
                <c:pt idx="4">
                  <c:v>229</c:v>
                </c:pt>
                <c:pt idx="5">
                  <c:v>89</c:v>
                </c:pt>
                <c:pt idx="6">
                  <c:v>69</c:v>
                </c:pt>
                <c:pt idx="7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D2E-2D4B-B55A-631E22352E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1.8609581003574162E-2"/>
          <c:y val="0"/>
          <c:w val="0.45119393161589533"/>
          <c:h val="0.94543314972168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ID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B37D7-8989-964D-A8C1-BF06A633812A}" type="datetimeFigureOut">
              <a:rPr lang="ru-ID" smtClean="0"/>
              <a:t>08/12/2024</a:t>
            </a:fld>
            <a:endParaRPr lang="ru-ID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ID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ID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ID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D20CD8-132A-1A42-9C3F-9E9662FD4B9F}" type="slidenum">
              <a:rPr lang="ru-ID" smtClean="0"/>
              <a:t>‹#›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3310699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ID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ru-ID" smtClean="0"/>
              <a:t>7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21183451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9EFA0D-6428-3827-D96C-1BB124B05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8916B94C-70F6-B99C-CB43-DE5BC9AA4D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9F8BAAF5-7963-8DEE-5344-3AA996BB5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ID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8C3EC21-D4F7-DE0F-7A01-52679D2165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ru-ID" smtClean="0"/>
              <a:t>17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3204828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387960-28E4-7815-99D9-313CF635A5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DA2913B-9A35-EB12-F0F4-6B10F339C4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9A7AF89-1190-B616-3F7D-22A7024935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ID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41CCF27-DA1B-E069-F741-60B8BE1108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ru-ID" smtClean="0"/>
              <a:t>18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29527625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991B9-6FAC-DECA-05DE-82A1DD46F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973ABF1-4A70-539E-2CD9-D1F1E5D7AA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2F273FE0-17F5-ED0D-FED7-1FB3347D12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ID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3F4B7D-1084-D9EE-59E5-F2ED93093A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ru-ID" smtClean="0"/>
              <a:t>19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15606160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B31559-EADC-79EB-7F8B-04D573827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9AC4695-8094-06C7-FE0F-93C5DEBC1D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05C56B6-71B7-84DB-5AF2-66510E68B5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ID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CDA50FF-5113-9FAF-68FB-99BD561CEB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ru-ID" smtClean="0"/>
              <a:t>20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22346235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ID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ru-ID" smtClean="0"/>
              <a:t>22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31083145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ID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ru-ID" smtClean="0"/>
              <a:t>23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898463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ID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ru-ID" smtClean="0"/>
              <a:t>8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1253786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ID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ru-ID" smtClean="0"/>
              <a:t>9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218284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BCC1B-C639-1BB8-956F-A6C62B6E8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DF1485FD-BE14-D346-9FB3-2D5150BEA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5966B83-3494-8F01-AF2D-1BEBA2A723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ID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F3A82F7-7F86-790C-AC05-42214FC789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ru-ID" smtClean="0"/>
              <a:t>11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3010114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96060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7DA93-4D9C-77CF-5054-BF0A682EC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8494490F-0AFD-4883-F4B8-600A1C5284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635C33F-0DE6-2577-5E76-38F880651C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B64622D-47AF-7FD3-B699-477337452E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656312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x-none" smtClean="0"/>
              <a:pPr/>
              <a:t>14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707142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ID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ru-ID" smtClean="0"/>
              <a:t>15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11707142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FEE848-E41B-A1B8-4AC0-0D7577460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ED2D8F3F-87A9-9214-6BBF-7ADA34AB94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20DAD4F-891F-3AFF-D81F-EDE67BB05D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ID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5530A5D-6A41-8892-BB6A-9B2EEEE272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D20CD8-132A-1A42-9C3F-9E9662FD4B9F}" type="slidenum">
              <a:rPr lang="ru-ID" smtClean="0"/>
              <a:t>16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4142652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8016-56EC-0A43-ADB2-8D6B320CC239}" type="datetime1">
              <a:rPr lang="ru-RU" smtClean="0"/>
              <a:t>12.08.2024</a:t>
            </a:fld>
            <a:endParaRPr lang="ru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ru-ID" smtClean="0"/>
              <a:t>‹#›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1562644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C25D4-5D07-C84F-8F5B-C0FCE56BAA04}" type="datetime1">
              <a:rPr lang="ru-RU" smtClean="0"/>
              <a:t>12.08.2024</a:t>
            </a:fld>
            <a:endParaRPr lang="ru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ru-ID" smtClean="0"/>
              <a:t>‹#›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809393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FE6-9F58-E04A-AF5D-E0D3CED08D0B}" type="datetime1">
              <a:rPr lang="ru-RU" smtClean="0"/>
              <a:t>12.08.2024</a:t>
            </a:fld>
            <a:endParaRPr lang="ru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ru-ID" smtClean="0"/>
              <a:t>‹#›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455683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93C6A-949B-8546-BF85-B80F61ADB7C8}" type="datetime1">
              <a:rPr lang="ru-RU" smtClean="0"/>
              <a:t>12.08.2024</a:t>
            </a:fld>
            <a:endParaRPr lang="ru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ru-ID" smtClean="0"/>
              <a:t>‹#›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1099226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B1187-46BE-9D44-A2D2-7AB336D6874D}" type="datetime1">
              <a:rPr lang="ru-RU" smtClean="0"/>
              <a:t>12.08.2024</a:t>
            </a:fld>
            <a:endParaRPr lang="ru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ru-ID" smtClean="0"/>
              <a:t>‹#›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3843686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ED714-477C-8E4F-80B2-8100E37C6C45}" type="datetime1">
              <a:rPr lang="ru-RU" smtClean="0"/>
              <a:t>12.08.2024</a:t>
            </a:fld>
            <a:endParaRPr lang="ru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ru-ID" smtClean="0"/>
              <a:t>‹#›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3941443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CC66-20DE-6A40-94F2-95386CD16213}" type="datetime1">
              <a:rPr lang="ru-RU" smtClean="0"/>
              <a:t>12.08.2024</a:t>
            </a:fld>
            <a:endParaRPr lang="ru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ru-ID" smtClean="0"/>
              <a:t>‹#›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3710799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C66C4-FF1D-DE42-949B-EFC34EECAF9A}" type="datetime1">
              <a:rPr lang="ru-RU" smtClean="0"/>
              <a:t>12.08.2024</a:t>
            </a:fld>
            <a:endParaRPr lang="ru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ru-ID" smtClean="0"/>
              <a:t>‹#›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1820264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0058-7471-E142-87EA-3597FEA11B8A}" type="datetime1">
              <a:rPr lang="ru-RU" smtClean="0"/>
              <a:t>12.08.2024</a:t>
            </a:fld>
            <a:endParaRPr lang="ru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ru-ID" smtClean="0"/>
              <a:t>‹#›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4167107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D9B-40A4-764D-8305-4622582737AA}" type="datetime1">
              <a:rPr lang="ru-RU" smtClean="0"/>
              <a:t>12.08.2024</a:t>
            </a:fld>
            <a:endParaRPr lang="ru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ru-ID" smtClean="0"/>
              <a:t>‹#›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4107033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164F-07BA-6243-AF5E-D22E108E4987}" type="datetime1">
              <a:rPr lang="ru-RU" smtClean="0"/>
              <a:t>12.08.2024</a:t>
            </a:fld>
            <a:endParaRPr lang="ru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9720-1430-DF46-8A1E-D768C54B98EF}" type="slidenum">
              <a:rPr lang="ru-ID" smtClean="0"/>
              <a:t>‹#›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1332521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9ACFB-CE6A-F744-9AEA-E08B5B8BAE3D}" type="datetime1">
              <a:rPr lang="ru-RU" smtClean="0"/>
              <a:t>12.08.2024</a:t>
            </a:fld>
            <a:endParaRPr lang="ru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49720-1430-DF46-8A1E-D768C54B98EF}" type="slidenum">
              <a:rPr lang="ru-ID" smtClean="0"/>
              <a:t>‹#›</a:t>
            </a:fld>
            <a:endParaRPr lang="ru-ID"/>
          </a:p>
        </p:txBody>
      </p:sp>
    </p:spTree>
    <p:extLst>
      <p:ext uri="{BB962C8B-B14F-4D97-AF65-F5344CB8AC3E}">
        <p14:creationId xmlns:p14="http://schemas.microsoft.com/office/powerpoint/2010/main" val="3299224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61.jpe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0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svg"/><Relationship Id="rId11" Type="http://schemas.openxmlformats.org/officeDocument/2006/relationships/image" Target="../media/image59.jpeg"/><Relationship Id="rId5" Type="http://schemas.openxmlformats.org/officeDocument/2006/relationships/image" Target="../media/image54.png"/><Relationship Id="rId15" Type="http://schemas.openxmlformats.org/officeDocument/2006/relationships/image" Target="../media/image63.jpeg"/><Relationship Id="rId10" Type="http://schemas.openxmlformats.org/officeDocument/2006/relationships/image" Target="../media/image58.svg"/><Relationship Id="rId4" Type="http://schemas.openxmlformats.org/officeDocument/2006/relationships/image" Target="../media/image53.svg"/><Relationship Id="rId9" Type="http://schemas.openxmlformats.org/officeDocument/2006/relationships/image" Target="../media/image57.png"/><Relationship Id="rId14" Type="http://schemas.openxmlformats.org/officeDocument/2006/relationships/image" Target="../media/image6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jpeg"/><Relationship Id="rId5" Type="http://schemas.openxmlformats.org/officeDocument/2006/relationships/image" Target="../media/image78.png"/><Relationship Id="rId4" Type="http://schemas.openxmlformats.org/officeDocument/2006/relationships/image" Target="../media/image7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sv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svg"/><Relationship Id="rId5" Type="http://schemas.openxmlformats.org/officeDocument/2006/relationships/image" Target="../media/image83.png"/><Relationship Id="rId10" Type="http://schemas.openxmlformats.org/officeDocument/2006/relationships/image" Target="../media/image88.svg"/><Relationship Id="rId4" Type="http://schemas.openxmlformats.org/officeDocument/2006/relationships/image" Target="../media/image82.svg"/><Relationship Id="rId9" Type="http://schemas.openxmlformats.org/officeDocument/2006/relationships/image" Target="../media/image8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svg"/><Relationship Id="rId5" Type="http://schemas.openxmlformats.org/officeDocument/2006/relationships/image" Target="../media/image91.png"/><Relationship Id="rId4" Type="http://schemas.openxmlformats.org/officeDocument/2006/relationships/image" Target="../media/image90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sv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6.svg"/><Relationship Id="rId5" Type="http://schemas.openxmlformats.org/officeDocument/2006/relationships/image" Target="../media/image95.png"/><Relationship Id="rId4" Type="http://schemas.openxmlformats.org/officeDocument/2006/relationships/image" Target="../media/image94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image" Target="../media/image2.jpg"/><Relationship Id="rId3" Type="http://schemas.openxmlformats.org/officeDocument/2006/relationships/slide" Target="slide4.xml"/><Relationship Id="rId7" Type="http://schemas.openxmlformats.org/officeDocument/2006/relationships/slide" Target="slide9.xml"/><Relationship Id="rId12" Type="http://schemas.openxmlformats.org/officeDocument/2006/relationships/image" Target="../media/image1.jp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11" Type="http://schemas.openxmlformats.org/officeDocument/2006/relationships/slide" Target="slide18.xml"/><Relationship Id="rId5" Type="http://schemas.openxmlformats.org/officeDocument/2006/relationships/slide" Target="slide7.xml"/><Relationship Id="rId10" Type="http://schemas.openxmlformats.org/officeDocument/2006/relationships/slide" Target="slide23.xml"/><Relationship Id="rId4" Type="http://schemas.openxmlformats.org/officeDocument/2006/relationships/slide" Target="slide6.xml"/><Relationship Id="rId9" Type="http://schemas.openxmlformats.org/officeDocument/2006/relationships/slide" Target="slide20.xml"/><Relationship Id="rId1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2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sv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1.svg"/><Relationship Id="rId4" Type="http://schemas.openxmlformats.org/officeDocument/2006/relationships/image" Target="../media/image10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3" Type="http://schemas.openxmlformats.org/officeDocument/2006/relationships/image" Target="../media/image107.png"/><Relationship Id="rId7" Type="http://schemas.openxmlformats.org/officeDocument/2006/relationships/image" Target="../media/image10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svg"/><Relationship Id="rId11" Type="http://schemas.openxmlformats.org/officeDocument/2006/relationships/image" Target="../media/image113.jpg"/><Relationship Id="rId5" Type="http://schemas.openxmlformats.org/officeDocument/2006/relationships/image" Target="../media/image99.png"/><Relationship Id="rId10" Type="http://schemas.openxmlformats.org/officeDocument/2006/relationships/image" Target="../media/image112.svg"/><Relationship Id="rId4" Type="http://schemas.openxmlformats.org/officeDocument/2006/relationships/image" Target="../media/image108.svg"/><Relationship Id="rId9" Type="http://schemas.openxmlformats.org/officeDocument/2006/relationships/image" Target="../media/image1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10" Type="http://schemas.openxmlformats.org/officeDocument/2006/relationships/image" Target="../media/image25.sv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chart" Target="../charts/chart2.xml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sv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38.png"/><Relationship Id="rId14" Type="http://schemas.openxmlformats.org/officeDocument/2006/relationships/image" Target="../media/image4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10" Type="http://schemas.openxmlformats.org/officeDocument/2006/relationships/image" Target="../media/image51.svg"/><Relationship Id="rId4" Type="http://schemas.openxmlformats.org/officeDocument/2006/relationships/image" Target="../media/image45.svg"/><Relationship Id="rId9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F35A2E48-CBA7-81AD-1A95-7B102E7F945B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АРХАНГЕЛЬСКАЯ ОБЛАСТЬ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ru-ID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id="{F5C67211-303C-B1E1-A395-221ED7DB4133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4880597"/>
            <a:ext cx="731788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24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МУНИЦИПАЛЬНОЕ ОБРАЗОВАНИЕ </a:t>
            </a: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«ЛЕНСКИЙ МУНИЦИПАЛЬНЫЙ РАЙОН»</a:t>
            </a:r>
            <a:endParaRPr lang="ru-ID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hlinkClick r:id="" action="ppaction://noaction"/>
            <a:extLst>
              <a:ext uri="{FF2B5EF4-FFF2-40B4-BE49-F238E27FC236}">
                <a16:creationId xmlns:a16="http://schemas.microsoft.com/office/drawing/2014/main" id="{D7BE9CA9-5727-5842-39D5-ACBFE391C63F}"/>
              </a:ext>
            </a:extLst>
          </p:cNvPr>
          <p:cNvSpPr txBox="1"/>
          <p:nvPr/>
        </p:nvSpPr>
        <p:spPr>
          <a:xfrm>
            <a:off x="7515735" y="6607261"/>
            <a:ext cx="210462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https://disk.yandex.ru/d/X6LrH6B4bPIOVw.</a:t>
            </a:r>
            <a:endParaRPr lang="ru-ID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48A14C-7E6E-E9C5-E8DE-FFE2EB5D9135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ПРОЕКТНЫМ ОФИСОМ МУНИЦИПАЛЬНОГО ОБРАЗОВАНИЯ «ЛЕНСКИЙ МУНИЦИПАЛЬНЫЙ РАЙОН»</a:t>
            </a:r>
          </a:p>
        </p:txBody>
      </p:sp>
      <p:pic>
        <p:nvPicPr>
          <p:cNvPr id="5" name="Рисунок 4" descr="Изображение выглядит как корона, дизайн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7CE88262-BAE3-F081-9C71-6007A2B868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5650" y="224205"/>
            <a:ext cx="434709" cy="5687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D8FDDAF-2233-3B22-2472-B4AB898D053E}"/>
              </a:ext>
            </a:extLst>
          </p:cNvPr>
          <p:cNvSpPr txBox="1"/>
          <p:nvPr/>
        </p:nvSpPr>
        <p:spPr>
          <a:xfrm>
            <a:off x="9290859" y="459640"/>
            <a:ext cx="22429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ID" sz="300" b="1" dirty="0">
                <a:latin typeface="Arial" panose="020B0604020202020204" pitchFamily="34" charset="0"/>
                <a:cs typeface="Arial" panose="020B0604020202020204" pitchFamily="34" charset="0"/>
              </a:rPr>
              <a:t>поместить герб области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31722E-E874-1A99-07C5-CE6DC9B6B33C}"/>
              </a:ext>
            </a:extLst>
          </p:cNvPr>
          <p:cNvSpPr txBox="1"/>
          <p:nvPr/>
        </p:nvSpPr>
        <p:spPr>
          <a:xfrm>
            <a:off x="7856283" y="3510169"/>
            <a:ext cx="167480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РАМКЕ СЛЕДУЕТ КРУПНО РАЗМЕСТИТЬ ГЕРБ ВАШЕГО МУНИЦИПАЛИТЕТА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7ED1A0-48E0-A223-6067-DBC0A849975B}"/>
              </a:ext>
            </a:extLst>
          </p:cNvPr>
          <p:cNvSpPr txBox="1"/>
          <p:nvPr/>
        </p:nvSpPr>
        <p:spPr>
          <a:xfrm>
            <a:off x="858321" y="3510169"/>
            <a:ext cx="1744919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РАМКЕ СЛЕДУЕТ РАЗМЕСТИТЬ ФОТО ВАШЕГО МУНИЦИПАЛИТЕТА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4D67CCA-822A-4A40-ACDA-2A72A4E9C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9603" y="224205"/>
            <a:ext cx="652000" cy="56874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C4CCA08-E1C1-4BE1-9347-C6FF0305EA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858" y="1245281"/>
            <a:ext cx="6218704" cy="33259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FA41B628-C77F-4C4D-83D5-A01DFF8845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6273" y="1266826"/>
            <a:ext cx="2394086" cy="3325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831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27DE7D-0010-3BC8-3EAE-B3A5A3C87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Скругленный прямоугольник 55">
            <a:extLst>
              <a:ext uri="{FF2B5EF4-FFF2-40B4-BE49-F238E27FC236}">
                <a16:creationId xmlns:a16="http://schemas.microsoft.com/office/drawing/2014/main" id="{9FA1CCCC-27F8-04AE-2D67-9FEF7E4963DB}"/>
              </a:ext>
            </a:extLst>
          </p:cNvPr>
          <p:cNvSpPr/>
          <p:nvPr/>
        </p:nvSpPr>
        <p:spPr>
          <a:xfrm>
            <a:off x="5305521" y="2136483"/>
            <a:ext cx="4482075" cy="1106725"/>
          </a:xfrm>
          <a:prstGeom prst="roundRect">
            <a:avLst>
              <a:gd name="adj" fmla="val 24486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Индивидуальные предприниматели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192</a:t>
            </a:r>
            <a:endParaRPr lang="ru-ID" b="1" dirty="0">
              <a:solidFill>
                <a:schemeClr val="tx1"/>
              </a:solidFill>
            </a:endParaRPr>
          </a:p>
        </p:txBody>
      </p:sp>
      <p:sp>
        <p:nvSpPr>
          <p:cNvPr id="58" name="Скругленный прямоугольник 57">
            <a:extLst>
              <a:ext uri="{FF2B5EF4-FFF2-40B4-BE49-F238E27FC236}">
                <a16:creationId xmlns:a16="http://schemas.microsoft.com/office/drawing/2014/main" id="{82B9E135-49A8-AFAE-B5ED-1983DB685625}"/>
              </a:ext>
            </a:extLst>
          </p:cNvPr>
          <p:cNvSpPr/>
          <p:nvPr/>
        </p:nvSpPr>
        <p:spPr>
          <a:xfrm>
            <a:off x="5406091" y="4650658"/>
            <a:ext cx="4397271" cy="1481337"/>
          </a:xfrm>
          <a:prstGeom prst="roundRect">
            <a:avLst>
              <a:gd name="adj" fmla="val 2626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Субъекты бытового обслуживания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52</a:t>
            </a:r>
          </a:p>
          <a:p>
            <a:pPr algn="ctr"/>
            <a:endParaRPr lang="ru-ID" b="1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7A8C65-2FFC-FA19-1043-FD5C616916B7}"/>
              </a:ext>
            </a:extLst>
          </p:cNvPr>
          <p:cNvSpPr txBox="1"/>
          <p:nvPr/>
        </p:nvSpPr>
        <p:spPr>
          <a:xfrm>
            <a:off x="627016" y="550177"/>
            <a:ext cx="73178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ПРЕДПРИНИМАТЕЛЬСТВО</a:t>
            </a:r>
            <a:endParaRPr lang="ru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0E7AEE1B-6493-2AAC-9706-2C996F25F138}"/>
              </a:ext>
            </a:extLst>
          </p:cNvPr>
          <p:cNvSpPr/>
          <p:nvPr/>
        </p:nvSpPr>
        <p:spPr>
          <a:xfrm>
            <a:off x="627018" y="163628"/>
            <a:ext cx="2108434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предпринимательство</a:t>
            </a: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id="{96D46BCC-52CE-113E-98A7-2CFA709EE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Скругленный прямоугольник 22">
            <a:extLst>
              <a:ext uri="{FF2B5EF4-FFF2-40B4-BE49-F238E27FC236}">
                <a16:creationId xmlns:a16="http://schemas.microsoft.com/office/drawing/2014/main" id="{75F4BDB2-1DD7-9775-89B1-819D0A2A7FFF}"/>
              </a:ext>
            </a:extLst>
          </p:cNvPr>
          <p:cNvSpPr/>
          <p:nvPr/>
        </p:nvSpPr>
        <p:spPr>
          <a:xfrm>
            <a:off x="521110" y="919509"/>
            <a:ext cx="9271819" cy="847644"/>
          </a:xfrm>
          <a:prstGeom prst="roundRect">
            <a:avLst>
              <a:gd name="adj" fmla="val 253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На территории муниципального района осуществляют деятельность субъекты малого и среднего предпринимательства </a:t>
            </a:r>
            <a:endParaRPr lang="ru-ID" b="1" dirty="0"/>
          </a:p>
        </p:txBody>
      </p:sp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id="{A2AD330D-FF13-7864-9E54-AAB88FE0D0E9}"/>
              </a:ext>
            </a:extLst>
          </p:cNvPr>
          <p:cNvSpPr/>
          <p:nvPr/>
        </p:nvSpPr>
        <p:spPr>
          <a:xfrm>
            <a:off x="521110" y="2136485"/>
            <a:ext cx="4431890" cy="1106724"/>
          </a:xfrm>
          <a:prstGeom prst="roundRect">
            <a:avLst>
              <a:gd name="adj" fmla="val 24486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Юридические лица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52</a:t>
            </a:r>
            <a:endParaRPr lang="ru-ID" b="1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id="{2D3A55BF-3247-B000-6EA4-E0D6AB1E9AFD}"/>
              </a:ext>
            </a:extLst>
          </p:cNvPr>
          <p:cNvSpPr/>
          <p:nvPr/>
        </p:nvSpPr>
        <p:spPr>
          <a:xfrm>
            <a:off x="611250" y="4558131"/>
            <a:ext cx="4513608" cy="1573865"/>
          </a:xfrm>
          <a:prstGeom prst="roundRect">
            <a:avLst>
              <a:gd name="adj" fmla="val 26267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Торговые объекты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115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Объекты общественного питания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13</a:t>
            </a:r>
            <a:endParaRPr lang="ru-ID" b="1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27B8DF-37F1-A614-442C-D33BA1425CAD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РАЙОН»</a:t>
            </a:r>
          </a:p>
        </p:txBody>
      </p:sp>
      <p:sp>
        <p:nvSpPr>
          <p:cNvPr id="29" name="Скругленный прямоугольник 22">
            <a:extLst>
              <a:ext uri="{FF2B5EF4-FFF2-40B4-BE49-F238E27FC236}">
                <a16:creationId xmlns:a16="http://schemas.microsoft.com/office/drawing/2014/main" id="{9977536C-3870-4969-A4CA-0FEC5D3C256B}"/>
              </a:ext>
            </a:extLst>
          </p:cNvPr>
          <p:cNvSpPr/>
          <p:nvPr/>
        </p:nvSpPr>
        <p:spPr>
          <a:xfrm rot="10800000" flipV="1">
            <a:off x="515778" y="3360670"/>
            <a:ext cx="9271818" cy="1080000"/>
          </a:xfrm>
          <a:prstGeom prst="roundRect">
            <a:avLst>
              <a:gd name="adj" fmla="val 253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Торговля и услуги </a:t>
            </a:r>
            <a:endParaRPr lang="ru-ID" b="1" dirty="0"/>
          </a:p>
        </p:txBody>
      </p:sp>
    </p:spTree>
    <p:extLst>
      <p:ext uri="{BB962C8B-B14F-4D97-AF65-F5344CB8AC3E}">
        <p14:creationId xmlns:p14="http://schemas.microsoft.com/office/powerpoint/2010/main" val="22832904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9A0D2-0039-5241-13CE-AA046594A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B0BF2B5B-D07E-4C64-A867-D2A033F8E587}"/>
              </a:ext>
            </a:extLst>
          </p:cNvPr>
          <p:cNvSpPr/>
          <p:nvPr/>
        </p:nvSpPr>
        <p:spPr>
          <a:xfrm>
            <a:off x="627015" y="1956987"/>
            <a:ext cx="9136387" cy="4344980"/>
          </a:xfrm>
          <a:prstGeom prst="roundRect">
            <a:avLst>
              <a:gd name="adj" fmla="val 662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:a16="http://schemas.microsoft.com/office/drawing/2014/main" id="{8AB45174-ADCB-CCB8-91FD-0B8FE60A37FB}"/>
              </a:ext>
            </a:extLst>
          </p:cNvPr>
          <p:cNvSpPr/>
          <p:nvPr/>
        </p:nvSpPr>
        <p:spPr>
          <a:xfrm>
            <a:off x="627016" y="1401546"/>
            <a:ext cx="9136399" cy="1152811"/>
          </a:xfrm>
          <a:prstGeom prst="roundRect">
            <a:avLst>
              <a:gd name="adj" fmla="val 2222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EBCFC9-2094-4D30-5E88-AD2AAC9910B5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Ключевые предприятия района</a:t>
            </a:r>
            <a:endParaRPr lang="ru-ID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47F25DC1-0EF0-8FCE-EC12-BF13D24215FF}"/>
              </a:ext>
            </a:extLst>
          </p:cNvPr>
          <p:cNvSpPr/>
          <p:nvPr/>
        </p:nvSpPr>
        <p:spPr>
          <a:xfrm>
            <a:off x="627017" y="163628"/>
            <a:ext cx="147610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BE161D04-B6AE-6DB3-3015-74CAE5E93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5F0312A7-08F5-BB4E-B2B0-C7A184546B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255473"/>
              </p:ext>
            </p:extLst>
          </p:nvPr>
        </p:nvGraphicFramePr>
        <p:xfrm>
          <a:off x="604684" y="1376762"/>
          <a:ext cx="9158721" cy="4925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9387">
                  <a:extLst>
                    <a:ext uri="{9D8B030D-6E8A-4147-A177-3AD203B41FA5}">
                      <a16:colId xmlns:a16="http://schemas.microsoft.com/office/drawing/2014/main" val="3163916451"/>
                    </a:ext>
                  </a:extLst>
                </a:gridCol>
                <a:gridCol w="3608046">
                  <a:extLst>
                    <a:ext uri="{9D8B030D-6E8A-4147-A177-3AD203B41FA5}">
                      <a16:colId xmlns:a16="http://schemas.microsoft.com/office/drawing/2014/main" val="2399887350"/>
                    </a:ext>
                  </a:extLst>
                </a:gridCol>
                <a:gridCol w="25468">
                  <a:extLst>
                    <a:ext uri="{9D8B030D-6E8A-4147-A177-3AD203B41FA5}">
                      <a16:colId xmlns:a16="http://schemas.microsoft.com/office/drawing/2014/main" val="223652072"/>
                    </a:ext>
                  </a:extLst>
                </a:gridCol>
                <a:gridCol w="2375820">
                  <a:extLst>
                    <a:ext uri="{9D8B030D-6E8A-4147-A177-3AD203B41FA5}">
                      <a16:colId xmlns:a16="http://schemas.microsoft.com/office/drawing/2014/main" val="4168060387"/>
                    </a:ext>
                  </a:extLst>
                </a:gridCol>
              </a:tblGrid>
              <a:tr h="804102"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КОМПАНИИ </a:t>
                      </a: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Вид экономической деятельности</a:t>
                      </a: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Руководитель:</a:t>
                      </a: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0895412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Урдомское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ЛПУМГ - филиал ООО "Газпром трансгаз Ухта"</a:t>
                      </a:r>
                      <a:endParaRPr lang="ru-ID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Транспортировка по трубам газа</a:t>
                      </a:r>
                      <a:endParaRPr lang="ru-ID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Шабанов Андрей Владимирович</a:t>
                      </a: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6187201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Ленский ЛЗУ, ОСП лесного филиала  АО «Группа Илим»</a:t>
                      </a:r>
                      <a:endParaRPr lang="ru-ID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Лесозаготовка, отгрузка</a:t>
                      </a:r>
                      <a:endParaRPr lang="ru-ID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Черемисин Евгений Владимирович</a:t>
                      </a: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925131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Архоблвод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ru-ID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Забор и очистка воды для питьевых и промышленных нужд</a:t>
                      </a:r>
                      <a:endParaRPr lang="ru-ID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Ершов Артем Владимирович</a:t>
                      </a: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48693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Архангельскгазтеплосервис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ru-ID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ru-ID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/>
                        <a:t>Производство пара и горячей воды (тепловой энергии) котельными</a:t>
                      </a:r>
                      <a:endParaRPr lang="ru-ID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Ершов Артем Владимирович</a:t>
                      </a: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0485187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«Хлеб»</a:t>
                      </a:r>
                      <a:endParaRPr lang="ru-ID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 хлеба и мучных кондитерских изделий, тортов и пирожных недлительного хранения</a:t>
                      </a:r>
                      <a:endParaRPr lang="ru-ID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Левчук </a:t>
                      </a:r>
                      <a:r>
                        <a:rPr lang="ru-RU" sz="900" b="1" i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Светлана Григорьевна</a:t>
                      </a: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1482407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endParaRPr lang="ru-ID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459432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endParaRPr lang="ru-ID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0183076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endParaRPr lang="ru-ID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0085752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endParaRPr lang="ru-ID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355084"/>
                  </a:ext>
                </a:extLst>
              </a:tr>
              <a:tr h="412110">
                <a:tc>
                  <a:txBody>
                    <a:bodyPr/>
                    <a:lstStyle/>
                    <a:p>
                      <a:pPr algn="l"/>
                      <a:endParaRPr lang="ru-ID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83761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F127894-A823-802A-D158-07CFF374686A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РАЙОН»</a:t>
            </a:r>
          </a:p>
        </p:txBody>
      </p:sp>
    </p:spTree>
    <p:extLst>
      <p:ext uri="{BB962C8B-B14F-4D97-AF65-F5344CB8AC3E}">
        <p14:creationId xmlns:p14="http://schemas.microsoft.com/office/powerpoint/2010/main" val="3560774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Скругленный прямоугольник 131">
            <a:extLst>
              <a:ext uri="{FF2B5EF4-FFF2-40B4-BE49-F238E27FC236}">
                <a16:creationId xmlns:a16="http://schemas.microsoft.com/office/drawing/2014/main" id="{965B5596-9886-1EDD-8689-79E3A0147044}"/>
              </a:ext>
            </a:extLst>
          </p:cNvPr>
          <p:cNvSpPr/>
          <p:nvPr/>
        </p:nvSpPr>
        <p:spPr>
          <a:xfrm>
            <a:off x="1438139" y="1781695"/>
            <a:ext cx="4920735" cy="3986350"/>
          </a:xfrm>
          <a:prstGeom prst="roundRect">
            <a:avLst>
              <a:gd name="adj" fmla="val 502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63"/>
          </a:p>
        </p:txBody>
      </p:sp>
      <p:sp>
        <p:nvSpPr>
          <p:cNvPr id="168" name="Скругленный прямоугольник 167">
            <a:extLst>
              <a:ext uri="{FF2B5EF4-FFF2-40B4-BE49-F238E27FC236}">
                <a16:creationId xmlns:a16="http://schemas.microsoft.com/office/drawing/2014/main" id="{406DE531-59AB-987E-57EA-AF99FD6084E2}"/>
              </a:ext>
            </a:extLst>
          </p:cNvPr>
          <p:cNvSpPr/>
          <p:nvPr/>
        </p:nvSpPr>
        <p:spPr>
          <a:xfrm>
            <a:off x="1554060" y="1851329"/>
            <a:ext cx="2304882" cy="1190475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63" b="1" dirty="0"/>
          </a:p>
        </p:txBody>
      </p:sp>
      <p:sp>
        <p:nvSpPr>
          <p:cNvPr id="173" name="Скругленный прямоугольник 172">
            <a:extLst>
              <a:ext uri="{FF2B5EF4-FFF2-40B4-BE49-F238E27FC236}">
                <a16:creationId xmlns:a16="http://schemas.microsoft.com/office/drawing/2014/main" id="{EB7D65FA-C463-3087-D7E8-6B8E7319F8D2}"/>
              </a:ext>
            </a:extLst>
          </p:cNvPr>
          <p:cNvSpPr/>
          <p:nvPr/>
        </p:nvSpPr>
        <p:spPr>
          <a:xfrm>
            <a:off x="3953529" y="1857970"/>
            <a:ext cx="2304900" cy="1168356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63" b="1" dirty="0"/>
          </a:p>
        </p:txBody>
      </p:sp>
      <p:sp>
        <p:nvSpPr>
          <p:cNvPr id="191" name="Скругленный прямоугольник 190">
            <a:extLst>
              <a:ext uri="{FF2B5EF4-FFF2-40B4-BE49-F238E27FC236}">
                <a16:creationId xmlns:a16="http://schemas.microsoft.com/office/drawing/2014/main" id="{3DAEEDE2-CD4E-EEAA-1E55-446D41A95687}"/>
              </a:ext>
            </a:extLst>
          </p:cNvPr>
          <p:cNvSpPr/>
          <p:nvPr/>
        </p:nvSpPr>
        <p:spPr>
          <a:xfrm>
            <a:off x="1538581" y="4473784"/>
            <a:ext cx="2304882" cy="1190475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63" b="1" dirty="0"/>
          </a:p>
        </p:txBody>
      </p:sp>
      <p:sp>
        <p:nvSpPr>
          <p:cNvPr id="192" name="Скругленный прямоугольник 191">
            <a:extLst>
              <a:ext uri="{FF2B5EF4-FFF2-40B4-BE49-F238E27FC236}">
                <a16:creationId xmlns:a16="http://schemas.microsoft.com/office/drawing/2014/main" id="{08E356B1-B150-5CBC-DA11-99103B9B0653}"/>
              </a:ext>
            </a:extLst>
          </p:cNvPr>
          <p:cNvSpPr/>
          <p:nvPr/>
        </p:nvSpPr>
        <p:spPr>
          <a:xfrm>
            <a:off x="3969006" y="4442828"/>
            <a:ext cx="2304900" cy="1190475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63" b="1" dirty="0"/>
          </a:p>
        </p:txBody>
      </p:sp>
      <p:sp>
        <p:nvSpPr>
          <p:cNvPr id="197" name="Скругленный прямоугольник 196">
            <a:extLst>
              <a:ext uri="{FF2B5EF4-FFF2-40B4-BE49-F238E27FC236}">
                <a16:creationId xmlns:a16="http://schemas.microsoft.com/office/drawing/2014/main" id="{EA0DAF6A-ED29-E9EF-CDF0-F42C5E4B92F5}"/>
              </a:ext>
            </a:extLst>
          </p:cNvPr>
          <p:cNvSpPr/>
          <p:nvPr/>
        </p:nvSpPr>
        <p:spPr>
          <a:xfrm>
            <a:off x="1538581" y="3178033"/>
            <a:ext cx="2304882" cy="1190475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63" b="1" dirty="0"/>
          </a:p>
        </p:txBody>
      </p:sp>
      <p:sp>
        <p:nvSpPr>
          <p:cNvPr id="198" name="Скругленный прямоугольник 197">
            <a:extLst>
              <a:ext uri="{FF2B5EF4-FFF2-40B4-BE49-F238E27FC236}">
                <a16:creationId xmlns:a16="http://schemas.microsoft.com/office/drawing/2014/main" id="{8D370FB6-20C6-B96E-C580-63F3005FCF57}"/>
              </a:ext>
            </a:extLst>
          </p:cNvPr>
          <p:cNvSpPr/>
          <p:nvPr/>
        </p:nvSpPr>
        <p:spPr>
          <a:xfrm>
            <a:off x="3920956" y="3114093"/>
            <a:ext cx="2304900" cy="1190475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63" b="1" dirty="0"/>
          </a:p>
        </p:txBody>
      </p:sp>
      <p:pic>
        <p:nvPicPr>
          <p:cNvPr id="244" name="Рисунок 243" descr="Центр обработки вызовов со сплошной заливкой">
            <a:extLst>
              <a:ext uri="{FF2B5EF4-FFF2-40B4-BE49-F238E27FC236}">
                <a16:creationId xmlns:a16="http://schemas.microsoft.com/office/drawing/2014/main" id="{51B19BD5-3927-9DC1-E411-B1C3999E4F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02427" y="3918635"/>
            <a:ext cx="292500" cy="292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1438138" y="1089956"/>
            <a:ext cx="7442970" cy="3000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950" b="1" dirty="0">
                <a:latin typeface="Arial" panose="020B0604020202020204" pitchFamily="34" charset="0"/>
                <a:cs typeface="Arial" panose="020B0604020202020204" pitchFamily="34" charset="0"/>
              </a:rPr>
              <a:t>	ДОСТОПРИМЕЧАТЕЛЬНОСТИ</a:t>
            </a:r>
            <a:endParaRPr lang="x-none" sz="19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1293087" y="757726"/>
            <a:ext cx="745263" cy="247651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750" tIns="0" rIns="0" bIns="0" rtlCol="0" anchor="ctr"/>
          <a:lstStyle/>
          <a:p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x-none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89917" y="6011338"/>
            <a:ext cx="591194" cy="100028"/>
          </a:xfrm>
        </p:spPr>
        <p:txBody>
          <a:bodyPr vert="horz" lIns="0" tIns="0" rIns="0" bIns="0" rtlCol="0" anchor="b"/>
          <a:lstStyle/>
          <a:p>
            <a:fld id="{F3749720-1430-DF46-8A1E-D768C54B98EF}" type="slidenum">
              <a:rPr lang="x-none" sz="6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12</a:t>
            </a:fld>
            <a:endParaRPr lang="x-none" sz="6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Скругленный прямоугольник 134">
            <a:extLst>
              <a:ext uri="{FF2B5EF4-FFF2-40B4-BE49-F238E27FC236}">
                <a16:creationId xmlns:a16="http://schemas.microsoft.com/office/drawing/2014/main" id="{C4AB92F1-CEB6-26D4-2A1E-FF237173ABDF}"/>
              </a:ext>
            </a:extLst>
          </p:cNvPr>
          <p:cNvSpPr/>
          <p:nvPr/>
        </p:nvSpPr>
        <p:spPr>
          <a:xfrm>
            <a:off x="6482322" y="1804259"/>
            <a:ext cx="2411598" cy="906750"/>
          </a:xfrm>
          <a:prstGeom prst="roundRect">
            <a:avLst>
              <a:gd name="adj" fmla="val 2270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63" b="1" dirty="0"/>
          </a:p>
        </p:txBody>
      </p:sp>
      <p:sp>
        <p:nvSpPr>
          <p:cNvPr id="141" name="Скругленный прямоугольник 140">
            <a:extLst>
              <a:ext uri="{FF2B5EF4-FFF2-40B4-BE49-F238E27FC236}">
                <a16:creationId xmlns:a16="http://schemas.microsoft.com/office/drawing/2014/main" id="{C7EEC72E-3ED9-E267-43BA-E4A3E81CE2BE}"/>
              </a:ext>
            </a:extLst>
          </p:cNvPr>
          <p:cNvSpPr/>
          <p:nvPr/>
        </p:nvSpPr>
        <p:spPr>
          <a:xfrm>
            <a:off x="6482322" y="2820580"/>
            <a:ext cx="2411598" cy="906750"/>
          </a:xfrm>
          <a:prstGeom prst="roundRect">
            <a:avLst>
              <a:gd name="adj" fmla="val 2448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63" b="1" dirty="0"/>
          </a:p>
        </p:txBody>
      </p:sp>
      <p:sp>
        <p:nvSpPr>
          <p:cNvPr id="147" name="Скругленный прямоугольник 146">
            <a:extLst>
              <a:ext uri="{FF2B5EF4-FFF2-40B4-BE49-F238E27FC236}">
                <a16:creationId xmlns:a16="http://schemas.microsoft.com/office/drawing/2014/main" id="{57911A3B-BCB5-2A47-5B07-3112694A3637}"/>
              </a:ext>
            </a:extLst>
          </p:cNvPr>
          <p:cNvSpPr/>
          <p:nvPr/>
        </p:nvSpPr>
        <p:spPr>
          <a:xfrm>
            <a:off x="6482322" y="3836900"/>
            <a:ext cx="2411598" cy="906750"/>
          </a:xfrm>
          <a:prstGeom prst="roundRect">
            <a:avLst>
              <a:gd name="adj" fmla="val 235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63" b="1" dirty="0"/>
          </a:p>
        </p:txBody>
      </p:sp>
      <p:sp>
        <p:nvSpPr>
          <p:cNvPr id="153" name="Скругленный прямоугольник 152">
            <a:extLst>
              <a:ext uri="{FF2B5EF4-FFF2-40B4-BE49-F238E27FC236}">
                <a16:creationId xmlns:a16="http://schemas.microsoft.com/office/drawing/2014/main" id="{D55725BD-9CEF-A6C4-CE2F-1F1ED6085E54}"/>
              </a:ext>
            </a:extLst>
          </p:cNvPr>
          <p:cNvSpPr/>
          <p:nvPr/>
        </p:nvSpPr>
        <p:spPr>
          <a:xfrm>
            <a:off x="6482322" y="4853220"/>
            <a:ext cx="2411598" cy="1050106"/>
          </a:xfrm>
          <a:prstGeom prst="roundRect">
            <a:avLst>
              <a:gd name="adj" fmla="val 25377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63" b="1" dirty="0"/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AC190EDA-2C05-15EC-A1DE-437FDD6DF9D3}"/>
              </a:ext>
            </a:extLst>
          </p:cNvPr>
          <p:cNvSpPr txBox="1"/>
          <p:nvPr/>
        </p:nvSpPr>
        <p:spPr>
          <a:xfrm rot="10800000" flipV="1">
            <a:off x="1563291" y="2915356"/>
            <a:ext cx="2084123" cy="875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569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СПАСО- ПРЕОБРАЖЕНСКИЙ СОБОР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99D6DE6B-139E-8832-E11F-631D17E87F79}"/>
              </a:ext>
            </a:extLst>
          </p:cNvPr>
          <p:cNvSpPr txBox="1"/>
          <p:nvPr/>
        </p:nvSpPr>
        <p:spPr>
          <a:xfrm rot="10800000" flipV="1">
            <a:off x="3985617" y="2941407"/>
            <a:ext cx="2166937" cy="875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569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УСАДЬБА  У ИРТИЦЫ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FB1FF055-40B5-BA60-4F7B-23BB5E57A5CD}"/>
              </a:ext>
            </a:extLst>
          </p:cNvPr>
          <p:cNvSpPr txBox="1"/>
          <p:nvPr/>
        </p:nvSpPr>
        <p:spPr>
          <a:xfrm>
            <a:off x="1594247" y="5510744"/>
            <a:ext cx="2197894" cy="875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569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РЕЗИДЕНЦИЯ ЗИМЫ                                     ДОМ ЕШКИЛЕВА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F4A7FBB4-FAD5-3479-086F-23409394A391}"/>
              </a:ext>
            </a:extLst>
          </p:cNvPr>
          <p:cNvSpPr txBox="1"/>
          <p:nvPr/>
        </p:nvSpPr>
        <p:spPr>
          <a:xfrm>
            <a:off x="4001096" y="5506820"/>
            <a:ext cx="2051644" cy="875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569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МОДЕЛЬНАЯ БИБЛИОТЕКА  С.ЯРЕНСК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7F5D904E-0764-D556-8F34-50AF2D1830C7}"/>
              </a:ext>
            </a:extLst>
          </p:cNvPr>
          <p:cNvSpPr txBox="1"/>
          <p:nvPr/>
        </p:nvSpPr>
        <p:spPr>
          <a:xfrm>
            <a:off x="1571030" y="4179622"/>
            <a:ext cx="2076383" cy="875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569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ЗЕМСКАЯ БОЛЬНИЦА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8F3092DA-AABD-96D8-DAB8-50B4A3BEB105}"/>
              </a:ext>
            </a:extLst>
          </p:cNvPr>
          <p:cNvSpPr txBox="1"/>
          <p:nvPr/>
        </p:nvSpPr>
        <p:spPr>
          <a:xfrm>
            <a:off x="6657674" y="2121099"/>
            <a:ext cx="880173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91"/>
              </a:lnSpc>
            </a:pPr>
            <a:r>
              <a:rPr lang="ru-RU" sz="13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12 491</a:t>
            </a:r>
            <a:r>
              <a:rPr lang="ru-RU" sz="894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94" b="1" spc="-16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B405BEA9-0290-005C-0FFF-80B4B01D78C5}"/>
              </a:ext>
            </a:extLst>
          </p:cNvPr>
          <p:cNvSpPr txBox="1"/>
          <p:nvPr/>
        </p:nvSpPr>
        <p:spPr>
          <a:xfrm>
            <a:off x="6657673" y="2499476"/>
            <a:ext cx="1414169" cy="2051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796"/>
              </a:lnSpc>
            </a:pPr>
            <a:r>
              <a:rPr lang="ru-RU" sz="73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посетило резиденцию Матушки Зимы в 2023 г.</a:t>
            </a:r>
          </a:p>
        </p:txBody>
      </p:sp>
      <p:pic>
        <p:nvPicPr>
          <p:cNvPr id="208" name="Рисунок 207" descr="Банк со сплошной заливкой">
            <a:extLst>
              <a:ext uri="{FF2B5EF4-FFF2-40B4-BE49-F238E27FC236}">
                <a16:creationId xmlns:a16="http://schemas.microsoft.com/office/drawing/2014/main" id="{76133FDC-F09D-1A40-4856-434A0276F3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06903" y="1863885"/>
            <a:ext cx="292500" cy="292500"/>
          </a:xfrm>
          <a:prstGeom prst="rect">
            <a:avLst/>
          </a:prstGeom>
        </p:spPr>
      </p:pic>
      <p:sp>
        <p:nvSpPr>
          <p:cNvPr id="210" name="TextBox 209">
            <a:extLst>
              <a:ext uri="{FF2B5EF4-FFF2-40B4-BE49-F238E27FC236}">
                <a16:creationId xmlns:a16="http://schemas.microsoft.com/office/drawing/2014/main" id="{31BFC30A-9CC5-E6E2-F85C-B6EFC1138044}"/>
              </a:ext>
            </a:extLst>
          </p:cNvPr>
          <p:cNvSpPr txBox="1"/>
          <p:nvPr/>
        </p:nvSpPr>
        <p:spPr>
          <a:xfrm>
            <a:off x="6657674" y="3209589"/>
            <a:ext cx="726244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91"/>
              </a:lnSpc>
            </a:pPr>
            <a:r>
              <a:rPr lang="ru-RU" sz="13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270</a:t>
            </a:r>
          </a:p>
          <a:p>
            <a:pPr>
              <a:lnSpc>
                <a:spcPts val="991"/>
              </a:lnSpc>
            </a:pPr>
            <a:r>
              <a:rPr lang="ru-RU" sz="894" b="1" spc="-16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экскурсий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93D18ECF-A386-4937-AA7D-760DB0FD36AC}"/>
              </a:ext>
            </a:extLst>
          </p:cNvPr>
          <p:cNvSpPr txBox="1"/>
          <p:nvPr/>
        </p:nvSpPr>
        <p:spPr>
          <a:xfrm>
            <a:off x="6657673" y="3516726"/>
            <a:ext cx="1203574" cy="1025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796"/>
              </a:lnSpc>
            </a:pPr>
            <a:r>
              <a:rPr lang="ru-RU" sz="73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проведено в 2023 г.</a:t>
            </a:r>
          </a:p>
        </p:txBody>
      </p:sp>
      <p:cxnSp>
        <p:nvCxnSpPr>
          <p:cNvPr id="215" name="Прямая соединительная линия 214">
            <a:extLst>
              <a:ext uri="{FF2B5EF4-FFF2-40B4-BE49-F238E27FC236}">
                <a16:creationId xmlns:a16="http://schemas.microsoft.com/office/drawing/2014/main" id="{A1D634EA-C74C-CC81-4667-B8ECEF23337C}"/>
              </a:ext>
            </a:extLst>
          </p:cNvPr>
          <p:cNvCxnSpPr>
            <a:cxnSpLocks/>
          </p:cNvCxnSpPr>
          <p:nvPr/>
        </p:nvCxnSpPr>
        <p:spPr>
          <a:xfrm>
            <a:off x="7681488" y="3225132"/>
            <a:ext cx="0" cy="234525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TextBox 219">
            <a:extLst>
              <a:ext uri="{FF2B5EF4-FFF2-40B4-BE49-F238E27FC236}">
                <a16:creationId xmlns:a16="http://schemas.microsoft.com/office/drawing/2014/main" id="{7E0849A3-C1B7-174D-F8FC-4331E6E8CF51}"/>
              </a:ext>
            </a:extLst>
          </p:cNvPr>
          <p:cNvSpPr txBox="1"/>
          <p:nvPr/>
        </p:nvSpPr>
        <p:spPr>
          <a:xfrm>
            <a:off x="6657674" y="4225910"/>
            <a:ext cx="726244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91"/>
              </a:lnSpc>
            </a:pPr>
            <a:r>
              <a:rPr lang="ru-RU" sz="13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9 976</a:t>
            </a:r>
          </a:p>
          <a:p>
            <a:pPr>
              <a:lnSpc>
                <a:spcPts val="991"/>
              </a:lnSpc>
            </a:pPr>
            <a:r>
              <a:rPr lang="ru-RU" sz="894" b="1" spc="-16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274B9E21-F2CE-7A7D-DD68-76C0B7F2B2A9}"/>
              </a:ext>
            </a:extLst>
          </p:cNvPr>
          <p:cNvSpPr txBox="1"/>
          <p:nvPr/>
        </p:nvSpPr>
        <p:spPr>
          <a:xfrm>
            <a:off x="6657673" y="4533047"/>
            <a:ext cx="1203574" cy="1025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796"/>
              </a:lnSpc>
            </a:pPr>
            <a:r>
              <a:rPr lang="ru-RU" sz="73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обслужено экскурсиями</a:t>
            </a:r>
          </a:p>
        </p:txBody>
      </p:sp>
      <p:cxnSp>
        <p:nvCxnSpPr>
          <p:cNvPr id="224" name="Прямая соединительная линия 223">
            <a:extLst>
              <a:ext uri="{FF2B5EF4-FFF2-40B4-BE49-F238E27FC236}">
                <a16:creationId xmlns:a16="http://schemas.microsoft.com/office/drawing/2014/main" id="{DCBDE1CB-3585-DE0D-B192-CCEC93B165CF}"/>
              </a:ext>
            </a:extLst>
          </p:cNvPr>
          <p:cNvCxnSpPr>
            <a:cxnSpLocks/>
          </p:cNvCxnSpPr>
          <p:nvPr/>
        </p:nvCxnSpPr>
        <p:spPr>
          <a:xfrm>
            <a:off x="7681488" y="4241453"/>
            <a:ext cx="0" cy="234525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TextBox 224">
            <a:extLst>
              <a:ext uri="{FF2B5EF4-FFF2-40B4-BE49-F238E27FC236}">
                <a16:creationId xmlns:a16="http://schemas.microsoft.com/office/drawing/2014/main" id="{666679B6-FEC7-312A-D5D8-9B8E195FC32D}"/>
              </a:ext>
            </a:extLst>
          </p:cNvPr>
          <p:cNvSpPr txBox="1"/>
          <p:nvPr/>
        </p:nvSpPr>
        <p:spPr>
          <a:xfrm>
            <a:off x="7791308" y="4250917"/>
            <a:ext cx="85322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индивидуальных посетителей — 2 515 человек</a:t>
            </a:r>
          </a:p>
        </p:txBody>
      </p:sp>
      <p:sp>
        <p:nvSpPr>
          <p:cNvPr id="234" name="TextBox 233">
            <a:extLst>
              <a:ext uri="{FF2B5EF4-FFF2-40B4-BE49-F238E27FC236}">
                <a16:creationId xmlns:a16="http://schemas.microsoft.com/office/drawing/2014/main" id="{F2AD49D8-CFBB-2002-4B05-BC3FEC616920}"/>
              </a:ext>
            </a:extLst>
          </p:cNvPr>
          <p:cNvSpPr txBox="1"/>
          <p:nvPr/>
        </p:nvSpPr>
        <p:spPr>
          <a:xfrm>
            <a:off x="6657674" y="4960305"/>
            <a:ext cx="1300118" cy="1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91"/>
              </a:lnSpc>
            </a:pPr>
            <a:r>
              <a:rPr lang="ru-RU" sz="894" b="1" spc="-16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география туристов</a:t>
            </a:r>
            <a:endParaRPr lang="ru-RU" sz="731" b="1" spc="-16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1720A437-E917-8D9D-E318-B644F0E3B647}"/>
              </a:ext>
            </a:extLst>
          </p:cNvPr>
          <p:cNvSpPr txBox="1"/>
          <p:nvPr/>
        </p:nvSpPr>
        <p:spPr>
          <a:xfrm>
            <a:off x="6657672" y="5156507"/>
            <a:ext cx="98852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39303" indent="-139303">
              <a:buFont typeface="Arial" panose="020B0604020202020204" pitchFamily="34" charset="0"/>
              <a:buChar char="•"/>
            </a:pPr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Архангельская область</a:t>
            </a:r>
          </a:p>
          <a:p>
            <a:pPr marL="139303" indent="-139303">
              <a:buFont typeface="Arial" panose="020B0604020202020204" pitchFamily="34" charset="0"/>
              <a:buChar char="•"/>
            </a:pP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9303" indent="-139303">
              <a:buFont typeface="Arial" panose="020B0604020202020204" pitchFamily="34" charset="0"/>
              <a:buChar char="•"/>
            </a:pPr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Володарск</a:t>
            </a:r>
          </a:p>
          <a:p>
            <a:pPr marL="139303" indent="-139303">
              <a:buFont typeface="Arial" panose="020B0604020202020204" pitchFamily="34" charset="0"/>
              <a:buChar char="•"/>
            </a:pP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9303" indent="-139303">
              <a:buFont typeface="Arial" panose="020B0604020202020204" pitchFamily="34" charset="0"/>
              <a:buChar char="•"/>
            </a:pPr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Москва</a:t>
            </a:r>
          </a:p>
          <a:p>
            <a:pPr marL="139303" indent="-139303">
              <a:buFont typeface="Arial" panose="020B0604020202020204" pitchFamily="34" charset="0"/>
              <a:buChar char="•"/>
            </a:pP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9303" indent="-139303">
              <a:buFont typeface="Arial" panose="020B0604020202020204" pitchFamily="34" charset="0"/>
              <a:buChar char="•"/>
            </a:pPr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Санкт-Петербург</a:t>
            </a: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EC006853-1759-BDB6-6911-2586A3F1D762}"/>
              </a:ext>
            </a:extLst>
          </p:cNvPr>
          <p:cNvSpPr txBox="1"/>
          <p:nvPr/>
        </p:nvSpPr>
        <p:spPr>
          <a:xfrm>
            <a:off x="7681488" y="5159028"/>
            <a:ext cx="963045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39303" indent="-139303">
              <a:buFont typeface="Arial" panose="020B0604020202020204" pitchFamily="34" charset="0"/>
              <a:buChar char="•"/>
            </a:pPr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Республика Коми</a:t>
            </a:r>
          </a:p>
          <a:p>
            <a:pPr marL="139303" indent="-139303">
              <a:buFont typeface="Arial" panose="020B0604020202020204" pitchFamily="34" charset="0"/>
              <a:buChar char="•"/>
            </a:pP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9303" indent="-139303">
              <a:buFont typeface="Arial" panose="020B0604020202020204" pitchFamily="34" charset="0"/>
              <a:buChar char="•"/>
            </a:pPr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Краснодар</a:t>
            </a:r>
          </a:p>
          <a:p>
            <a:pPr marL="139303" indent="-139303">
              <a:buFont typeface="Arial" panose="020B0604020202020204" pitchFamily="34" charset="0"/>
              <a:buChar char="•"/>
            </a:pP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9303" indent="-139303">
              <a:buFont typeface="Arial" panose="020B0604020202020204" pitchFamily="34" charset="0"/>
              <a:buChar char="•"/>
            </a:pPr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Владимир</a:t>
            </a:r>
          </a:p>
          <a:p>
            <a:pPr marL="139303" indent="-139303">
              <a:buFont typeface="Arial" panose="020B0604020202020204" pitchFamily="34" charset="0"/>
              <a:buChar char="•"/>
            </a:pPr>
            <a:endParaRPr lang="ru-RU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9303" indent="-139303">
              <a:buFont typeface="Arial" panose="020B0604020202020204" pitchFamily="34" charset="0"/>
              <a:buChar char="•"/>
            </a:pPr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Киров</a:t>
            </a:r>
          </a:p>
        </p:txBody>
      </p:sp>
      <p:pic>
        <p:nvPicPr>
          <p:cNvPr id="242" name="Рисунок 241" descr="Пользователь со сплошной заливкой">
            <a:extLst>
              <a:ext uri="{FF2B5EF4-FFF2-40B4-BE49-F238E27FC236}">
                <a16:creationId xmlns:a16="http://schemas.microsoft.com/office/drawing/2014/main" id="{8CF82E8F-65AA-3A35-D6F5-B314FC10FB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02427" y="2901228"/>
            <a:ext cx="292500" cy="292500"/>
          </a:xfrm>
          <a:prstGeom prst="rect">
            <a:avLst/>
          </a:prstGeom>
        </p:spPr>
      </p:pic>
      <p:pic>
        <p:nvPicPr>
          <p:cNvPr id="246" name="Рисунок 245" descr="Карта с кнопкой со сплошной заливкой">
            <a:extLst>
              <a:ext uri="{FF2B5EF4-FFF2-40B4-BE49-F238E27FC236}">
                <a16:creationId xmlns:a16="http://schemas.microsoft.com/office/drawing/2014/main" id="{1CE77E23-3B18-38FC-9A54-0800D019A65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06903" y="4909393"/>
            <a:ext cx="292500" cy="292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7A0C883-2A19-D9B2-9303-2BB59504A36E}"/>
              </a:ext>
            </a:extLst>
          </p:cNvPr>
          <p:cNvSpPr txBox="1"/>
          <p:nvPr/>
        </p:nvSpPr>
        <p:spPr>
          <a:xfrm>
            <a:off x="1438138" y="6011338"/>
            <a:ext cx="5945779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65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</a:t>
            </a:r>
            <a:r>
              <a:rPr lang="ru-RU" sz="650" dirty="0">
                <a:latin typeface="Arial" panose="020B0604020202020204" pitchFamily="34" charset="0"/>
                <a:cs typeface="Arial" panose="020B0604020202020204" pitchFamily="34" charset="0"/>
              </a:rPr>
              <a:t> МУНИЦИПАЛЬНОГО ОБРАЗОВАНИЯ «ЛЕНСКИЙ МУНИЦИПАЛЬНЫЙ РАЙОН»</a:t>
            </a:r>
          </a:p>
        </p:txBody>
      </p:sp>
      <p:sp>
        <p:nvSpPr>
          <p:cNvPr id="4098" name="AutoShape 2" descr="Главная - Яренский краеведческий музей"/>
          <p:cNvSpPr>
            <a:spLocks noChangeAspect="1" noChangeArrowheads="1"/>
          </p:cNvSpPr>
          <p:nvPr/>
        </p:nvSpPr>
        <p:spPr bwMode="auto">
          <a:xfrm>
            <a:off x="126405" y="525562"/>
            <a:ext cx="247650" cy="247651"/>
          </a:xfrm>
          <a:prstGeom prst="rect">
            <a:avLst/>
          </a:prstGeom>
          <a:noFill/>
        </p:spPr>
        <p:txBody>
          <a:bodyPr vert="horz" wrap="square" lIns="74295" tIns="37148" rIns="74295" bIns="37148" numCol="1" anchor="t" anchorCtr="0" compatLnSpc="1">
            <a:prstTxWarp prst="textNoShape">
              <a:avLst/>
            </a:prstTxWarp>
          </a:bodyPr>
          <a:lstStyle/>
          <a:p>
            <a:endParaRPr lang="ru-RU" sz="1463"/>
          </a:p>
        </p:txBody>
      </p:sp>
      <p:sp>
        <p:nvSpPr>
          <p:cNvPr id="4100" name="AutoShape 4" descr="МБУК Яренский краеведческий музей, музей, ул. Набережная Подбельского, 6,  село Яренск — Яндекс Карты"/>
          <p:cNvSpPr>
            <a:spLocks noChangeAspect="1" noChangeArrowheads="1"/>
          </p:cNvSpPr>
          <p:nvPr/>
        </p:nvSpPr>
        <p:spPr bwMode="auto">
          <a:xfrm>
            <a:off x="126405" y="525562"/>
            <a:ext cx="247650" cy="247651"/>
          </a:xfrm>
          <a:prstGeom prst="rect">
            <a:avLst/>
          </a:prstGeom>
          <a:noFill/>
        </p:spPr>
        <p:txBody>
          <a:bodyPr vert="horz" wrap="square" lIns="74295" tIns="37148" rIns="74295" bIns="37148" numCol="1" anchor="t" anchorCtr="0" compatLnSpc="1">
            <a:prstTxWarp prst="textNoShape">
              <a:avLst/>
            </a:prstTxWarp>
          </a:bodyPr>
          <a:lstStyle/>
          <a:p>
            <a:endParaRPr lang="ru-RU" sz="1463"/>
          </a:p>
        </p:txBody>
      </p:sp>
      <p:sp>
        <p:nvSpPr>
          <p:cNvPr id="4102" name="AutoShape 6" descr="МБУК Яренский краеведческий музей, музей, ул. Набережная Подбельского, 6,  село Яренск — Яндекс Карты"/>
          <p:cNvSpPr>
            <a:spLocks noChangeAspect="1" noChangeArrowheads="1"/>
          </p:cNvSpPr>
          <p:nvPr/>
        </p:nvSpPr>
        <p:spPr bwMode="auto">
          <a:xfrm>
            <a:off x="126405" y="525562"/>
            <a:ext cx="247650" cy="247651"/>
          </a:xfrm>
          <a:prstGeom prst="rect">
            <a:avLst/>
          </a:prstGeom>
          <a:noFill/>
        </p:spPr>
        <p:txBody>
          <a:bodyPr vert="horz" wrap="square" lIns="74295" tIns="37148" rIns="74295" bIns="37148" numCol="1" anchor="t" anchorCtr="0" compatLnSpc="1">
            <a:prstTxWarp prst="textNoShape">
              <a:avLst/>
            </a:prstTxWarp>
          </a:bodyPr>
          <a:lstStyle/>
          <a:p>
            <a:endParaRPr lang="ru-RU" sz="1463"/>
          </a:p>
        </p:txBody>
      </p:sp>
      <p:sp>
        <p:nvSpPr>
          <p:cNvPr id="4104" name="AutoShape 8" descr="Музей МБУК Яренский краеведческий музей, Архангельская область, фото"/>
          <p:cNvSpPr>
            <a:spLocks noChangeAspect="1" noChangeArrowheads="1"/>
          </p:cNvSpPr>
          <p:nvPr/>
        </p:nvSpPr>
        <p:spPr bwMode="auto">
          <a:xfrm>
            <a:off x="126405" y="525562"/>
            <a:ext cx="247650" cy="247651"/>
          </a:xfrm>
          <a:prstGeom prst="rect">
            <a:avLst/>
          </a:prstGeom>
          <a:noFill/>
        </p:spPr>
        <p:txBody>
          <a:bodyPr vert="horz" wrap="square" lIns="74295" tIns="37148" rIns="74295" bIns="37148" numCol="1" anchor="t" anchorCtr="0" compatLnSpc="1">
            <a:prstTxWarp prst="textNoShape">
              <a:avLst/>
            </a:prstTxWarp>
          </a:bodyPr>
          <a:lstStyle/>
          <a:p>
            <a:endParaRPr lang="ru-RU" sz="1463"/>
          </a:p>
        </p:txBody>
      </p:sp>
      <p:pic>
        <p:nvPicPr>
          <p:cNvPr id="4108" name="Picture 12" descr="Основное изображение для учреждения Здание музея «Земская больница»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86509" y="3189547"/>
            <a:ext cx="1880591" cy="952482"/>
          </a:xfrm>
          <a:prstGeom prst="rect">
            <a:avLst/>
          </a:prstGeom>
          <a:noFill/>
        </p:spPr>
      </p:pic>
      <p:pic>
        <p:nvPicPr>
          <p:cNvPr id="58" name="Picture 14" descr="Основное изображение для учреждения Яренский краеведческий музей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571030" y="1896665"/>
            <a:ext cx="1896070" cy="944431"/>
          </a:xfrm>
          <a:prstGeom prst="rect">
            <a:avLst/>
          </a:prstGeom>
          <a:noFill/>
        </p:spPr>
      </p:pic>
      <p:pic>
        <p:nvPicPr>
          <p:cNvPr id="4112" name="Picture 16" descr="Резиденция Матушки Зимы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663899" y="4504731"/>
            <a:ext cx="1836805" cy="967382"/>
          </a:xfrm>
          <a:prstGeom prst="rect">
            <a:avLst/>
          </a:prstGeom>
          <a:noFill/>
        </p:spPr>
      </p:pic>
      <p:pic>
        <p:nvPicPr>
          <p:cNvPr id="4118" name="Picture 22" descr="https://sun9-78.userapi.com/impg/uMAqR-QOtG3F5K1NN81QPiJOcIv78K9q6Lc3Fg/_eOZ5TaTAj8.jpg?size=807x538&amp;quality=95&amp;sign=a9aae673b0b2e5e27352f181f31d9a6b&amp;type=album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039790" y="1934348"/>
            <a:ext cx="2043859" cy="921962"/>
          </a:xfrm>
          <a:prstGeom prst="rect">
            <a:avLst/>
          </a:prstGeom>
          <a:noFill/>
        </p:spPr>
      </p:pic>
      <p:pic>
        <p:nvPicPr>
          <p:cNvPr id="4120" name="Picture 24" descr="Яренская центральная библиотека — Ленский район, с. Яренск, ул. Братьев  Покровских, д. 31. Подробная информация о библиотеке: расписание, фото,  адрес и т. д. на официальном сайте Культура.РФ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16575" y="4496991"/>
            <a:ext cx="1996677" cy="998339"/>
          </a:xfrm>
          <a:prstGeom prst="rect">
            <a:avLst/>
          </a:prstGeom>
          <a:noFill/>
        </p:spPr>
      </p:pic>
      <p:pic>
        <p:nvPicPr>
          <p:cNvPr id="65" name="Рисунок 64" descr="https://sun9-62.userapi.com/impg/9qMWZqn11kXdeVqO6lpRwjLd9hKanZkmbkjHCw/ZIUmlE6rR18.jpg?size=1280x720&amp;quality=96&amp;sign=d7afd6bee4225b32d3b32593c1001cd5&amp;type=album"/>
          <p:cNvPicPr/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993356" y="3154617"/>
            <a:ext cx="2035373" cy="969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EB2DAF16-368A-419D-8583-F7554F64285E}"/>
              </a:ext>
            </a:extLst>
          </p:cNvPr>
          <p:cNvSpPr txBox="1"/>
          <p:nvPr/>
        </p:nvSpPr>
        <p:spPr>
          <a:xfrm>
            <a:off x="4155755" y="4213575"/>
            <a:ext cx="2007736" cy="875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569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ШКОЛЬНЫЙ МУЗЕЙ В СЕЛЕ ИРТА</a:t>
            </a:r>
          </a:p>
        </p:txBody>
      </p:sp>
    </p:spTree>
    <p:extLst>
      <p:ext uri="{BB962C8B-B14F-4D97-AF65-F5344CB8AC3E}">
        <p14:creationId xmlns:p14="http://schemas.microsoft.com/office/powerpoint/2010/main" val="16126358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ABAF71-4089-4635-8D62-BB2C93B79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Скругленный прямоугольник 134">
            <a:extLst>
              <a:ext uri="{FF2B5EF4-FFF2-40B4-BE49-F238E27FC236}">
                <a16:creationId xmlns:a16="http://schemas.microsoft.com/office/drawing/2014/main" id="{45A40C3D-5FE2-E053-3290-D28F2204372C}"/>
              </a:ext>
            </a:extLst>
          </p:cNvPr>
          <p:cNvSpPr/>
          <p:nvPr/>
        </p:nvSpPr>
        <p:spPr>
          <a:xfrm>
            <a:off x="6482322" y="1804259"/>
            <a:ext cx="2411598" cy="3963785"/>
          </a:xfrm>
          <a:prstGeom prst="roundRect">
            <a:avLst>
              <a:gd name="adj" fmla="val 703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63" b="1" dirty="0"/>
          </a:p>
        </p:txBody>
      </p:sp>
      <p:sp>
        <p:nvSpPr>
          <p:cNvPr id="132" name="Скругленный прямоугольник 131">
            <a:extLst>
              <a:ext uri="{FF2B5EF4-FFF2-40B4-BE49-F238E27FC236}">
                <a16:creationId xmlns:a16="http://schemas.microsoft.com/office/drawing/2014/main" id="{8D9851CB-3B9D-FFA9-7B9B-F99179EA665A}"/>
              </a:ext>
            </a:extLst>
          </p:cNvPr>
          <p:cNvSpPr/>
          <p:nvPr/>
        </p:nvSpPr>
        <p:spPr>
          <a:xfrm>
            <a:off x="1438139" y="1781695"/>
            <a:ext cx="4920735" cy="3986350"/>
          </a:xfrm>
          <a:prstGeom prst="roundRect">
            <a:avLst>
              <a:gd name="adj" fmla="val 5028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63" dirty="0"/>
          </a:p>
        </p:txBody>
      </p:sp>
      <p:sp>
        <p:nvSpPr>
          <p:cNvPr id="197" name="Скругленный прямоугольник 196">
            <a:extLst>
              <a:ext uri="{FF2B5EF4-FFF2-40B4-BE49-F238E27FC236}">
                <a16:creationId xmlns:a16="http://schemas.microsoft.com/office/drawing/2014/main" id="{F2BF197B-A448-E079-7BC3-CC0BAF390F9F}"/>
              </a:ext>
            </a:extLst>
          </p:cNvPr>
          <p:cNvSpPr/>
          <p:nvPr/>
        </p:nvSpPr>
        <p:spPr>
          <a:xfrm>
            <a:off x="1538581" y="1882284"/>
            <a:ext cx="2310749" cy="1825322"/>
          </a:xfrm>
          <a:prstGeom prst="roundRect">
            <a:avLst>
              <a:gd name="adj" fmla="val 829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63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17F9C4-38A1-7877-08F5-FF97015D71C6}"/>
              </a:ext>
            </a:extLst>
          </p:cNvPr>
          <p:cNvSpPr txBox="1"/>
          <p:nvPr/>
        </p:nvSpPr>
        <p:spPr>
          <a:xfrm>
            <a:off x="1438138" y="1089956"/>
            <a:ext cx="7442970" cy="3000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1950" b="1" dirty="0">
                <a:latin typeface="Arial" panose="020B0604020202020204" pitchFamily="34" charset="0"/>
                <a:cs typeface="Arial" panose="020B0604020202020204" pitchFamily="34" charset="0"/>
              </a:rPr>
              <a:t>ЗНАКОВЫЕ СОБЫТИЯ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2165614C-6371-5053-2690-9B9E16044DB3}"/>
              </a:ext>
            </a:extLst>
          </p:cNvPr>
          <p:cNvSpPr/>
          <p:nvPr/>
        </p:nvSpPr>
        <p:spPr>
          <a:xfrm>
            <a:off x="1167936" y="720782"/>
            <a:ext cx="756114" cy="300081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750" tIns="0" rIns="0" bIns="0" rtlCol="0" anchor="ctr"/>
          <a:lstStyle/>
          <a:p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x-none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id="{26243AEC-A602-C121-C4DA-F42F48447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89917" y="6011338"/>
            <a:ext cx="591194" cy="100028"/>
          </a:xfrm>
        </p:spPr>
        <p:txBody>
          <a:bodyPr vert="horz" lIns="0" tIns="0" rIns="0" bIns="0" rtlCol="0" anchor="b"/>
          <a:lstStyle/>
          <a:p>
            <a:fld id="{F3749720-1430-DF46-8A1E-D768C54B98EF}" type="slidenum">
              <a:rPr lang="x-none" sz="6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13</a:t>
            </a:fld>
            <a:endParaRPr lang="x-none" sz="6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86DD7929-F616-C9CC-CA73-76240227E2F5}"/>
              </a:ext>
            </a:extLst>
          </p:cNvPr>
          <p:cNvSpPr txBox="1"/>
          <p:nvPr/>
        </p:nvSpPr>
        <p:spPr>
          <a:xfrm>
            <a:off x="6539509" y="3661173"/>
            <a:ext cx="2298501" cy="9035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991"/>
              </a:lnSpc>
            </a:pPr>
            <a:endParaRPr lang="ru-RU" sz="13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991"/>
              </a:lnSpc>
            </a:pPr>
            <a:r>
              <a:rPr lang="ru-RU" sz="1300" b="1" spc="-16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2024 году</a:t>
            </a:r>
          </a:p>
          <a:p>
            <a:pPr>
              <a:lnSpc>
                <a:spcPts val="991"/>
              </a:lnSpc>
            </a:pPr>
            <a:r>
              <a:rPr lang="ru-RU" sz="1300" b="1" spc="-16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ts val="991"/>
              </a:lnSpc>
            </a:pPr>
            <a:r>
              <a:rPr lang="ru-RU" sz="13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100 </a:t>
            </a:r>
            <a:r>
              <a:rPr lang="ru-RU" sz="1300" b="1" spc="-16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лет Ленскому району</a:t>
            </a:r>
          </a:p>
          <a:p>
            <a:pPr>
              <a:lnSpc>
                <a:spcPts val="991"/>
              </a:lnSpc>
            </a:pPr>
            <a:endParaRPr lang="ru-RU" sz="1300" b="1" spc="-16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991"/>
              </a:lnSpc>
            </a:pPr>
            <a:r>
              <a:rPr lang="ru-RU" sz="1300" b="1" spc="-16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640 лет  Яренску</a:t>
            </a:r>
          </a:p>
          <a:p>
            <a:pPr>
              <a:lnSpc>
                <a:spcPts val="991"/>
              </a:lnSpc>
            </a:pPr>
            <a:endParaRPr lang="ru-RU" sz="1300" b="1" spc="-16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B7E3A4C9-2BF0-143F-A841-6178A0FDF96B}"/>
              </a:ext>
            </a:extLst>
          </p:cNvPr>
          <p:cNvSpPr txBox="1"/>
          <p:nvPr/>
        </p:nvSpPr>
        <p:spPr>
          <a:xfrm>
            <a:off x="6657672" y="4664738"/>
            <a:ext cx="1944469" cy="718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796"/>
              </a:lnSpc>
            </a:pPr>
            <a:r>
              <a:rPr lang="ru-RU" sz="900" b="1" spc="-16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ПЛАНИРУЕТСЯ</a:t>
            </a:r>
          </a:p>
          <a:p>
            <a:pPr marL="139303" indent="-139303">
              <a:lnSpc>
                <a:spcPts val="796"/>
              </a:lnSpc>
              <a:buFont typeface="Arial" panose="020B0604020202020204" pitchFamily="34" charset="0"/>
              <a:buChar char="•"/>
            </a:pPr>
            <a:endParaRPr lang="ru-RU" sz="900" b="1" spc="-16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9303" indent="-139303">
              <a:lnSpc>
                <a:spcPts val="796"/>
              </a:lnSpc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благоустройство                       центральной улицы  </a:t>
            </a:r>
            <a:r>
              <a:rPr lang="ru-RU" sz="900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с.Яренск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9303" indent="-139303">
              <a:lnSpc>
                <a:spcPts val="796"/>
              </a:lnSpc>
              <a:buFont typeface="Arial" panose="020B0604020202020204" pitchFamily="34" charset="0"/>
              <a:buChar char="•"/>
            </a:pP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9303" indent="-139303">
              <a:lnSpc>
                <a:spcPts val="796"/>
              </a:lnSpc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масштабных праздничных мероприятий 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07757ABF-CE18-4EF4-9BF0-AE7C8D81B176}"/>
              </a:ext>
            </a:extLst>
          </p:cNvPr>
          <p:cNvSpPr/>
          <p:nvPr/>
        </p:nvSpPr>
        <p:spPr>
          <a:xfrm>
            <a:off x="1543393" y="3827358"/>
            <a:ext cx="2310750" cy="1791796"/>
          </a:xfrm>
          <a:prstGeom prst="roundRect">
            <a:avLst>
              <a:gd name="adj" fmla="val 8297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1463" b="1" dirty="0"/>
              <a:t>П</a:t>
            </a:r>
            <a:endParaRPr lang="x-none" sz="1463" b="1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A399365B-8394-2661-767B-A9A723347202}"/>
              </a:ext>
            </a:extLst>
          </p:cNvPr>
          <p:cNvSpPr/>
          <p:nvPr/>
        </p:nvSpPr>
        <p:spPr>
          <a:xfrm>
            <a:off x="3978761" y="1882284"/>
            <a:ext cx="2296125" cy="1836900"/>
          </a:xfrm>
          <a:prstGeom prst="roundRect">
            <a:avLst>
              <a:gd name="adj" fmla="val 829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63" b="1" dirty="0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793D5F30-060A-B010-4F6B-9E7C5FE58BF0}"/>
              </a:ext>
            </a:extLst>
          </p:cNvPr>
          <p:cNvSpPr/>
          <p:nvPr/>
        </p:nvSpPr>
        <p:spPr>
          <a:xfrm>
            <a:off x="3849330" y="3827359"/>
            <a:ext cx="2371383" cy="1791796"/>
          </a:xfrm>
          <a:prstGeom prst="roundRect">
            <a:avLst>
              <a:gd name="adj" fmla="val 8297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 sz="1463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9CC857-D470-2C25-1213-6644A90B3344}"/>
              </a:ext>
            </a:extLst>
          </p:cNvPr>
          <p:cNvSpPr txBox="1"/>
          <p:nvPr/>
        </p:nvSpPr>
        <p:spPr>
          <a:xfrm rot="10800000" flipV="1">
            <a:off x="2228850" y="3473621"/>
            <a:ext cx="3743325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0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Фестиваль народного творчества Ивановская ярмарка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9E66BC2-F2F8-59E6-5B96-45775CFB9196}"/>
              </a:ext>
            </a:extLst>
          </p:cNvPr>
          <p:cNvSpPr txBox="1"/>
          <p:nvPr/>
        </p:nvSpPr>
        <p:spPr>
          <a:xfrm>
            <a:off x="4024313" y="5379703"/>
            <a:ext cx="2044023" cy="2260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Фестиваль Снежное кружево Зимы</a:t>
            </a:r>
          </a:p>
          <a:p>
            <a:endParaRPr lang="ru-RU" sz="569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06D10A-91DC-D26F-7FCC-5E23D5A2F0C9}"/>
              </a:ext>
            </a:extLst>
          </p:cNvPr>
          <p:cNvSpPr txBox="1"/>
          <p:nvPr/>
        </p:nvSpPr>
        <p:spPr>
          <a:xfrm>
            <a:off x="1442668" y="5814669"/>
            <a:ext cx="2956141" cy="75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488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x-none" sz="488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C00114-96E8-8DCE-5F77-070CD6F3BE93}"/>
              </a:ext>
            </a:extLst>
          </p:cNvPr>
          <p:cNvSpPr txBox="1"/>
          <p:nvPr/>
        </p:nvSpPr>
        <p:spPr>
          <a:xfrm>
            <a:off x="1438138" y="6011338"/>
            <a:ext cx="5945779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65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</a:t>
            </a:r>
            <a:r>
              <a:rPr lang="ru-RU" sz="650" dirty="0">
                <a:latin typeface="Arial" panose="020B0604020202020204" pitchFamily="34" charset="0"/>
                <a:cs typeface="Arial" panose="020B0604020202020204" pitchFamily="34" charset="0"/>
              </a:rPr>
              <a:t> МУНИЦИПАЛЬНОГО ОБРАЗОВАНИЯ «ЛЕНСКИЙ МУНИЦИПАЛЬНЫЙ РАЙОН»)</a:t>
            </a:r>
          </a:p>
        </p:txBody>
      </p:sp>
      <p:pic>
        <p:nvPicPr>
          <p:cNvPr id="8196" name="Picture 4" descr="В Яренске отгремел фестиваль народного творчества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6573" y="1901743"/>
            <a:ext cx="2209922" cy="1496301"/>
          </a:xfrm>
          <a:prstGeom prst="rect">
            <a:avLst/>
          </a:prstGeom>
          <a:noFill/>
        </p:spPr>
      </p:pic>
      <p:pic>
        <p:nvPicPr>
          <p:cNvPr id="8200" name="Picture 8" descr="Фестиваль «Снежное кружево Зимы» - Календарь событи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589" y="3932039"/>
            <a:ext cx="2274402" cy="1378482"/>
          </a:xfrm>
          <a:prstGeom prst="rect">
            <a:avLst/>
          </a:prstGeom>
          <a:noFill/>
        </p:spPr>
      </p:pic>
      <p:sp>
        <p:nvSpPr>
          <p:cNvPr id="8202" name="AutoShape 10" descr="https://docviewer.yandex.ru/view/336398467/htmlimage?id=a9s8-5nnqonpcm7p59bbz2bb95yolhxe1t5vef5n3m8544dat64gijrbtuy1hobtl7sqxa88tas30y4s1h5ywnio8wsgvxl7ffeicbap&amp;name=image-jJ47yei7OH44t0SBFh.png&amp;dsid=9c0bc9b6282c210868c25e58d3b4e78c"/>
          <p:cNvSpPr>
            <a:spLocks noChangeAspect="1" noChangeArrowheads="1"/>
          </p:cNvSpPr>
          <p:nvPr/>
        </p:nvSpPr>
        <p:spPr bwMode="auto">
          <a:xfrm>
            <a:off x="126405" y="525562"/>
            <a:ext cx="247650" cy="247651"/>
          </a:xfrm>
          <a:prstGeom prst="rect">
            <a:avLst/>
          </a:prstGeom>
          <a:noFill/>
        </p:spPr>
        <p:txBody>
          <a:bodyPr vert="horz" wrap="square" lIns="74295" tIns="37148" rIns="74295" bIns="37148" numCol="1" anchor="t" anchorCtr="0" compatLnSpc="1">
            <a:prstTxWarp prst="textNoShape">
              <a:avLst/>
            </a:prstTxWarp>
          </a:bodyPr>
          <a:lstStyle/>
          <a:p>
            <a:endParaRPr lang="ru-RU" sz="1463"/>
          </a:p>
        </p:txBody>
      </p:sp>
      <p:pic>
        <p:nvPicPr>
          <p:cNvPr id="8205" name="Picture 13" descr="https://sun9-71.userapi.com/impg/XlX42zjccVqvhi4siviJ82KoeYKpAYAIHNEe3A/gAi22VYL3rs.jpg?size=624x340&amp;quality=96&amp;sign=71fb81977efafeac523a10dafe29c082&amp;c_uniq_tag=wPPDnc0AtF5ASGbPvZma-8bWAX-KUaARILYZprnp7Y8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38720" y="1901743"/>
            <a:ext cx="2322507" cy="1534996"/>
          </a:xfrm>
          <a:prstGeom prst="rect">
            <a:avLst/>
          </a:prstGeom>
          <a:noFill/>
        </p:spPr>
      </p:pic>
      <p:pic>
        <p:nvPicPr>
          <p:cNvPr id="36" name="Рисунок 35" descr="https://sun9-62.userapi.com/impg/iaGA586UvhTM_N25F8q0R1hbOSqpwiNLmGmI7A/QYCvTD64Tb8.jpg?size=1280x720&amp;quality=96&amp;sign=6f44779c786693476b869cd23b21514a&amp;type=album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8768" y="3932039"/>
            <a:ext cx="2236589" cy="137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36"/>
          <p:cNvSpPr txBox="1"/>
          <p:nvPr/>
        </p:nvSpPr>
        <p:spPr>
          <a:xfrm>
            <a:off x="1438138" y="5356027"/>
            <a:ext cx="24004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Народный праздник  Купальница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088B8C3-D69C-41EC-B162-27A5F16485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0494" y="1867494"/>
            <a:ext cx="2296125" cy="1507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094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id="{1FEA1B35-77E4-A172-D1A3-AE89EA44D200}"/>
              </a:ext>
            </a:extLst>
          </p:cNvPr>
          <p:cNvSpPr/>
          <p:nvPr/>
        </p:nvSpPr>
        <p:spPr>
          <a:xfrm>
            <a:off x="1457559" y="2515650"/>
            <a:ext cx="3231640" cy="3266333"/>
          </a:xfrm>
          <a:prstGeom prst="roundRect">
            <a:avLst>
              <a:gd name="adj" fmla="val 7045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 sz="1463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1438138" y="1089956"/>
            <a:ext cx="5945779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ru-RU" sz="19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x-none" sz="1950" dirty="0">
                <a:latin typeface="Arial" panose="020B0604020202020204" pitchFamily="34" charset="0"/>
                <a:cs typeface="Arial" panose="020B0604020202020204" pitchFamily="34" charset="0"/>
              </a:rPr>
              <a:t>ТУРИСТИЧЕСКИЕ МАРШРУТЫ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1438139" y="775885"/>
            <a:ext cx="774863" cy="287898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750" tIns="0" rIns="0" bIns="0" rtlCol="0" anchor="ctr"/>
          <a:lstStyle/>
          <a:p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x-none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89917" y="6011338"/>
            <a:ext cx="591194" cy="100028"/>
          </a:xfrm>
        </p:spPr>
        <p:txBody>
          <a:bodyPr vert="horz" lIns="0" tIns="0" rIns="0" bIns="0" rtlCol="0" anchor="b"/>
          <a:lstStyle/>
          <a:p>
            <a:fld id="{F3749720-1430-DF46-8A1E-D768C54B98EF}" type="slidenum">
              <a:rPr lang="x-none" sz="6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14</a:t>
            </a:fld>
            <a:endParaRPr lang="x-none" sz="6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3E6210EF-3CE9-687B-D58A-316299AB2051}"/>
              </a:ext>
            </a:extLst>
          </p:cNvPr>
          <p:cNvSpPr/>
          <p:nvPr/>
        </p:nvSpPr>
        <p:spPr>
          <a:xfrm>
            <a:off x="1438139" y="1781695"/>
            <a:ext cx="3231640" cy="630173"/>
          </a:xfrm>
          <a:prstGeom prst="roundRect">
            <a:avLst>
              <a:gd name="adj" fmla="val 324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71475">
              <a:defRPr/>
            </a:pPr>
            <a:r>
              <a:rPr lang="ru-RU" sz="894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ОРГАНИЗОВАНЫ ТУРИСТИЧЕСКИЕ </a:t>
            </a:r>
          </a:p>
          <a:p>
            <a:pPr algn="ctr" defTabSz="371475">
              <a:defRPr/>
            </a:pPr>
            <a:r>
              <a:rPr lang="ru-RU" sz="894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ПЕШЕХОДНЫЕ И АВТОМОБИЛЬНЫЕ МАРШРУТЫ </a:t>
            </a:r>
            <a:endParaRPr lang="x-none" sz="894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2E6E61-8778-3D82-B66B-86675CBE24C0}"/>
              </a:ext>
            </a:extLst>
          </p:cNvPr>
          <p:cNvSpPr txBox="1"/>
          <p:nvPr/>
        </p:nvSpPr>
        <p:spPr>
          <a:xfrm>
            <a:off x="1767985" y="2621232"/>
            <a:ext cx="1358432" cy="525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69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ПЕШКОМ ПО ЯРЕНСКУ пешеходный маршрут </a:t>
            </a:r>
          </a:p>
          <a:p>
            <a:r>
              <a:rPr lang="ru-RU" sz="569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ул. Братьев Покровских </a:t>
            </a:r>
          </a:p>
          <a:p>
            <a:r>
              <a:rPr lang="ru-RU" sz="569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  здания музея Земская больница                                         до  Резиденции Зимы (дом купца </a:t>
            </a:r>
            <a:r>
              <a:rPr lang="ru-RU" sz="569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Ешкилева</a:t>
            </a:r>
            <a:r>
              <a:rPr lang="ru-RU" sz="569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11473CE6-90F5-AEE0-DE2C-741B3FB20BBD}"/>
              </a:ext>
            </a:extLst>
          </p:cNvPr>
          <p:cNvSpPr/>
          <p:nvPr/>
        </p:nvSpPr>
        <p:spPr>
          <a:xfrm>
            <a:off x="1621734" y="2726244"/>
            <a:ext cx="146250" cy="146250"/>
          </a:xfrm>
          <a:prstGeom prst="ellipse">
            <a:avLst/>
          </a:prstGeom>
          <a:solidFill>
            <a:schemeClr val="bg1"/>
          </a:solidFill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731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099476-09E3-2F37-3B67-A28244658081}"/>
              </a:ext>
            </a:extLst>
          </p:cNvPr>
          <p:cNvSpPr txBox="1"/>
          <p:nvPr/>
        </p:nvSpPr>
        <p:spPr>
          <a:xfrm rot="10800000" flipV="1">
            <a:off x="1860852" y="3202309"/>
            <a:ext cx="1051416" cy="1751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69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569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Культурный </a:t>
            </a:r>
            <a:r>
              <a:rPr lang="ru-RU" sz="569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квест</a:t>
            </a:r>
            <a:r>
              <a:rPr lang="ru-RU" sz="569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по Первой улице Яренска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A4F9D21E-69D1-7F1B-E002-38AFEE7A6866}"/>
              </a:ext>
            </a:extLst>
          </p:cNvPr>
          <p:cNvSpPr/>
          <p:nvPr/>
        </p:nvSpPr>
        <p:spPr>
          <a:xfrm>
            <a:off x="1621734" y="3172933"/>
            <a:ext cx="146250" cy="146250"/>
          </a:xfrm>
          <a:prstGeom prst="ellipse">
            <a:avLst/>
          </a:prstGeom>
          <a:solidFill>
            <a:schemeClr val="bg1"/>
          </a:solidFill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731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32F9F45-0791-A0D0-EB8F-4D140334C4EC}"/>
              </a:ext>
            </a:extLst>
          </p:cNvPr>
          <p:cNvSpPr txBox="1"/>
          <p:nvPr/>
        </p:nvSpPr>
        <p:spPr>
          <a:xfrm>
            <a:off x="1880672" y="3600865"/>
            <a:ext cx="1031601" cy="2627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69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Пешеходная экскурсия   по улице. Набережной с. Яренск</a:t>
            </a:r>
          </a:p>
          <a:p>
            <a:endParaRPr lang="ru-RU" sz="569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35D67197-D7DC-D223-02D1-1000B2C57B69}"/>
              </a:ext>
            </a:extLst>
          </p:cNvPr>
          <p:cNvSpPr/>
          <p:nvPr/>
        </p:nvSpPr>
        <p:spPr>
          <a:xfrm>
            <a:off x="1621734" y="3619622"/>
            <a:ext cx="146250" cy="146250"/>
          </a:xfrm>
          <a:prstGeom prst="ellipse">
            <a:avLst/>
          </a:prstGeom>
          <a:solidFill>
            <a:schemeClr val="bg1"/>
          </a:solidFill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731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A5DD8FE-13F5-CB44-668C-25BCEE88B1E4}"/>
              </a:ext>
            </a:extLst>
          </p:cNvPr>
          <p:cNvSpPr txBox="1"/>
          <p:nvPr/>
        </p:nvSpPr>
        <p:spPr>
          <a:xfrm rot="10800000" flipV="1">
            <a:off x="1880665" y="4129892"/>
            <a:ext cx="1147659" cy="87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69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 Гости к Матушке Зиме»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C1BD3DD5-5456-150A-CE00-B003466622B3}"/>
              </a:ext>
            </a:extLst>
          </p:cNvPr>
          <p:cNvSpPr/>
          <p:nvPr/>
        </p:nvSpPr>
        <p:spPr>
          <a:xfrm>
            <a:off x="1621734" y="4066311"/>
            <a:ext cx="146250" cy="146250"/>
          </a:xfrm>
          <a:prstGeom prst="ellipse">
            <a:avLst/>
          </a:prstGeom>
          <a:solidFill>
            <a:schemeClr val="bg1"/>
          </a:solidFill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731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70E95D-6538-7CE3-716C-E98AFC270ABC}"/>
              </a:ext>
            </a:extLst>
          </p:cNvPr>
          <p:cNvSpPr txBox="1"/>
          <p:nvPr/>
        </p:nvSpPr>
        <p:spPr>
          <a:xfrm>
            <a:off x="1880670" y="4527946"/>
            <a:ext cx="1180111" cy="1751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69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«Путешествуй по «Северному </a:t>
            </a:r>
            <a:r>
              <a:rPr lang="ru-RU" sz="569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трёхречью</a:t>
            </a:r>
            <a:r>
              <a:rPr lang="ru-RU" sz="569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4C45211F-A378-7AB1-3776-E71E7791729B}"/>
              </a:ext>
            </a:extLst>
          </p:cNvPr>
          <p:cNvSpPr/>
          <p:nvPr/>
        </p:nvSpPr>
        <p:spPr>
          <a:xfrm>
            <a:off x="1621734" y="4513000"/>
            <a:ext cx="146250" cy="146250"/>
          </a:xfrm>
          <a:prstGeom prst="ellipse">
            <a:avLst/>
          </a:prstGeom>
          <a:solidFill>
            <a:schemeClr val="bg1"/>
          </a:solidFill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731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C3939A8B-EBAA-2E77-4313-4F1601C113A9}"/>
              </a:ext>
            </a:extLst>
          </p:cNvPr>
          <p:cNvSpPr/>
          <p:nvPr/>
        </p:nvSpPr>
        <p:spPr>
          <a:xfrm>
            <a:off x="1621734" y="4959689"/>
            <a:ext cx="146250" cy="146250"/>
          </a:xfrm>
          <a:prstGeom prst="ellipse">
            <a:avLst/>
          </a:prstGeom>
          <a:solidFill>
            <a:schemeClr val="bg1"/>
          </a:solidFill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731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2A39B736-8491-EA54-D5F8-701C74817BBA}"/>
              </a:ext>
            </a:extLst>
          </p:cNvPr>
          <p:cNvSpPr/>
          <p:nvPr/>
        </p:nvSpPr>
        <p:spPr>
          <a:xfrm>
            <a:off x="1621734" y="5406379"/>
            <a:ext cx="146250" cy="146250"/>
          </a:xfrm>
          <a:prstGeom prst="ellipse">
            <a:avLst/>
          </a:prstGeom>
          <a:solidFill>
            <a:schemeClr val="bg1"/>
          </a:solidFill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731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0B517E-D622-49BC-90A0-E4FB3D95AD1D}"/>
              </a:ext>
            </a:extLst>
          </p:cNvPr>
          <p:cNvSpPr txBox="1"/>
          <p:nvPr/>
        </p:nvSpPr>
        <p:spPr>
          <a:xfrm rot="10800000" flipV="1">
            <a:off x="3385353" y="2756210"/>
            <a:ext cx="1217247" cy="87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69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569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Усадьба  </a:t>
            </a:r>
            <a:r>
              <a:rPr lang="ru-RU" sz="569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Иртицы</a:t>
            </a:r>
            <a:r>
              <a:rPr lang="ru-RU" sz="569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52AD3247-4AEF-C8F3-0D6A-EACDE8A4C344}"/>
              </a:ext>
            </a:extLst>
          </p:cNvPr>
          <p:cNvSpPr/>
          <p:nvPr/>
        </p:nvSpPr>
        <p:spPr>
          <a:xfrm>
            <a:off x="3126416" y="2726244"/>
            <a:ext cx="146250" cy="146250"/>
          </a:xfrm>
          <a:prstGeom prst="ellipse">
            <a:avLst/>
          </a:prstGeom>
          <a:solidFill>
            <a:schemeClr val="bg1"/>
          </a:solidFill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731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4BC1E9C-EF72-FBFE-58B7-E58FC53BC4A4}"/>
              </a:ext>
            </a:extLst>
          </p:cNvPr>
          <p:cNvSpPr txBox="1"/>
          <p:nvPr/>
        </p:nvSpPr>
        <p:spPr>
          <a:xfrm rot="10800000" flipV="1">
            <a:off x="3385352" y="3195579"/>
            <a:ext cx="1303847" cy="87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69" b="1" spc="-16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569" spc="-16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«По следам Робинзона Крузо»</a:t>
            </a:r>
            <a:endParaRPr lang="ru-RU" sz="569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13F4A3A7-0630-90A3-61A7-F991CE80C079}"/>
              </a:ext>
            </a:extLst>
          </p:cNvPr>
          <p:cNvSpPr/>
          <p:nvPr/>
        </p:nvSpPr>
        <p:spPr>
          <a:xfrm>
            <a:off x="3126416" y="3172933"/>
            <a:ext cx="146250" cy="146250"/>
          </a:xfrm>
          <a:prstGeom prst="ellipse">
            <a:avLst/>
          </a:prstGeom>
          <a:solidFill>
            <a:schemeClr val="bg1"/>
          </a:solidFill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731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E4B5B77-CE63-4C1D-D0E0-B4D3C1531E56}"/>
              </a:ext>
            </a:extLst>
          </p:cNvPr>
          <p:cNvSpPr txBox="1"/>
          <p:nvPr/>
        </p:nvSpPr>
        <p:spPr>
          <a:xfrm>
            <a:off x="3385354" y="3608084"/>
            <a:ext cx="1031601" cy="87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69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Белопашинские</a:t>
            </a:r>
            <a:r>
              <a:rPr lang="ru-RU" sz="569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посиделки</a:t>
            </a:r>
            <a:endParaRPr lang="en-US" sz="569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1C4F6E04-0DD4-3F68-A1CC-2283DD94C7E3}"/>
              </a:ext>
            </a:extLst>
          </p:cNvPr>
          <p:cNvSpPr/>
          <p:nvPr/>
        </p:nvSpPr>
        <p:spPr>
          <a:xfrm>
            <a:off x="3126416" y="3619622"/>
            <a:ext cx="173808" cy="146250"/>
          </a:xfrm>
          <a:prstGeom prst="ellipse">
            <a:avLst/>
          </a:prstGeom>
          <a:solidFill>
            <a:schemeClr val="bg1"/>
          </a:solidFill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731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B5A88DD-4DDA-9814-8EF2-8F8AC4A7C2E7}"/>
              </a:ext>
            </a:extLst>
          </p:cNvPr>
          <p:cNvSpPr txBox="1"/>
          <p:nvPr/>
        </p:nvSpPr>
        <p:spPr>
          <a:xfrm rot="10800000" flipV="1">
            <a:off x="3358753" y="4098101"/>
            <a:ext cx="1052512" cy="87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69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Усадьба у </a:t>
            </a:r>
            <a:r>
              <a:rPr lang="ru-RU" sz="569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Козьминки</a:t>
            </a:r>
            <a:endParaRPr lang="en-US" sz="569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18CF0CA4-F2A1-0360-A6E2-74FF891185A8}"/>
              </a:ext>
            </a:extLst>
          </p:cNvPr>
          <p:cNvSpPr/>
          <p:nvPr/>
        </p:nvSpPr>
        <p:spPr>
          <a:xfrm>
            <a:off x="3126416" y="4066311"/>
            <a:ext cx="165808" cy="146250"/>
          </a:xfrm>
          <a:prstGeom prst="ellipse">
            <a:avLst/>
          </a:prstGeom>
          <a:solidFill>
            <a:schemeClr val="bg1"/>
          </a:solidFill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731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45CB01F-EB1C-99DC-8023-95FE82EEECD6}"/>
              </a:ext>
            </a:extLst>
          </p:cNvPr>
          <p:cNvSpPr txBox="1"/>
          <p:nvPr/>
        </p:nvSpPr>
        <p:spPr>
          <a:xfrm>
            <a:off x="3385354" y="4510169"/>
            <a:ext cx="1031601" cy="1751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69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 жемчужин Ленского района</a:t>
            </a: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5E5735A3-93FF-68B6-C18B-BD44C4F6B31D}"/>
              </a:ext>
            </a:extLst>
          </p:cNvPr>
          <p:cNvSpPr/>
          <p:nvPr/>
        </p:nvSpPr>
        <p:spPr>
          <a:xfrm>
            <a:off x="3126416" y="4513000"/>
            <a:ext cx="165808" cy="146250"/>
          </a:xfrm>
          <a:prstGeom prst="ellipse">
            <a:avLst/>
          </a:prstGeom>
          <a:solidFill>
            <a:schemeClr val="bg1"/>
          </a:solidFill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731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C314575-EEE6-B14D-A8E5-1F0FBE9D2CB0}"/>
              </a:ext>
            </a:extLst>
          </p:cNvPr>
          <p:cNvSpPr txBox="1"/>
          <p:nvPr/>
        </p:nvSpPr>
        <p:spPr>
          <a:xfrm>
            <a:off x="3385354" y="4945290"/>
            <a:ext cx="1031601" cy="1751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69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гостиница</a:t>
            </a:r>
            <a:r>
              <a:rPr lang="ru-RU" sz="569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569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«Белкин дом» п.Урдома</a:t>
            </a:r>
            <a:endParaRPr lang="en-US" sz="569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Овал 36">
            <a:extLst>
              <a:ext uri="{FF2B5EF4-FFF2-40B4-BE49-F238E27FC236}">
                <a16:creationId xmlns:a16="http://schemas.microsoft.com/office/drawing/2014/main" id="{3BA63506-3A85-876C-8DD2-5567F1A16BE8}"/>
              </a:ext>
            </a:extLst>
          </p:cNvPr>
          <p:cNvSpPr/>
          <p:nvPr/>
        </p:nvSpPr>
        <p:spPr>
          <a:xfrm>
            <a:off x="3126416" y="4959689"/>
            <a:ext cx="165808" cy="146250"/>
          </a:xfrm>
          <a:prstGeom prst="ellipse">
            <a:avLst/>
          </a:prstGeom>
          <a:solidFill>
            <a:schemeClr val="bg1"/>
          </a:solidFill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731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AA1BDB1-65E7-EE3C-0E87-91D954F26FA5}"/>
              </a:ext>
            </a:extLst>
          </p:cNvPr>
          <p:cNvSpPr txBox="1"/>
          <p:nvPr/>
        </p:nvSpPr>
        <p:spPr>
          <a:xfrm>
            <a:off x="3385354" y="5383752"/>
            <a:ext cx="1031601" cy="1751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569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Гостиница «Околица» с. Яренск</a:t>
            </a:r>
          </a:p>
        </p:txBody>
      </p:sp>
      <p:sp>
        <p:nvSpPr>
          <p:cNvPr id="39" name="Овал 38">
            <a:extLst>
              <a:ext uri="{FF2B5EF4-FFF2-40B4-BE49-F238E27FC236}">
                <a16:creationId xmlns:a16="http://schemas.microsoft.com/office/drawing/2014/main" id="{EC77023F-77D5-D805-E5B3-812982423A8C}"/>
              </a:ext>
            </a:extLst>
          </p:cNvPr>
          <p:cNvSpPr/>
          <p:nvPr/>
        </p:nvSpPr>
        <p:spPr>
          <a:xfrm>
            <a:off x="3126416" y="5406379"/>
            <a:ext cx="173808" cy="146250"/>
          </a:xfrm>
          <a:prstGeom prst="ellipse">
            <a:avLst/>
          </a:prstGeom>
          <a:solidFill>
            <a:schemeClr val="bg1"/>
          </a:solidFill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x-none" sz="731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B0B5799-F18D-7293-0C7F-935E19DADBF5}"/>
              </a:ext>
            </a:extLst>
          </p:cNvPr>
          <p:cNvSpPr txBox="1"/>
          <p:nvPr/>
        </p:nvSpPr>
        <p:spPr>
          <a:xfrm>
            <a:off x="4844654" y="5425678"/>
            <a:ext cx="2019895" cy="2625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53" b="1" spc="-24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ТРАНСПОРТНОЕ СООБЩЕНИЕ </a:t>
            </a:r>
          </a:p>
          <a:p>
            <a:r>
              <a:rPr lang="ru-RU" sz="853" b="1" spc="-24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Яренск - </a:t>
            </a:r>
            <a:r>
              <a:rPr lang="ru-RU" sz="853" b="1" spc="-24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Ирта</a:t>
            </a:r>
            <a:r>
              <a:rPr lang="ru-RU" sz="853" b="1" spc="-24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 Лена - </a:t>
            </a:r>
            <a:r>
              <a:rPr lang="ru-RU" sz="853" b="1" spc="-24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Белопашино</a:t>
            </a:r>
            <a:endParaRPr lang="ru-RU" sz="853" b="1" spc="-24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2C05A73B-6904-1109-24F5-F105FA79F615}"/>
              </a:ext>
            </a:extLst>
          </p:cNvPr>
          <p:cNvCxnSpPr>
            <a:cxnSpLocks/>
          </p:cNvCxnSpPr>
          <p:nvPr/>
        </p:nvCxnSpPr>
        <p:spPr>
          <a:xfrm>
            <a:off x="4955811" y="5478337"/>
            <a:ext cx="198772" cy="0"/>
          </a:xfrm>
          <a:prstGeom prst="line">
            <a:avLst/>
          </a:prstGeom>
          <a:ln w="12700" cmpd="sng">
            <a:solidFill>
              <a:srgbClr val="4756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Рисунок 56" descr="Маркер со сплошной заливкой">
            <a:extLst>
              <a:ext uri="{FF2B5EF4-FFF2-40B4-BE49-F238E27FC236}">
                <a16:creationId xmlns:a16="http://schemas.microsoft.com/office/drawing/2014/main" id="{57D7220F-E7AF-3A4A-1541-892FA17F55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54588" y="3401198"/>
            <a:ext cx="146250" cy="146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A5F051-E20D-AD88-EE11-D3FFBACF9B57}"/>
              </a:ext>
            </a:extLst>
          </p:cNvPr>
          <p:cNvSpPr txBox="1"/>
          <p:nvPr/>
        </p:nvSpPr>
        <p:spPr>
          <a:xfrm>
            <a:off x="1438138" y="6011338"/>
            <a:ext cx="5945779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x-none" sz="65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65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РАЙОН»</a:t>
            </a:r>
          </a:p>
        </p:txBody>
      </p:sp>
      <p:sp>
        <p:nvSpPr>
          <p:cNvPr id="6146" name="AutoShape 2" descr="karta.jpg"/>
          <p:cNvSpPr>
            <a:spLocks noChangeAspect="1" noChangeArrowheads="1"/>
          </p:cNvSpPr>
          <p:nvPr/>
        </p:nvSpPr>
        <p:spPr bwMode="auto">
          <a:xfrm>
            <a:off x="126405" y="525562"/>
            <a:ext cx="247650" cy="247651"/>
          </a:xfrm>
          <a:prstGeom prst="rect">
            <a:avLst/>
          </a:prstGeom>
          <a:noFill/>
        </p:spPr>
        <p:txBody>
          <a:bodyPr vert="horz" wrap="square" lIns="74295" tIns="37148" rIns="74295" bIns="37148" numCol="1" anchor="t" anchorCtr="0" compatLnSpc="1">
            <a:prstTxWarp prst="textNoShape">
              <a:avLst/>
            </a:prstTxWarp>
          </a:bodyPr>
          <a:lstStyle/>
          <a:p>
            <a:endParaRPr lang="ru-RU" sz="1463"/>
          </a:p>
        </p:txBody>
      </p:sp>
      <p:sp>
        <p:nvSpPr>
          <p:cNvPr id="42" name="TextBox 41"/>
          <p:cNvSpPr txBox="1"/>
          <p:nvPr/>
        </p:nvSpPr>
        <p:spPr>
          <a:xfrm>
            <a:off x="1888331" y="4930377"/>
            <a:ext cx="92868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7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Гостиница</a:t>
            </a:r>
            <a:r>
              <a:rPr lang="ru-RU" sz="65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«Уют» с. Яренск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934766" y="5301854"/>
            <a:ext cx="897731" cy="267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69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Гостиница  «</a:t>
            </a:r>
            <a:r>
              <a:rPr lang="ru-RU" sz="569" dirty="0" err="1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Виконда</a:t>
            </a:r>
            <a:r>
              <a:rPr lang="ru-RU" sz="569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» п.Урдом</a:t>
            </a:r>
            <a:r>
              <a:rPr lang="ru-RU" sz="569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D1211CB5-0EEE-4063-B0BF-548CE66F037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67263" y="1757363"/>
            <a:ext cx="2159198" cy="3645098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97F6D0FC-FFEC-4385-97E3-B2340F99A8B9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98394" y="1882589"/>
            <a:ext cx="2420045" cy="787984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3BD7BE9B-29D0-4A44-A653-6C5E4BA72A8A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14330" y="4406527"/>
            <a:ext cx="2411241" cy="783687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324973B0-7383-453A-A20C-E6EE44800126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418440" y="2343629"/>
            <a:ext cx="340284" cy="251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1073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85600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ru-ID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3E6210EF-3CE9-687B-D58A-316299AB2051}"/>
              </a:ext>
            </a:extLst>
          </p:cNvPr>
          <p:cNvSpPr/>
          <p:nvPr/>
        </p:nvSpPr>
        <p:spPr>
          <a:xfrm>
            <a:off x="3205316" y="1420967"/>
            <a:ext cx="6218469" cy="3020127"/>
          </a:xfrm>
          <a:prstGeom prst="roundRect">
            <a:avLst>
              <a:gd name="adj" fmla="val 32405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Яренск-Родина Зимы» - так называется туристический бренд, который   с 2012 года стал очень популярным в Архангельской области и за ее пределами. Яренск вошел в Сказочную карту России как родина Матушки Зимы. Популярность проекта ширится и растет. </a:t>
            </a:r>
          </a:p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Ежегодно 21 декабря у Матушки Зимы в Яренске по традиции празднуется день рождения и проводится фестиваль «Снежное кружево Зимы».   </a:t>
            </a:r>
          </a:p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Резиденция Зимы располагается в старинном доме купца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Ешкилева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в котором многое сохранилось в первозданном виде, а часть интерьера стилизована под старину и сказку. Великолепный трон Зимы, красивые костюмы изготовлены местными мастерами. </a:t>
            </a:r>
          </a:p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Матушка Зима в своей резиденции ведет приемы-экскурсии для детей и взрослых под символическим названием «Сказки Ленского леса», проводятся развлекательные и игровые программы со сказочными героями, мастер-классы, приемы по случаю торжества, катание на лошадях.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A5F051-E20D-AD88-EE11-D3FFBACF9B57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РАЙОН»</a:t>
            </a:r>
          </a:p>
        </p:txBody>
      </p:sp>
      <p:pic>
        <p:nvPicPr>
          <p:cNvPr id="19" name="Picture 2" descr="eF5giJNPhFU">
            <a:extLst>
              <a:ext uri="{FF2B5EF4-FFF2-40B4-BE49-F238E27FC236}">
                <a16:creationId xmlns:a16="http://schemas.microsoft.com/office/drawing/2014/main" id="{7A9A4B7B-57F4-4962-B96D-7C637B2BDE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592" y="1053391"/>
            <a:ext cx="2892525" cy="3578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4" descr="C:\Users\Пятиева ТН\Desktop\3wh-gWO-xP8.jpg">
            <a:extLst>
              <a:ext uri="{FF2B5EF4-FFF2-40B4-BE49-F238E27FC236}">
                <a16:creationId xmlns:a16="http://schemas.microsoft.com/office/drawing/2014/main" id="{15129122-F850-450F-B64D-B66C79C6F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716" y="4752163"/>
            <a:ext cx="2520280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C68F4888-02D0-4B86-8B90-92D8E0762E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95905" y="4716159"/>
            <a:ext cx="2719536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2" descr="C:\Users\Пятиева ТН\Desktop\f0077aacfc896430ebe35b244cf6b6b1.jpg">
            <a:extLst>
              <a:ext uri="{FF2B5EF4-FFF2-40B4-BE49-F238E27FC236}">
                <a16:creationId xmlns:a16="http://schemas.microsoft.com/office/drawing/2014/main" id="{C2B2AE53-BCEB-4BC6-B7A6-9EF143BA4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154383">
            <a:off x="6274273" y="4676905"/>
            <a:ext cx="2678877" cy="1826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0B3A186-ED81-4935-9A23-650AF78702A8}"/>
              </a:ext>
            </a:extLst>
          </p:cNvPr>
          <p:cNvSpPr/>
          <p:nvPr/>
        </p:nvSpPr>
        <p:spPr>
          <a:xfrm>
            <a:off x="627016" y="521723"/>
            <a:ext cx="33255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БРЕНД</a:t>
            </a:r>
            <a:endParaRPr lang="ru-ID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ID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B322CD8-260A-4B3E-9A53-8102AF466D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5463" y="477391"/>
            <a:ext cx="600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189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CB3B4E-A3F1-9268-7E15-834DA4EE0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B005C025-2623-9580-35BF-52C29B12C5F2}"/>
              </a:ext>
            </a:extLst>
          </p:cNvPr>
          <p:cNvSpPr/>
          <p:nvPr/>
        </p:nvSpPr>
        <p:spPr>
          <a:xfrm>
            <a:off x="640991" y="1407121"/>
            <a:ext cx="2934749" cy="1116000"/>
          </a:xfrm>
          <a:prstGeom prst="roundRect">
            <a:avLst>
              <a:gd name="adj" fmla="val 23741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ВЫВОД</a:t>
            </a:r>
            <a:endParaRPr lang="ru-RU" sz="10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2DD9035D-0DB5-F710-38AF-4E84C7321C56}"/>
              </a:ext>
            </a:extLst>
          </p:cNvPr>
          <p:cNvSpPr/>
          <p:nvPr/>
        </p:nvSpPr>
        <p:spPr>
          <a:xfrm>
            <a:off x="640991" y="2670151"/>
            <a:ext cx="2934749" cy="1116000"/>
          </a:xfrm>
          <a:prstGeom prst="roundRect">
            <a:avLst>
              <a:gd name="adj" fmla="val 226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ОСНОВНЫЕ ТРУДНОСТИ</a:t>
            </a:r>
            <a:endParaRPr lang="ru-RU" sz="10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реализации инвестиционных проектов</a:t>
            </a:r>
            <a:endParaRPr kumimoji="0" lang="ru-ID" sz="105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C5CC6982-BC12-C140-E606-CC07C9F36009}"/>
              </a:ext>
            </a:extLst>
          </p:cNvPr>
          <p:cNvSpPr/>
          <p:nvPr/>
        </p:nvSpPr>
        <p:spPr>
          <a:xfrm>
            <a:off x="640991" y="3933181"/>
            <a:ext cx="2934749" cy="1116000"/>
          </a:xfrm>
          <a:prstGeom prst="roundRect">
            <a:avLst>
              <a:gd name="adj" fmla="val 226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ГЛАВНАЯ ПРИЧИНА </a:t>
            </a:r>
            <a:endParaRPr lang="ru-RU" sz="10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0" lang="ru-RU" sz="1050" b="1" i="0" u="none" strike="noStrike" kern="1200" cap="none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которой компании</a:t>
            </a: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           </a:t>
            </a:r>
            <a:r>
              <a:rPr kumimoji="0" lang="ru-RU" sz="1050" b="1" i="0" u="none" strike="noStrike" kern="1200" cap="none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 реализуют инвестиционные проекты</a:t>
            </a:r>
            <a:endParaRPr kumimoji="0" lang="ru-ID" sz="500" b="1" i="0" u="none" strike="noStrike" kern="1200" cap="none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6BA6056E-D12F-33EB-59AB-07A8E8713A78}"/>
              </a:ext>
            </a:extLst>
          </p:cNvPr>
          <p:cNvSpPr/>
          <p:nvPr/>
        </p:nvSpPr>
        <p:spPr>
          <a:xfrm>
            <a:off x="640991" y="5196212"/>
            <a:ext cx="2934749" cy="1116000"/>
          </a:xfrm>
          <a:prstGeom prst="roundRect">
            <a:avLst>
              <a:gd name="adj" fmla="val 226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Ins="108000" rtlCol="0" anchor="ctr"/>
          <a:lstStyle/>
          <a:p>
            <a:r>
              <a:rPr lang="ru-RU" sz="10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ПРОЧИЕ ВЫВОДЫ</a:t>
            </a:r>
            <a:endParaRPr kumimoji="0" lang="ru-ID" sz="105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id="{33987FB9-B927-7B2C-FDA8-949F13EB4C31}"/>
              </a:ext>
            </a:extLst>
          </p:cNvPr>
          <p:cNvSpPr/>
          <p:nvPr/>
        </p:nvSpPr>
        <p:spPr>
          <a:xfrm>
            <a:off x="3731306" y="5196211"/>
            <a:ext cx="6061771" cy="1116001"/>
          </a:xfrm>
          <a:prstGeom prst="roundRect">
            <a:avLst>
              <a:gd name="adj" fmla="val 2263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Текущих мер государственной поддержки недостаточно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kumimoji="0" lang="ru-RU" sz="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еобходимо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развивать </a:t>
            </a:r>
            <a:r>
              <a:rPr kumimoji="0" lang="ru-RU" sz="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дорожно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транспортную инфраструктуру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A08B46-D94D-0287-1861-FDC8D42E6E4F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2400" b="1" dirty="0">
                <a:latin typeface="Arial" panose="020B0604020202020204" pitchFamily="34" charset="0"/>
                <a:cs typeface="Arial" panose="020B0604020202020204" pitchFamily="34" charset="0"/>
              </a:rPr>
              <a:t>ПОЗИЦИЯ ПРЕДПРИНИМАТЕЛЕЙ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ru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9217EEF0-7F35-C6AD-682A-7E716DC33D87}"/>
              </a:ext>
            </a:extLst>
          </p:cNvPr>
          <p:cNvSpPr/>
          <p:nvPr/>
        </p:nvSpPr>
        <p:spPr>
          <a:xfrm>
            <a:off x="627016" y="163628"/>
            <a:ext cx="1719674" cy="236828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позиция предпринимателей</a:t>
            </a:r>
            <a:endParaRPr lang="ru-ID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Номер слайда 50">
            <a:extLst>
              <a:ext uri="{FF2B5EF4-FFF2-40B4-BE49-F238E27FC236}">
                <a16:creationId xmlns:a16="http://schemas.microsoft.com/office/drawing/2014/main" id="{C0ACEFC3-9A08-37C3-AB09-1366646D4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id="{D25CE0A5-C6DD-EFB5-7F0D-422A5515A6CF}"/>
              </a:ext>
            </a:extLst>
          </p:cNvPr>
          <p:cNvSpPr/>
          <p:nvPr/>
        </p:nvSpPr>
        <p:spPr>
          <a:xfrm>
            <a:off x="3731306" y="3927153"/>
            <a:ext cx="6061771" cy="1116001"/>
          </a:xfrm>
          <a:prstGeom prst="roundRect">
            <a:avLst>
              <a:gd name="adj" fmla="val 2263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Ограничена возможность реализации инвестиционных проектов за счёт собственных средств,                   сложность с привлечением заемных средств</a:t>
            </a: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BE68BAEC-57FA-0428-15A8-90E073C6D260}"/>
              </a:ext>
            </a:extLst>
          </p:cNvPr>
          <p:cNvSpPr/>
          <p:nvPr/>
        </p:nvSpPr>
        <p:spPr>
          <a:xfrm>
            <a:off x="3731306" y="2670151"/>
            <a:ext cx="6061771" cy="1116001"/>
          </a:xfrm>
          <a:prstGeom prst="roundRect">
            <a:avLst>
              <a:gd name="adj" fmla="val 2263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kumimoji="0" lang="ru-RU" sz="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инансовые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трудности (Необходимость использования заемных средств для развития бизнеса)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Трудности с созданием/модернизацией инженерной инфраструктуры</a:t>
            </a:r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id="{732DCD51-8059-77E4-5EA0-013D62834C40}"/>
              </a:ext>
            </a:extLst>
          </p:cNvPr>
          <p:cNvSpPr/>
          <p:nvPr/>
        </p:nvSpPr>
        <p:spPr>
          <a:xfrm>
            <a:off x="3725825" y="1407120"/>
            <a:ext cx="6061771" cy="1116001"/>
          </a:xfrm>
          <a:prstGeom prst="roundRect">
            <a:avLst>
              <a:gd name="adj" fmla="val 2263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ctr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Инвестиционный климат требует улучшений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A982AF8-220A-F595-C9D0-8177176E8BED}"/>
              </a:ext>
            </a:extLst>
          </p:cNvPr>
          <p:cNvSpPr txBox="1"/>
          <p:nvPr/>
        </p:nvSpPr>
        <p:spPr>
          <a:xfrm>
            <a:off x="632590" y="6365207"/>
            <a:ext cx="363832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основании опроса предпринимателей</a:t>
            </a:r>
            <a:r>
              <a:rPr lang="ru-ID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МО</a:t>
            </a:r>
            <a:endParaRPr lang="ru-RU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Рисунок 21" descr="Запрещено со сплошной заливкой">
            <a:extLst>
              <a:ext uri="{FF2B5EF4-FFF2-40B4-BE49-F238E27FC236}">
                <a16:creationId xmlns:a16="http://schemas.microsoft.com/office/drawing/2014/main" id="{B85CCF1F-32E1-8B67-07D4-F82EAD49CE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3261" y="3019170"/>
            <a:ext cx="360000" cy="360000"/>
          </a:xfrm>
          <a:prstGeom prst="rect">
            <a:avLst/>
          </a:prstGeom>
        </p:spPr>
      </p:pic>
      <p:pic>
        <p:nvPicPr>
          <p:cNvPr id="24" name="Рисунок 23" descr="Документ со сплошной заливкой">
            <a:extLst>
              <a:ext uri="{FF2B5EF4-FFF2-40B4-BE49-F238E27FC236}">
                <a16:creationId xmlns:a16="http://schemas.microsoft.com/office/drawing/2014/main" id="{FB855C50-1952-4A98-54F0-D09E855150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3261" y="5574211"/>
            <a:ext cx="360000" cy="360000"/>
          </a:xfrm>
          <a:prstGeom prst="rect">
            <a:avLst/>
          </a:prstGeom>
        </p:spPr>
      </p:pic>
      <p:pic>
        <p:nvPicPr>
          <p:cNvPr id="26" name="Рисунок 25" descr="Перемотка назад со сплошной заливкой">
            <a:extLst>
              <a:ext uri="{FF2B5EF4-FFF2-40B4-BE49-F238E27FC236}">
                <a16:creationId xmlns:a16="http://schemas.microsoft.com/office/drawing/2014/main" id="{703C4EAF-A054-7B54-D1C8-AE742458D2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>
            <a:off x="753262" y="1785120"/>
            <a:ext cx="360000" cy="360000"/>
          </a:xfrm>
          <a:prstGeom prst="rect">
            <a:avLst/>
          </a:prstGeom>
        </p:spPr>
      </p:pic>
      <p:pic>
        <p:nvPicPr>
          <p:cNvPr id="37" name="Рисунок 36" descr="Значок 1 со сплошной заливкой">
            <a:extLst>
              <a:ext uri="{FF2B5EF4-FFF2-40B4-BE49-F238E27FC236}">
                <a16:creationId xmlns:a16="http://schemas.microsoft.com/office/drawing/2014/main" id="{B13FD86C-5462-BA07-2362-BC432B18DE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3261" y="4313734"/>
            <a:ext cx="360000" cy="36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0B2E29-A6DF-C835-C29A-A3390F9E30A2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РАЙОН»</a:t>
            </a:r>
          </a:p>
        </p:txBody>
      </p:sp>
    </p:spTree>
    <p:extLst>
      <p:ext uri="{BB962C8B-B14F-4D97-AF65-F5344CB8AC3E}">
        <p14:creationId xmlns:p14="http://schemas.microsoft.com/office/powerpoint/2010/main" val="11386959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F58A6-13A1-8A33-6813-0C6249412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id="{A1738778-6637-A8AE-3929-9F58A8A9D61C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27681"/>
            </a:avLst>
          </a:prstGeom>
          <a:solidFill>
            <a:srgbClr val="B1C1E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ОСНОВНЫЕ ПРОБЛЕМЫ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B42814-09EE-1E83-2D27-5A379ADA2167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АНАЛИЗ ИНТЕРВЬЮ АДМИНИСТРАЦИИ</a:t>
            </a:r>
            <a:endParaRPr lang="ru-ID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921EB416-9AFF-B016-5F02-C659F8A49D05}"/>
              </a:ext>
            </a:extLst>
          </p:cNvPr>
          <p:cNvSpPr/>
          <p:nvPr/>
        </p:nvSpPr>
        <p:spPr>
          <a:xfrm>
            <a:off x="627017" y="163628"/>
            <a:ext cx="2022665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интервью администрации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EBD85DED-0D11-9C1B-5C5C-9DDF2EAC5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id="{D3072D01-2D46-B54E-2C7A-8809E6CA9DBA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ВОЗМОЖНЫЕ РЕШЕНИЯ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32D5C957-0713-A21A-D179-DFD33F07C758}"/>
              </a:ext>
            </a:extLst>
          </p:cNvPr>
          <p:cNvSpPr/>
          <p:nvPr/>
        </p:nvSpPr>
        <p:spPr>
          <a:xfrm>
            <a:off x="627016" y="2255994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Отсутствие заинтересованности представителей бизнеса в развитии сельскохозяйственного производства</a:t>
            </a:r>
            <a:endParaRPr kumimoji="0" lang="ru-ID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CC588E20-AF3C-032D-DAAD-14AFA769212D}"/>
              </a:ext>
            </a:extLst>
          </p:cNvPr>
          <p:cNvSpPr/>
          <p:nvPr/>
        </p:nvSpPr>
        <p:spPr>
          <a:xfrm>
            <a:off x="627016" y="2848702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инвестиционных площадок  не муниципальной собственности</a:t>
            </a:r>
            <a:endParaRPr kumimoji="0" lang="ru-ID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" name="Рисунок 10" descr="Запрещено со сплошной заливкой">
            <a:extLst>
              <a:ext uri="{FF2B5EF4-FFF2-40B4-BE49-F238E27FC236}">
                <a16:creationId xmlns:a16="http://schemas.microsoft.com/office/drawing/2014/main" id="{3FCC1223-7B74-B997-317B-D61EB1BC0E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6289" y="2910014"/>
            <a:ext cx="360000" cy="360000"/>
          </a:xfrm>
          <a:prstGeom prst="rect">
            <a:avLst/>
          </a:prstGeom>
        </p:spPr>
      </p:pic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id="{F8BEBAD2-D09C-C4AC-9A5E-47F8DDCD9DF5}"/>
              </a:ext>
            </a:extLst>
          </p:cNvPr>
          <p:cNvSpPr/>
          <p:nvPr/>
        </p:nvSpPr>
        <p:spPr>
          <a:xfrm>
            <a:off x="627016" y="3446490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Потребность в более активной поддержке </a:t>
            </a:r>
            <a:r>
              <a:rPr lang="ru-RU" sz="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бизнеса в государственно-частном партнерстве</a:t>
            </a:r>
            <a:endParaRPr kumimoji="0" lang="ru-ID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C44D7B98-D6FF-CBE2-5539-FD144908A34A}"/>
              </a:ext>
            </a:extLst>
          </p:cNvPr>
          <p:cNvSpPr/>
          <p:nvPr/>
        </p:nvSpPr>
        <p:spPr>
          <a:xfrm>
            <a:off x="627016" y="4039198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Отток кадров, нехватка специалистов </a:t>
            </a:r>
            <a:endParaRPr kumimoji="0" lang="ru-ID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" name="Рисунок 15" descr="Запрещено со сплошной заливкой">
            <a:extLst>
              <a:ext uri="{FF2B5EF4-FFF2-40B4-BE49-F238E27FC236}">
                <a16:creationId xmlns:a16="http://schemas.microsoft.com/office/drawing/2014/main" id="{757D3257-7032-E7F7-AC03-6546722EA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6289" y="4100510"/>
            <a:ext cx="360000" cy="360000"/>
          </a:xfrm>
          <a:prstGeom prst="rect">
            <a:avLst/>
          </a:prstGeom>
        </p:spPr>
      </p:pic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id="{E6B4D0FC-EC46-8BB2-BEEE-F8A090BDDAB0}"/>
              </a:ext>
            </a:extLst>
          </p:cNvPr>
          <p:cNvSpPr/>
          <p:nvPr/>
        </p:nvSpPr>
        <p:spPr>
          <a:xfrm>
            <a:off x="5300092" y="2255994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Своевременная отработка обращений представителей бизнеса, расширение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каналов информирования предпринимателей о мерах поддержки в сфере сельского хозяйства, выявление неиспользуемых земель сельхоз назначения.</a:t>
            </a:r>
            <a:endParaRPr kumimoji="0" lang="ru-ID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id="{2A2349C4-C93F-84C0-423A-1D9838FE5145}"/>
              </a:ext>
            </a:extLst>
          </p:cNvPr>
          <p:cNvSpPr/>
          <p:nvPr/>
        </p:nvSpPr>
        <p:spPr>
          <a:xfrm>
            <a:off x="5300092" y="2848702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Выявление спроса на использование инвестиционных площадок, работа с </a:t>
            </a:r>
            <a:r>
              <a:rPr lang="ru-RU" sz="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правообладателями </a:t>
            </a:r>
            <a:r>
              <a:rPr lang="ru-RU" sz="7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вовлечении </a:t>
            </a:r>
            <a:r>
              <a:rPr lang="ru-RU" sz="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имущества для предпринимательской деятельности.</a:t>
            </a: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ru-ID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3" name="Рисунок 22" descr="Значок &quot;Галочка1&quot; со сплошной заливкой">
            <a:extLst>
              <a:ext uri="{FF2B5EF4-FFF2-40B4-BE49-F238E27FC236}">
                <a16:creationId xmlns:a16="http://schemas.microsoft.com/office/drawing/2014/main" id="{76881567-E61B-5009-80D9-45ADC8C80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79365" y="2315684"/>
            <a:ext cx="365554" cy="365554"/>
          </a:xfrm>
          <a:prstGeom prst="rect">
            <a:avLst/>
          </a:prstGeom>
        </p:spPr>
      </p:pic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id="{5BE55F86-A0F7-1A11-42D9-4BF67DE7A1A0}"/>
              </a:ext>
            </a:extLst>
          </p:cNvPr>
          <p:cNvSpPr/>
          <p:nvPr/>
        </p:nvSpPr>
        <p:spPr>
          <a:xfrm>
            <a:off x="5300092" y="3446490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Самостоятельное выстраивание регулярных коммуникаций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интересующим проектам, заключение концессионных соглашений</a:t>
            </a:r>
            <a:endParaRPr kumimoji="0" lang="ru-ID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id="{4ECF1362-D6B1-FEA2-7BB3-30DABE372E72}"/>
              </a:ext>
            </a:extLst>
          </p:cNvPr>
          <p:cNvSpPr/>
          <p:nvPr/>
        </p:nvSpPr>
        <p:spPr>
          <a:xfrm>
            <a:off x="5300092" y="4039198"/>
            <a:ext cx="4511814" cy="48600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Содействие в релокации специалистов из других населенных пунктов. Проведение обучающих программ и  семинаров, курсов повышения квалификации</a:t>
            </a:r>
            <a:endParaRPr kumimoji="0" lang="ru-ID" sz="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7" name="Рисунок 26" descr="Значок &quot;Галочка1&quot; со сплошной заливкой">
            <a:extLst>
              <a:ext uri="{FF2B5EF4-FFF2-40B4-BE49-F238E27FC236}">
                <a16:creationId xmlns:a16="http://schemas.microsoft.com/office/drawing/2014/main" id="{6E38EB9E-3C9F-4203-E590-2FAF263F27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79365" y="3506180"/>
            <a:ext cx="365554" cy="365554"/>
          </a:xfrm>
          <a:prstGeom prst="rect">
            <a:avLst/>
          </a:prstGeom>
        </p:spPr>
      </p:pic>
      <p:pic>
        <p:nvPicPr>
          <p:cNvPr id="28" name="Рисунок 27" descr="Значок &quot;Галочка1&quot; со сплошной заливкой">
            <a:extLst>
              <a:ext uri="{FF2B5EF4-FFF2-40B4-BE49-F238E27FC236}">
                <a16:creationId xmlns:a16="http://schemas.microsoft.com/office/drawing/2014/main" id="{4114B68F-9187-DA4F-1C66-D3D12D2FD6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79365" y="2910014"/>
            <a:ext cx="365554" cy="365554"/>
          </a:xfrm>
          <a:prstGeom prst="rect">
            <a:avLst/>
          </a:prstGeom>
        </p:spPr>
      </p:pic>
      <p:pic>
        <p:nvPicPr>
          <p:cNvPr id="29" name="Рисунок 28" descr="Значок &quot;Галочка1&quot; со сплошной заливкой">
            <a:extLst>
              <a:ext uri="{FF2B5EF4-FFF2-40B4-BE49-F238E27FC236}">
                <a16:creationId xmlns:a16="http://schemas.microsoft.com/office/drawing/2014/main" id="{657E9FD9-5681-1E9B-B8FE-4D0E92D3D9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73811" y="4100510"/>
            <a:ext cx="365554" cy="365554"/>
          </a:xfrm>
          <a:prstGeom prst="rect">
            <a:avLst/>
          </a:prstGeom>
        </p:spPr>
      </p:pic>
      <p:pic>
        <p:nvPicPr>
          <p:cNvPr id="30" name="Рисунок 29" descr="Запрещено со сплошной заливкой">
            <a:extLst>
              <a:ext uri="{FF2B5EF4-FFF2-40B4-BE49-F238E27FC236}">
                <a16:creationId xmlns:a16="http://schemas.microsoft.com/office/drawing/2014/main" id="{DCCC916B-63D2-1405-6DF9-4D53EFB5BA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6289" y="2321238"/>
            <a:ext cx="360000" cy="360000"/>
          </a:xfrm>
          <a:prstGeom prst="rect">
            <a:avLst/>
          </a:prstGeom>
        </p:spPr>
      </p:pic>
      <p:pic>
        <p:nvPicPr>
          <p:cNvPr id="31" name="Рисунок 30" descr="Запрещено со сплошной заливкой">
            <a:extLst>
              <a:ext uri="{FF2B5EF4-FFF2-40B4-BE49-F238E27FC236}">
                <a16:creationId xmlns:a16="http://schemas.microsoft.com/office/drawing/2014/main" id="{C047CF2D-8863-AE61-6A11-D717D82242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6289" y="3506180"/>
            <a:ext cx="360000" cy="36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3C9819-F6F6-A28F-BC53-1D0301C00B19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РАЙОН»</a:t>
            </a:r>
          </a:p>
        </p:txBody>
      </p:sp>
    </p:spTree>
    <p:extLst>
      <p:ext uri="{BB962C8B-B14F-4D97-AF65-F5344CB8AC3E}">
        <p14:creationId xmlns:p14="http://schemas.microsoft.com/office/powerpoint/2010/main" val="1536518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2805F-75D5-A713-EF45-F8CD68453B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8B906F29-101C-C5CB-6AC6-8F8AF706CB1F}"/>
              </a:ext>
            </a:extLst>
          </p:cNvPr>
          <p:cNvSpPr/>
          <p:nvPr/>
        </p:nvSpPr>
        <p:spPr>
          <a:xfrm>
            <a:off x="5297771" y="2269714"/>
            <a:ext cx="4497839" cy="1483045"/>
          </a:xfrm>
          <a:prstGeom prst="roundRect">
            <a:avLst>
              <a:gd name="adj" fmla="val 13233"/>
            </a:avLst>
          </a:prstGeom>
          <a:noFill/>
          <a:ln>
            <a:solidFill>
              <a:srgbClr val="B1C1E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tlCol="0" anchor="t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Демографическая убыль, «старение» населения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Нехватка квалифицированных кадров, отток кадров в крупные города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Высокий износ сетей теплоснабжения, водоснабжения и водоотведения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Значительная удаленность от областного центра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lvl="0" indent="-171450">
              <a:buClr>
                <a:srgbClr val="B1C1E4"/>
              </a:buClr>
              <a:buFont typeface="Arial" panose="020B0604020202020204" pitchFamily="34" charset="0"/>
              <a:buChar char="•"/>
              <a:defRPr/>
            </a:pP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Неудовлетворительное состояние улично-дорожной сети.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1B2E6712-04E7-5838-3ABC-08400429D4F0}"/>
              </a:ext>
            </a:extLst>
          </p:cNvPr>
          <p:cNvSpPr/>
          <p:nvPr/>
        </p:nvSpPr>
        <p:spPr>
          <a:xfrm>
            <a:off x="5283794" y="4824775"/>
            <a:ext cx="4497839" cy="1483045"/>
          </a:xfrm>
          <a:prstGeom prst="roundRect">
            <a:avLst>
              <a:gd name="adj" fmla="val 14095"/>
            </a:avLst>
          </a:prstGeom>
          <a:noFill/>
          <a:ln>
            <a:solidFill>
              <a:srgbClr val="B1C1E4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tlCol="0" anchor="t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Кадровый голод</a:t>
            </a:r>
            <a:r>
              <a:rPr lang="en-U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Ежегодное с</a:t>
            </a:r>
            <a:r>
              <a:rPr kumimoji="0" lang="ru-RU" sz="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нижение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численности населения</a:t>
            </a:r>
            <a:r>
              <a:rPr lang="en-U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Увеличение долговой нагрузки на бюджет МО 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1C1E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id="{7D1038DB-1613-C231-C343-A226DDF5FF09}"/>
              </a:ext>
            </a:extLst>
          </p:cNvPr>
          <p:cNvSpPr/>
          <p:nvPr/>
        </p:nvSpPr>
        <p:spPr>
          <a:xfrm>
            <a:off x="640991" y="2269714"/>
            <a:ext cx="4497839" cy="1544751"/>
          </a:xfrm>
          <a:prstGeom prst="roundRect">
            <a:avLst>
              <a:gd name="adj" fmla="val 1323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rtlCol="0" anchor="t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Удобное географическое положение района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Богатые минерально-сырьевые ресурсы (песок, глина)</a:t>
            </a:r>
            <a:r>
              <a:rPr lang="en-U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Значительная площадь неиспользуемых земельных ресурсов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Наличие земель для создания новых инвестиционных проектов в АПК (площадь сельхоз угодий-24,06 га.)</a:t>
            </a:r>
            <a:r>
              <a:rPr lang="en-U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Богатое </a:t>
            </a:r>
            <a:r>
              <a:rPr kumimoji="0" lang="ru-RU" sz="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историко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культурное наследие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объектов историко-культурного наследия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Развитая сеть образовательных учреждений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id="{BFD28A81-7B18-213D-5E25-38EC540BDA4B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27681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СИЛЬНЫЕ СТОРОНЫ</a:t>
            </a: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E253D24C-3929-C7B3-C8F5-A55CEFEAB1F7}"/>
              </a:ext>
            </a:extLst>
          </p:cNvPr>
          <p:cNvSpPr/>
          <p:nvPr/>
        </p:nvSpPr>
        <p:spPr>
          <a:xfrm>
            <a:off x="627014" y="4824775"/>
            <a:ext cx="4497839" cy="1570965"/>
          </a:xfrm>
          <a:prstGeom prst="roundRect">
            <a:avLst>
              <a:gd name="adj" fmla="val 140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rtlCol="0" anchor="t"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Участие в реализации национальных проектах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Развитие туризма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kumimoji="0" lang="ru-RU" sz="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оздание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новых туристических троп/маршрутов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 инвестиционных площадок (7 инвестиционных площадок)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сельского хозяйства</a:t>
            </a:r>
            <a:r>
              <a:rPr lang="en-U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придорожной инфраструктуры</a:t>
            </a:r>
            <a:r>
              <a:rPr lang="en-U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перерабатывающих производств</a:t>
            </a:r>
            <a:r>
              <a:rPr lang="en-U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видов экономической деятельности с опорой на имеющиеся в районе природные ресурсы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56A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9ABD883A-EFC6-35DE-D240-B59B4990D7D5}"/>
              </a:ext>
            </a:extLst>
          </p:cNvPr>
          <p:cNvSpPr/>
          <p:nvPr/>
        </p:nvSpPr>
        <p:spPr>
          <a:xfrm>
            <a:off x="627014" y="3931822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ВОЗМОЖНОСТИ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45C9FC-DD43-A155-ACAF-AB9620BABF4C}"/>
              </a:ext>
            </a:extLst>
          </p:cNvPr>
          <p:cNvSpPr txBox="1"/>
          <p:nvPr/>
        </p:nvSpPr>
        <p:spPr>
          <a:xfrm>
            <a:off x="627016" y="550177"/>
            <a:ext cx="91605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SWOT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-АНАЛИЗ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Ленского муниципального района</a:t>
            </a:r>
            <a:endParaRPr lang="ru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59D9B901-9C5B-A37B-A45E-7E45DF01F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id="{9FA4BBD4-A68D-68CA-ABCF-BBAC74050F6C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B1C1E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СЛАБЫЕ СТОРОНЫ</a:t>
            </a: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id="{AB96B5E7-93F1-3530-AA5E-7F1998083348}"/>
              </a:ext>
            </a:extLst>
          </p:cNvPr>
          <p:cNvSpPr/>
          <p:nvPr/>
        </p:nvSpPr>
        <p:spPr>
          <a:xfrm>
            <a:off x="5286115" y="3931822"/>
            <a:ext cx="4497839" cy="775596"/>
          </a:xfrm>
          <a:prstGeom prst="roundRect">
            <a:avLst>
              <a:gd name="adj" fmla="val 25208"/>
            </a:avLst>
          </a:prstGeom>
          <a:solidFill>
            <a:srgbClr val="B1C1E4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УГРОЗЫ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045BB5EA-11D6-9F3E-841B-D54D8484EF24}"/>
              </a:ext>
            </a:extLst>
          </p:cNvPr>
          <p:cNvSpPr/>
          <p:nvPr/>
        </p:nvSpPr>
        <p:spPr>
          <a:xfrm>
            <a:off x="627018" y="163628"/>
            <a:ext cx="976230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SWOT</a:t>
            </a:r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-анализ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19C6E1-7562-2FED-8B2B-7B5DFCFCC998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РАЙОН»</a:t>
            </a:r>
          </a:p>
        </p:txBody>
      </p:sp>
    </p:spTree>
    <p:extLst>
      <p:ext uri="{BB962C8B-B14F-4D97-AF65-F5344CB8AC3E}">
        <p14:creationId xmlns:p14="http://schemas.microsoft.com/office/powerpoint/2010/main" val="37590780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CCE0D6-7DF6-78BC-6745-3F7E234FFA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Скругленный прямоугольник 249">
            <a:extLst>
              <a:ext uri="{FF2B5EF4-FFF2-40B4-BE49-F238E27FC236}">
                <a16:creationId xmlns:a16="http://schemas.microsoft.com/office/drawing/2014/main" id="{041D042B-3B53-D8B6-B4DC-E053370D7C6B}"/>
              </a:ext>
            </a:extLst>
          </p:cNvPr>
          <p:cNvSpPr/>
          <p:nvPr/>
        </p:nvSpPr>
        <p:spPr>
          <a:xfrm>
            <a:off x="7082985" y="1416068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ЭКОЛОГИЯ И ТУРИЗМ</a:t>
            </a:r>
            <a:endParaRPr lang="ru-ID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CB5D2CC5-5135-0057-EAB2-D6909D185EC2}"/>
              </a:ext>
            </a:extLst>
          </p:cNvPr>
          <p:cNvSpPr/>
          <p:nvPr/>
        </p:nvSpPr>
        <p:spPr>
          <a:xfrm>
            <a:off x="825400" y="1390285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МЕДИЦИНА</a:t>
            </a:r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id="{13238D4C-D3CA-3C40-9E20-F77BB5E78E3E}"/>
              </a:ext>
            </a:extLst>
          </p:cNvPr>
          <p:cNvSpPr/>
          <p:nvPr/>
        </p:nvSpPr>
        <p:spPr>
          <a:xfrm>
            <a:off x="3855000" y="1349007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ОТКРЫТИЕ </a:t>
            </a:r>
          </a:p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НОВОГО БИЗНЕСА</a:t>
            </a:r>
            <a:endParaRPr lang="ru-ID" dirty="0"/>
          </a:p>
        </p:txBody>
      </p:sp>
      <p:sp>
        <p:nvSpPr>
          <p:cNvPr id="249" name="Скругленный прямоугольник 248">
            <a:extLst>
              <a:ext uri="{FF2B5EF4-FFF2-40B4-BE49-F238E27FC236}">
                <a16:creationId xmlns:a16="http://schemas.microsoft.com/office/drawing/2014/main" id="{3B229075-F001-5284-9486-1B571DB05AE7}"/>
              </a:ext>
            </a:extLst>
          </p:cNvPr>
          <p:cNvSpPr/>
          <p:nvPr/>
        </p:nvSpPr>
        <p:spPr>
          <a:xfrm>
            <a:off x="7028995" y="2304332"/>
            <a:ext cx="2196000" cy="3939743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dirty="0"/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28CEE0DC-4273-C27E-8A3C-C5D1BB40E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39F97C97-8F87-4D15-DD0F-74FDCD782132}"/>
              </a:ext>
            </a:extLst>
          </p:cNvPr>
          <p:cNvSpPr/>
          <p:nvPr/>
        </p:nvSpPr>
        <p:spPr>
          <a:xfrm>
            <a:off x="800061" y="2269713"/>
            <a:ext cx="2196000" cy="4038109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pic>
        <p:nvPicPr>
          <p:cNvPr id="210" name="Рисунок 209" descr="Больница со сплошной заливкой">
            <a:extLst>
              <a:ext uri="{FF2B5EF4-FFF2-40B4-BE49-F238E27FC236}">
                <a16:creationId xmlns:a16="http://schemas.microsoft.com/office/drawing/2014/main" id="{6AE1CBD3-7EE8-EDB1-211F-63CB823347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53399" y="2397281"/>
            <a:ext cx="360000" cy="360000"/>
          </a:xfrm>
          <a:prstGeom prst="rect">
            <a:avLst/>
          </a:prstGeom>
        </p:spPr>
      </p:pic>
      <p:sp>
        <p:nvSpPr>
          <p:cNvPr id="221" name="Скругленный прямоугольник 220">
            <a:extLst>
              <a:ext uri="{FF2B5EF4-FFF2-40B4-BE49-F238E27FC236}">
                <a16:creationId xmlns:a16="http://schemas.microsoft.com/office/drawing/2014/main" id="{3EB81144-74B3-A3ED-2E67-D01C2E3D9989}"/>
              </a:ext>
            </a:extLst>
          </p:cNvPr>
          <p:cNvSpPr/>
          <p:nvPr/>
        </p:nvSpPr>
        <p:spPr>
          <a:xfrm>
            <a:off x="3854999" y="2269713"/>
            <a:ext cx="2196000" cy="4038109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4730B4-A050-E830-ECD6-BBBF7E2E97D9}"/>
              </a:ext>
            </a:extLst>
          </p:cNvPr>
          <p:cNvSpPr txBox="1"/>
          <p:nvPr/>
        </p:nvSpPr>
        <p:spPr>
          <a:xfrm>
            <a:off x="627016" y="550177"/>
            <a:ext cx="91605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</a:t>
            </a: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Ленского муниципального района</a:t>
            </a:r>
            <a:endParaRPr lang="ru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F28E1C5E-2F00-951F-A7E4-795E2E7F77CE}"/>
              </a:ext>
            </a:extLst>
          </p:cNvPr>
          <p:cNvSpPr/>
          <p:nvPr/>
        </p:nvSpPr>
        <p:spPr>
          <a:xfrm>
            <a:off x="627016" y="163628"/>
            <a:ext cx="146304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</a:t>
            </a:r>
            <a:endParaRPr lang="ru-ID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 descr="Приблизить со сплошной заливкой">
            <a:extLst>
              <a:ext uri="{FF2B5EF4-FFF2-40B4-BE49-F238E27FC236}">
                <a16:creationId xmlns:a16="http://schemas.microsoft.com/office/drawing/2014/main" id="{0D92D59F-443B-6676-F177-A93701E6C8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11000" y="2368080"/>
            <a:ext cx="360000" cy="360000"/>
          </a:xfrm>
          <a:prstGeom prst="rect">
            <a:avLst/>
          </a:prstGeom>
        </p:spPr>
      </p:pic>
      <p:pic>
        <p:nvPicPr>
          <p:cNvPr id="13" name="Рисунок 12" descr="Растение со сплошной заливкой">
            <a:extLst>
              <a:ext uri="{FF2B5EF4-FFF2-40B4-BE49-F238E27FC236}">
                <a16:creationId xmlns:a16="http://schemas.microsoft.com/office/drawing/2014/main" id="{04654EEF-3B11-AE1B-E554-88FA80EF1D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45939" y="2416195"/>
            <a:ext cx="360000" cy="360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D46129F-8145-0BA3-6ADE-B0F0649B9EA3}"/>
              </a:ext>
            </a:extLst>
          </p:cNvPr>
          <p:cNvSpPr txBox="1"/>
          <p:nvPr/>
        </p:nvSpPr>
        <p:spPr>
          <a:xfrm>
            <a:off x="825399" y="2889210"/>
            <a:ext cx="1900383" cy="1523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Clr>
                <a:srgbClr val="4756A0"/>
              </a:buClr>
            </a:pPr>
            <a:endParaRPr lang="ru-RU" sz="900" b="1" spc="-2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spc="-20" dirty="0">
                <a:latin typeface="Arial" panose="020B0604020202020204" pitchFamily="34" charset="0"/>
                <a:cs typeface="Arial" panose="020B0604020202020204" pitchFamily="34" charset="0"/>
              </a:rPr>
              <a:t>Современный медицинский центр со </a:t>
            </a:r>
            <a:r>
              <a:rPr lang="en-US" sz="900" b="1" spc="-20" dirty="0">
                <a:latin typeface="Arial" panose="020B0604020202020204" pitchFamily="34" charset="0"/>
                <a:cs typeface="Arial" panose="020B0604020202020204" pitchFamily="34" charset="0"/>
              </a:rPr>
              <a:t>SPA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en-US" sz="900" b="1" spc="-2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spc="-20" dirty="0">
                <a:latin typeface="Arial" panose="020B0604020202020204" pitchFamily="34" charset="0"/>
                <a:cs typeface="Arial" panose="020B0604020202020204" pitchFamily="34" charset="0"/>
              </a:rPr>
              <a:t>Многопрофильный детский центр с широким спектром услуг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spc="-20" dirty="0">
                <a:latin typeface="Arial" panose="020B0604020202020204" pitchFamily="34" charset="0"/>
                <a:cs typeface="Arial" panose="020B0604020202020204" pitchFamily="34" charset="0"/>
              </a:rPr>
              <a:t>Образовательно-развлекательный центр          для детей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36545CB-8A76-A6A7-72FB-255EE557C593}"/>
              </a:ext>
            </a:extLst>
          </p:cNvPr>
          <p:cNvSpPr txBox="1"/>
          <p:nvPr/>
        </p:nvSpPr>
        <p:spPr>
          <a:xfrm>
            <a:off x="4027056" y="2889210"/>
            <a:ext cx="2023944" cy="3323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Цех по переработке и заморозке плодово-ягодной и дикорастущей продукции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spc="-20" dirty="0">
                <a:latin typeface="Arial" panose="020B0604020202020204" pitchFamily="34" charset="0"/>
                <a:cs typeface="Arial" panose="020B0604020202020204" pitchFamily="34" charset="0"/>
              </a:rPr>
              <a:t>Производство кирпича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spc="-20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объекта придорожного сервиса (автомойка самообслуживания)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spc="-20" dirty="0">
                <a:latin typeface="Arial" panose="020B0604020202020204" pitchFamily="34" charset="0"/>
                <a:cs typeface="Arial" panose="020B0604020202020204" pitchFamily="34" charset="0"/>
              </a:rPr>
              <a:t>Открытие цеха                             по производству шпона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spc="-20" dirty="0">
                <a:latin typeface="Arial" panose="020B0604020202020204" pitchFamily="34" charset="0"/>
                <a:cs typeface="Arial" panose="020B0604020202020204" pitchFamily="34" charset="0"/>
              </a:rPr>
              <a:t>Создание овощной фермы (тепличное хозяйство)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spc="-20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молочно-мясного комплекса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spc="-20" dirty="0">
                <a:latin typeface="Arial" panose="020B0604020202020204" pitchFamily="34" charset="0"/>
                <a:cs typeface="Arial" panose="020B0604020202020204" pitchFamily="34" charset="0"/>
              </a:rPr>
              <a:t>Создание фабрики по выработке высококачественных концентратов стекольных песков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7DCC2DF-5EF1-D88D-3BB7-59FF7AF74F4E}"/>
              </a:ext>
            </a:extLst>
          </p:cNvPr>
          <p:cNvSpPr txBox="1"/>
          <p:nvPr/>
        </p:nvSpPr>
        <p:spPr>
          <a:xfrm>
            <a:off x="7176655" y="2889210"/>
            <a:ext cx="1929284" cy="20774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Развитие рекреационного туризма(охота, рыбалка, сбор грибов, ягод, целебных трав, создание базы отдыха)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spc="-20" dirty="0">
                <a:latin typeface="Arial" panose="020B0604020202020204" pitchFamily="34" charset="0"/>
                <a:cs typeface="Arial" panose="020B0604020202020204" pitchFamily="34" charset="0"/>
              </a:rPr>
              <a:t>Развитие спортивного туризма (водного по р. Вычегда,</a:t>
            </a:r>
            <a:r>
              <a:rPr lang="ru-RU" sz="900" b="1" dirty="0">
                <a:latin typeface="Arial" panose="020B0604020202020204" pitchFamily="34" charset="0"/>
                <a:cs typeface="Arial" panose="020B0604020202020204" pitchFamily="34" charset="0"/>
              </a:rPr>
              <a:t> создание центра активного зимнего отдыха</a:t>
            </a:r>
            <a:r>
              <a:rPr lang="ru-RU" sz="900" b="1" spc="-2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r>
              <a:rPr lang="ru-RU" sz="900" b="1" spc="-20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</a:t>
            </a:r>
            <a:r>
              <a:rPr lang="ru-RU" sz="900" b="1" spc="-20" dirty="0" err="1">
                <a:latin typeface="Arial" panose="020B0604020202020204" pitchFamily="34" charset="0"/>
                <a:cs typeface="Arial" panose="020B0604020202020204" pitchFamily="34" charset="0"/>
              </a:rPr>
              <a:t>ресторанно</a:t>
            </a:r>
            <a:r>
              <a:rPr lang="ru-RU" sz="900" b="1" spc="-20" dirty="0">
                <a:latin typeface="Arial" panose="020B0604020202020204" pitchFamily="34" charset="0"/>
                <a:cs typeface="Arial" panose="020B0604020202020204" pitchFamily="34" charset="0"/>
              </a:rPr>
              <a:t>-гостиничного комплекса (гостевой дом, хостел)</a:t>
            </a: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Clr>
                <a:srgbClr val="4756A0"/>
              </a:buClr>
              <a:buFont typeface="+mj-lt"/>
              <a:buAutoNum type="arabicPeriod"/>
            </a:pPr>
            <a:endParaRPr lang="ru-RU" sz="900" b="1" spc="-2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88E441-07D1-91D7-7BFA-4D1DCB1665ED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 МУНИЦИПАЛЬНОГО ОБРАЗОВАНИЯ «ЛЕНСКИЙ МУНИЦИПАЛЬНЫЙ РАЙОН»</a:t>
            </a:r>
          </a:p>
        </p:txBody>
      </p:sp>
    </p:spTree>
    <p:extLst>
      <p:ext uri="{BB962C8B-B14F-4D97-AF65-F5344CB8AC3E}">
        <p14:creationId xmlns:p14="http://schemas.microsoft.com/office/powerpoint/2010/main" val="2596504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6295" y="1256553"/>
            <a:ext cx="1218137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ID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 03</a:t>
            </a:r>
          </a:p>
        </p:txBody>
      </p:sp>
      <p:sp>
        <p:nvSpPr>
          <p:cNvPr id="4" name="Скругленный прямоугольник 3">
            <a:hlinkClick r:id="rId3" action="ppaction://hlinksldjump"/>
            <a:extLst>
              <a:ext uri="{FF2B5EF4-FFF2-40B4-BE49-F238E27FC236}">
                <a16:creationId xmlns:a16="http://schemas.microsoft.com/office/drawing/2014/main" id="{D51024F0-9D24-278C-D9DB-39D994889EE0}"/>
              </a:ext>
            </a:extLst>
          </p:cNvPr>
          <p:cNvSpPr/>
          <p:nvPr/>
        </p:nvSpPr>
        <p:spPr>
          <a:xfrm>
            <a:off x="1955516" y="1256553"/>
            <a:ext cx="1600989" cy="273844"/>
          </a:xfrm>
          <a:prstGeom prst="roundRect">
            <a:avLst>
              <a:gd name="adj" fmla="val 50000"/>
            </a:avLst>
          </a:prstGeom>
          <a:noFill/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ID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харакетристика 04</a:t>
            </a:r>
          </a:p>
        </p:txBody>
      </p:sp>
      <p:sp>
        <p:nvSpPr>
          <p:cNvPr id="5" name="Скругленный прямоугольник 4">
            <a:hlinkClick r:id="rId4" action="ppaction://hlinksldjump"/>
            <a:extLst>
              <a:ext uri="{FF2B5EF4-FFF2-40B4-BE49-F238E27FC236}">
                <a16:creationId xmlns:a16="http://schemas.microsoft.com/office/drawing/2014/main" id="{423D2437-C0F6-9708-77C8-032917A40141}"/>
              </a:ext>
            </a:extLst>
          </p:cNvPr>
          <p:cNvSpPr/>
          <p:nvPr/>
        </p:nvSpPr>
        <p:spPr>
          <a:xfrm>
            <a:off x="3666868" y="1256553"/>
            <a:ext cx="1858861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ID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 0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ID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hlinkClick r:id="rId5" action="ppaction://hlinksldjump"/>
            <a:extLst>
              <a:ext uri="{FF2B5EF4-FFF2-40B4-BE49-F238E27FC236}">
                <a16:creationId xmlns:a16="http://schemas.microsoft.com/office/drawing/2014/main" id="{21175DD6-94A0-75A6-331B-67372335298F}"/>
              </a:ext>
            </a:extLst>
          </p:cNvPr>
          <p:cNvSpPr/>
          <p:nvPr/>
        </p:nvSpPr>
        <p:spPr>
          <a:xfrm>
            <a:off x="5636092" y="1256553"/>
            <a:ext cx="1545338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ID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 0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ID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>
            <a:hlinkClick r:id="rId6" action="ppaction://hlinksldjump"/>
            <a:extLst>
              <a:ext uri="{FF2B5EF4-FFF2-40B4-BE49-F238E27FC236}">
                <a16:creationId xmlns:a16="http://schemas.microsoft.com/office/drawing/2014/main" id="{20389F1A-D8FC-11F4-6D65-354585768368}"/>
              </a:ext>
            </a:extLst>
          </p:cNvPr>
          <p:cNvSpPr/>
          <p:nvPr/>
        </p:nvSpPr>
        <p:spPr>
          <a:xfrm>
            <a:off x="7291793" y="1256553"/>
            <a:ext cx="1545338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ID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ресурсная база 0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ID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>
            <a:hlinkClick r:id="rId7" action="ppaction://hlinksldjump"/>
            <a:extLst>
              <a:ext uri="{FF2B5EF4-FFF2-40B4-BE49-F238E27FC236}">
                <a16:creationId xmlns:a16="http://schemas.microsoft.com/office/drawing/2014/main" id="{0F9D25A8-FC83-176F-1592-722175E65FB5}"/>
              </a:ext>
            </a:extLst>
          </p:cNvPr>
          <p:cNvSpPr/>
          <p:nvPr/>
        </p:nvSpPr>
        <p:spPr>
          <a:xfrm>
            <a:off x="626295" y="1760738"/>
            <a:ext cx="1218137" cy="471642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ID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 0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ru-ID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DD96DA17-C3E8-B4A8-5FEE-D24D66394911}"/>
              </a:ext>
            </a:extLst>
          </p:cNvPr>
          <p:cNvSpPr/>
          <p:nvPr/>
        </p:nvSpPr>
        <p:spPr>
          <a:xfrm>
            <a:off x="1953651" y="1760738"/>
            <a:ext cx="1600989" cy="405582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предпринимательство</a:t>
            </a:r>
            <a:r>
              <a:rPr lang="ru-ID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ru-ID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>
            <a:hlinkClick r:id="rId8" action="ppaction://hlinksldjump"/>
            <a:extLst>
              <a:ext uri="{FF2B5EF4-FFF2-40B4-BE49-F238E27FC236}">
                <a16:creationId xmlns:a16="http://schemas.microsoft.com/office/drawing/2014/main" id="{4F8B28C6-1651-9980-1E5F-C6B458F2F1A1}"/>
              </a:ext>
            </a:extLst>
          </p:cNvPr>
          <p:cNvSpPr/>
          <p:nvPr/>
        </p:nvSpPr>
        <p:spPr>
          <a:xfrm>
            <a:off x="3663859" y="1760737"/>
            <a:ext cx="1858861" cy="333631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  <a:r>
              <a:rPr lang="ru-ID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ID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Скругленный прямоугольник 19">
            <a:hlinkClick r:id="rId9" action="ppaction://hlinksldjump"/>
            <a:extLst>
              <a:ext uri="{FF2B5EF4-FFF2-40B4-BE49-F238E27FC236}">
                <a16:creationId xmlns:a16="http://schemas.microsoft.com/office/drawing/2014/main" id="{0DA364A5-0038-B5D5-495C-A86A4DFC2C65}"/>
              </a:ext>
            </a:extLst>
          </p:cNvPr>
          <p:cNvSpPr/>
          <p:nvPr/>
        </p:nvSpPr>
        <p:spPr>
          <a:xfrm>
            <a:off x="626295" y="2379406"/>
            <a:ext cx="1861266" cy="63402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интервью администрации  17</a:t>
            </a:r>
            <a:endParaRPr lang="ru-ID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Скругленный прямоугольник 23">
            <a:hlinkClick r:id="rId10" action="ppaction://hlinksldjump"/>
            <a:extLst>
              <a:ext uri="{FF2B5EF4-FFF2-40B4-BE49-F238E27FC236}">
                <a16:creationId xmlns:a16="http://schemas.microsoft.com/office/drawing/2014/main" id="{D962CB95-2F07-0A93-94AF-805D4F03CC79}"/>
              </a:ext>
            </a:extLst>
          </p:cNvPr>
          <p:cNvSpPr/>
          <p:nvPr/>
        </p:nvSpPr>
        <p:spPr>
          <a:xfrm>
            <a:off x="6601331" y="2379406"/>
            <a:ext cx="2235800" cy="60099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реализуемые инвестиционные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проекты</a:t>
            </a:r>
            <a:r>
              <a:rPr lang="ru-ID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ru-ID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Скругленный прямоугольник 27">
            <a:hlinkClick r:id="rId11" action="ppaction://hlinksldjump"/>
            <a:extLst>
              <a:ext uri="{FF2B5EF4-FFF2-40B4-BE49-F238E27FC236}">
                <a16:creationId xmlns:a16="http://schemas.microsoft.com/office/drawing/2014/main" id="{29CB1A23-A8E5-A885-CE49-DE27A6210219}"/>
              </a:ext>
            </a:extLst>
          </p:cNvPr>
          <p:cNvSpPr/>
          <p:nvPr/>
        </p:nvSpPr>
        <p:spPr>
          <a:xfrm>
            <a:off x="6179853" y="3293090"/>
            <a:ext cx="1971089" cy="689905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 </a:t>
            </a:r>
            <a:r>
              <a:rPr lang="ru-ID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ID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Скругленный прямоугольник 44">
            <a:hlinkClick r:id="" action="ppaction://noaction"/>
            <a:extLst>
              <a:ext uri="{FF2B5EF4-FFF2-40B4-BE49-F238E27FC236}">
                <a16:creationId xmlns:a16="http://schemas.microsoft.com/office/drawing/2014/main" id="{82B46855-0A56-8348-3E00-DFA19F7DCCA5}"/>
              </a:ext>
            </a:extLst>
          </p:cNvPr>
          <p:cNvSpPr/>
          <p:nvPr/>
        </p:nvSpPr>
        <p:spPr>
          <a:xfrm>
            <a:off x="3554640" y="3265434"/>
            <a:ext cx="2364379" cy="717561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государственной поддержки 22</a:t>
            </a:r>
            <a:endParaRPr lang="ru-ID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CED2FFE-BE20-C9FC-C4FE-C7A93E57A3E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МАТЕРИАЛ ПОДГОТОВЛЕН ПРОЕКТНЫМ ОФИСОМ МУНИЦИПАЛЬНОГО  ОБРАЗОВАНИЯ «ЛЕНСКИЙ МУНИЦИПАЛЬНЫЙ РАЙОН»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946CC3B-E7A5-5DAB-47AC-C99330C4DCF6}"/>
              </a:ext>
            </a:extLst>
          </p:cNvPr>
          <p:cNvSpPr txBox="1"/>
          <p:nvPr/>
        </p:nvSpPr>
        <p:spPr>
          <a:xfrm>
            <a:off x="627016" y="4880597"/>
            <a:ext cx="731788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ID" sz="24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endParaRPr lang="ru-RU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МУНИЦИПАЛЬНОЕ ОБРАЗОВАНИЕ </a:t>
            </a:r>
          </a:p>
          <a:p>
            <a:pPr algn="ctr"/>
            <a:r>
              <a:rPr lang="ru-RU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«ЛЕНСКИЙ МУНИЦИПАЛЬНЫЙ РАЙОН»</a:t>
            </a:r>
            <a:endParaRPr lang="ru-ID" sz="2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82AD1CC4-F5F3-D50B-AD27-5325F86B9A2D}"/>
              </a:ext>
            </a:extLst>
          </p:cNvPr>
          <p:cNvSpPr/>
          <p:nvPr/>
        </p:nvSpPr>
        <p:spPr>
          <a:xfrm>
            <a:off x="7613351" y="158307"/>
            <a:ext cx="2153465" cy="727622"/>
          </a:xfrm>
          <a:prstGeom prst="roundRect">
            <a:avLst>
              <a:gd name="adj" fmla="val 27462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АРХАНГЕЛЬСКАЯ ОБЛАСТЬ</a:t>
            </a:r>
            <a:endParaRPr kumimoji="0" lang="ru-ID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7FD2F0FA-09C3-9ABB-A3C2-00048CBF7399}"/>
              </a:ext>
            </a:extLst>
          </p:cNvPr>
          <p:cNvSpPr/>
          <p:nvPr/>
        </p:nvSpPr>
        <p:spPr>
          <a:xfrm>
            <a:off x="9039194" y="158307"/>
            <a:ext cx="727622" cy="727622"/>
          </a:xfrm>
          <a:prstGeom prst="roundRect">
            <a:avLst>
              <a:gd name="adj" fmla="val 28568"/>
            </a:avLst>
          </a:prstGeom>
          <a:solidFill>
            <a:srgbClr val="FEFEFE"/>
          </a:solidFill>
          <a:ln>
            <a:noFill/>
          </a:ln>
          <a:effectLst>
            <a:outerShdw blurRad="106087" sx="89633" sy="89633" algn="ctr" rotWithShape="0">
              <a:prstClr val="black">
                <a:alpha val="92292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pic>
        <p:nvPicPr>
          <p:cNvPr id="12" name="Рисунок 11" descr="Изображение выглядит как корона, дизайн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D9C47C07-ACA0-6293-9163-EA2AD7F67EB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85650" y="224205"/>
            <a:ext cx="434709" cy="56874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9FA224B-9BC2-5081-3E3B-A8535B72A299}"/>
              </a:ext>
            </a:extLst>
          </p:cNvPr>
          <p:cNvSpPr txBox="1"/>
          <p:nvPr/>
        </p:nvSpPr>
        <p:spPr>
          <a:xfrm>
            <a:off x="9290859" y="459640"/>
            <a:ext cx="22429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ID" sz="300" b="1" dirty="0">
                <a:latin typeface="Arial" panose="020B0604020202020204" pitchFamily="34" charset="0"/>
                <a:cs typeface="Arial" panose="020B0604020202020204" pitchFamily="34" charset="0"/>
              </a:rPr>
              <a:t>поместить герб области</a:t>
            </a: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3E924CFE-6CC9-4053-A2BD-F2F16AA5D73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079603" y="224205"/>
            <a:ext cx="652000" cy="568744"/>
          </a:xfrm>
          <a:prstGeom prst="rect">
            <a:avLst/>
          </a:prstGeom>
        </p:spPr>
      </p:pic>
      <p:sp>
        <p:nvSpPr>
          <p:cNvPr id="26" name="Скругленный прямоугольник 20">
            <a:hlinkClick r:id="rId11" action="ppaction://hlinksldjump"/>
            <a:extLst>
              <a:ext uri="{FF2B5EF4-FFF2-40B4-BE49-F238E27FC236}">
                <a16:creationId xmlns:a16="http://schemas.microsoft.com/office/drawing/2014/main" id="{65FE10A1-ECBB-4A88-873A-E91E7F4C08BD}"/>
              </a:ext>
            </a:extLst>
          </p:cNvPr>
          <p:cNvSpPr/>
          <p:nvPr/>
        </p:nvSpPr>
        <p:spPr>
          <a:xfrm>
            <a:off x="4950543" y="2346376"/>
            <a:ext cx="1468890" cy="634020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ниши 19</a:t>
            </a:r>
            <a:endParaRPr lang="ru-ID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Скругленный прямоугольник 13">
            <a:hlinkClick r:id="rId14" action="ppaction://hlinksldjump"/>
            <a:extLst>
              <a:ext uri="{FF2B5EF4-FFF2-40B4-BE49-F238E27FC236}">
                <a16:creationId xmlns:a16="http://schemas.microsoft.com/office/drawing/2014/main" id="{E0385A69-286D-40CA-9AA5-E5687859C7E6}"/>
              </a:ext>
            </a:extLst>
          </p:cNvPr>
          <p:cNvSpPr/>
          <p:nvPr/>
        </p:nvSpPr>
        <p:spPr>
          <a:xfrm flipH="1">
            <a:off x="7371248" y="1760736"/>
            <a:ext cx="1295238" cy="305976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позиция предпринимателей</a:t>
            </a:r>
            <a:r>
              <a:rPr lang="ru-ID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ID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13">
            <a:hlinkClick r:id="rId14" action="ppaction://hlinksldjump"/>
            <a:extLst>
              <a:ext uri="{FF2B5EF4-FFF2-40B4-BE49-F238E27FC236}">
                <a16:creationId xmlns:a16="http://schemas.microsoft.com/office/drawing/2014/main" id="{9EEFF2B7-A304-4860-BD06-A367ADD26484}"/>
              </a:ext>
            </a:extLst>
          </p:cNvPr>
          <p:cNvSpPr/>
          <p:nvPr/>
        </p:nvSpPr>
        <p:spPr>
          <a:xfrm flipH="1">
            <a:off x="5712540" y="1792868"/>
            <a:ext cx="1468889" cy="273844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ID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 1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ID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24">
            <a:hlinkClick r:id="" action="ppaction://noaction"/>
            <a:extLst>
              <a:ext uri="{FF2B5EF4-FFF2-40B4-BE49-F238E27FC236}">
                <a16:creationId xmlns:a16="http://schemas.microsoft.com/office/drawing/2014/main" id="{C70E1E53-86D7-4BAC-B32D-FB14579848E7}"/>
              </a:ext>
            </a:extLst>
          </p:cNvPr>
          <p:cNvSpPr/>
          <p:nvPr/>
        </p:nvSpPr>
        <p:spPr>
          <a:xfrm rot="10800000" flipH="1" flipV="1">
            <a:off x="1432540" y="3293090"/>
            <a:ext cx="1861266" cy="689905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площадки 21</a:t>
            </a:r>
            <a:endParaRPr lang="ru-ID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19">
            <a:hlinkClick r:id="rId9" action="ppaction://hlinksldjump"/>
            <a:extLst>
              <a:ext uri="{FF2B5EF4-FFF2-40B4-BE49-F238E27FC236}">
                <a16:creationId xmlns:a16="http://schemas.microsoft.com/office/drawing/2014/main" id="{DA1027F7-9C43-44E8-A957-CF6BE19F1B81}"/>
              </a:ext>
            </a:extLst>
          </p:cNvPr>
          <p:cNvSpPr/>
          <p:nvPr/>
        </p:nvSpPr>
        <p:spPr>
          <a:xfrm flipH="1">
            <a:off x="2639961" y="2346376"/>
            <a:ext cx="2128684" cy="735013"/>
          </a:xfrm>
          <a:prstGeom prst="roundRect">
            <a:avLst>
              <a:gd name="adj" fmla="val 50000"/>
            </a:avLst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SWOT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-анализ МО 18</a:t>
            </a:r>
            <a:endParaRPr lang="ru-ID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0032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1F72B-78FB-C0E5-AB47-4F01C1333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83604F0B-1B63-9830-5465-9207F27CD48C}"/>
              </a:ext>
            </a:extLst>
          </p:cNvPr>
          <p:cNvSpPr/>
          <p:nvPr/>
        </p:nvSpPr>
        <p:spPr>
          <a:xfrm>
            <a:off x="627015" y="1956987"/>
            <a:ext cx="9136387" cy="4344980"/>
          </a:xfrm>
          <a:prstGeom prst="roundRect">
            <a:avLst>
              <a:gd name="adj" fmla="val 662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:a16="http://schemas.microsoft.com/office/drawing/2014/main" id="{4733D63F-9C91-7172-A732-28E6372E6603}"/>
              </a:ext>
            </a:extLst>
          </p:cNvPr>
          <p:cNvSpPr/>
          <p:nvPr/>
        </p:nvSpPr>
        <p:spPr>
          <a:xfrm>
            <a:off x="627016" y="1401546"/>
            <a:ext cx="9136399" cy="1152811"/>
          </a:xfrm>
          <a:prstGeom prst="roundRect">
            <a:avLst>
              <a:gd name="adj" fmla="val 2222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9F1C0A-0B2A-DA06-9CBA-B877B267DC3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РЕАЛИЗУЕМЫЕ ИНВЕСТИЦИОННЫЕ ПРОЕКТЫ</a:t>
            </a:r>
            <a:endParaRPr lang="ru-ID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71DB78E3-261E-0A63-C832-846882E4B22E}"/>
              </a:ext>
            </a:extLst>
          </p:cNvPr>
          <p:cNvSpPr/>
          <p:nvPr/>
        </p:nvSpPr>
        <p:spPr>
          <a:xfrm>
            <a:off x="627017" y="163628"/>
            <a:ext cx="2334844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реализуемые инвестиционные проекты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B7163517-862E-F95A-CFC5-24B3C29D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33D0F098-1E6E-711D-3B14-A0204797BE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184420"/>
              </p:ext>
            </p:extLst>
          </p:nvPr>
        </p:nvGraphicFramePr>
        <p:xfrm>
          <a:off x="627015" y="1376761"/>
          <a:ext cx="9136390" cy="4996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5217">
                  <a:extLst>
                    <a:ext uri="{9D8B030D-6E8A-4147-A177-3AD203B41FA5}">
                      <a16:colId xmlns:a16="http://schemas.microsoft.com/office/drawing/2014/main" val="3163916451"/>
                    </a:ext>
                  </a:extLst>
                </a:gridCol>
                <a:gridCol w="2940633">
                  <a:extLst>
                    <a:ext uri="{9D8B030D-6E8A-4147-A177-3AD203B41FA5}">
                      <a16:colId xmlns:a16="http://schemas.microsoft.com/office/drawing/2014/main" val="2399887350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val="223652072"/>
                    </a:ext>
                  </a:extLst>
                </a:gridCol>
                <a:gridCol w="1425270">
                  <a:extLst>
                    <a:ext uri="{9D8B030D-6E8A-4147-A177-3AD203B41FA5}">
                      <a16:colId xmlns:a16="http://schemas.microsoft.com/office/drawing/2014/main" val="4168060387"/>
                    </a:ext>
                  </a:extLst>
                </a:gridCol>
              </a:tblGrid>
              <a:tr h="787084">
                <a:tc>
                  <a:txBody>
                    <a:bodyPr/>
                    <a:lstStyle/>
                    <a:p>
                      <a:pPr algn="ctr"/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КОМПАНИИ </a:t>
                      </a: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ID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СФЕРА ДЕЯТЕЛЬНОСТИ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ID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ИНВЕСТИЦИИ </a:t>
                      </a:r>
                    </a:p>
                    <a:p>
                      <a:pPr algn="ctr"/>
                      <a:r>
                        <a:rPr lang="ru-ID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млн. руб.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ID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СРОКИ </a:t>
                      </a:r>
                    </a:p>
                    <a:p>
                      <a:pPr algn="ctr"/>
                      <a:r>
                        <a:rPr lang="ru-ID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РЕАЛИЗАЦИИ</a:t>
                      </a:r>
                    </a:p>
                  </a:txBody>
                  <a:tcPr marL="0" marR="0" marT="216000" marB="21600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0895412"/>
                  </a:ext>
                </a:extLst>
              </a:tr>
              <a:tr h="103453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Архоблвод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ru-ID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6000" marR="3600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Реконструкция линейного объекта: "Водопровод в с. Яренск Ленского района Архангельской области"</a:t>
                      </a:r>
                      <a:endParaRPr lang="ru-ID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201,0</a:t>
                      </a: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ID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0-</a:t>
                      </a:r>
                      <a:r>
                        <a:rPr lang="ru-ID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6187201"/>
                  </a:ext>
                </a:extLst>
              </a:tr>
              <a:tr h="1034530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Архоблвод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ru-ID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6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 канализационных очистных сооружений  и канализационных сетей в </a:t>
                      </a:r>
                      <a:r>
                        <a:rPr lang="ru-RU" sz="900" b="0" i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с.Яренск</a:t>
                      </a: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endParaRPr lang="ru-ID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500,0</a:t>
                      </a: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ID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4-2028</a:t>
                      </a: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925131"/>
                  </a:ext>
                </a:extLst>
              </a:tr>
              <a:tr h="1106011">
                <a:tc>
                  <a:txBody>
                    <a:bodyPr/>
                    <a:lstStyle/>
                    <a:p>
                      <a:pPr algn="l"/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</a:t>
                      </a:r>
                      <a:r>
                        <a:rPr lang="ru-RU" sz="900" b="1" i="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АрхарКварц</a:t>
                      </a:r>
                      <a:r>
                        <a:rPr lang="ru-RU" sz="900" b="1" i="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</a:t>
                      </a:r>
                      <a:endParaRPr lang="ru-ID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6000" marR="3600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Создание фабрики по выработке высококачественных концентратов стекольных песков в ООО "</a:t>
                      </a:r>
                      <a:r>
                        <a:rPr lang="ru-RU" sz="900" b="0" i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АрхарКварц</a:t>
                      </a:r>
                      <a:r>
                        <a:rPr lang="ru-RU" sz="9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lang="ru-ID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300,0</a:t>
                      </a: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ID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ru-ID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-202</a:t>
                      </a:r>
                      <a:r>
                        <a:rPr lang="ru-RU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48693"/>
                  </a:ext>
                </a:extLst>
              </a:tr>
              <a:tr h="517265">
                <a:tc rowSpan="2">
                  <a:txBody>
                    <a:bodyPr/>
                    <a:lstStyle/>
                    <a:p>
                      <a:pPr algn="l"/>
                      <a:endParaRPr lang="ru-ID" sz="900" b="1" i="0" spc="-1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6000" marR="3600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0485187"/>
                  </a:ext>
                </a:extLst>
              </a:tr>
              <a:tr h="517265">
                <a:tc vMerge="1">
                  <a:txBody>
                    <a:bodyPr/>
                    <a:lstStyle/>
                    <a:p>
                      <a:endParaRPr lang="ru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ID" sz="9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795686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FEAC1D7-97FF-AE29-136F-32347288D2C7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РАЙОН»</a:t>
            </a:r>
          </a:p>
        </p:txBody>
      </p:sp>
      <p:pic>
        <p:nvPicPr>
          <p:cNvPr id="15" name="Рисунок 14" descr="Значок &quot;Галочка1&quot; со сплошной заливкой">
            <a:extLst>
              <a:ext uri="{FF2B5EF4-FFF2-40B4-BE49-F238E27FC236}">
                <a16:creationId xmlns:a16="http://schemas.microsoft.com/office/drawing/2014/main" id="{8035F2F7-824B-3127-22F9-8DF7D757B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3270" y="2491639"/>
            <a:ext cx="365554" cy="365554"/>
          </a:xfrm>
          <a:prstGeom prst="rect">
            <a:avLst/>
          </a:prstGeom>
        </p:spPr>
      </p:pic>
      <p:pic>
        <p:nvPicPr>
          <p:cNvPr id="16" name="Рисунок 15" descr="Значок &quot;Галочка1&quot; со сплошной заливкой">
            <a:extLst>
              <a:ext uri="{FF2B5EF4-FFF2-40B4-BE49-F238E27FC236}">
                <a16:creationId xmlns:a16="http://schemas.microsoft.com/office/drawing/2014/main" id="{8035F2F7-824B-3127-22F9-8DF7D757B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5258" y="3493646"/>
            <a:ext cx="365554" cy="365554"/>
          </a:xfrm>
          <a:prstGeom prst="rect">
            <a:avLst/>
          </a:prstGeom>
        </p:spPr>
      </p:pic>
      <p:pic>
        <p:nvPicPr>
          <p:cNvPr id="17" name="Рисунок 16" descr="Значок &quot;Галочка1&quot; со сплошной заливкой">
            <a:extLst>
              <a:ext uri="{FF2B5EF4-FFF2-40B4-BE49-F238E27FC236}">
                <a16:creationId xmlns:a16="http://schemas.microsoft.com/office/drawing/2014/main" id="{8035F2F7-824B-3127-22F9-8DF7D757B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0476" y="4532251"/>
            <a:ext cx="365554" cy="36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4697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62CA7548-6045-4ECD-4A16-A7415314D93C}"/>
              </a:ext>
            </a:extLst>
          </p:cNvPr>
          <p:cNvSpPr/>
          <p:nvPr/>
        </p:nvSpPr>
        <p:spPr>
          <a:xfrm>
            <a:off x="621668" y="4941668"/>
            <a:ext cx="5050516" cy="630000"/>
          </a:xfrm>
          <a:prstGeom prst="roundRect">
            <a:avLst>
              <a:gd name="adj" fmla="val 4200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tlCol="0" anchor="ctr"/>
          <a:lstStyle/>
          <a:p>
            <a:pPr lvl="0"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Ознакомиться с подробной информацией об инвестиционных площадках можно на сайте: </a:t>
            </a:r>
            <a:r>
              <a:rPr lang="en-US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https://yarensk-r29.gosweb.gosuslugi.ru/deyatelnost/napravleniya-deyatelnosti/investitsionnaya-privlekatelnost/investitsionnye-ploschadki/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9EE9BF0B-A955-72BD-BF57-41E9CFEF29D7}"/>
              </a:ext>
            </a:extLst>
          </p:cNvPr>
          <p:cNvSpPr/>
          <p:nvPr/>
        </p:nvSpPr>
        <p:spPr>
          <a:xfrm>
            <a:off x="621668" y="5676970"/>
            <a:ext cx="5050516" cy="630000"/>
          </a:xfrm>
          <a:prstGeom prst="roundRect">
            <a:avLst>
              <a:gd name="adj" fmla="val 4200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tlCol="0" anchor="ctr"/>
          <a:lstStyle/>
          <a:p>
            <a:pPr lvl="0"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4756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Ознакомиться с реестром муниципального имущества в округе можно                                 на сайте:</a:t>
            </a:r>
            <a:r>
              <a:rPr lang="en-US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https://yarensk-r29.gosweb.gosuslugi.ru/deyatelnost/napravleniya-deyatelnosti/munitsipalnoe-imuschestvo/reestr-munitsipalnogo-imuschestva/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rgbClr val="4756A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592778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ИНВЕСТИЦИОННЫЕ ПЛОЩАДКИ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6" y="163628"/>
            <a:ext cx="2320959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инвестиционные площадки</a:t>
            </a:r>
            <a:endParaRPr lang="ru-ID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9B83FABD-A56B-D9B1-C69E-50C46E0F43F7}"/>
              </a:ext>
            </a:extLst>
          </p:cNvPr>
          <p:cNvSpPr/>
          <p:nvPr/>
        </p:nvSpPr>
        <p:spPr>
          <a:xfrm>
            <a:off x="324466" y="1475888"/>
            <a:ext cx="7757650" cy="2869970"/>
          </a:xfrm>
          <a:prstGeom prst="roundRect">
            <a:avLst>
              <a:gd name="adj" fmla="val 22570"/>
            </a:avLst>
          </a:prstGeom>
          <a:solidFill>
            <a:srgbClr val="4756A0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dirty="0"/>
          </a:p>
        </p:txBody>
      </p:sp>
      <p:pic>
        <p:nvPicPr>
          <p:cNvPr id="84" name="Рисунок 83" descr="Маркер со сплошной заливкой">
            <a:extLst>
              <a:ext uri="{FF2B5EF4-FFF2-40B4-BE49-F238E27FC236}">
                <a16:creationId xmlns:a16="http://schemas.microsoft.com/office/drawing/2014/main" id="{72083DFE-EDD9-273A-911A-529160DD2C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29080" y="3214360"/>
            <a:ext cx="180000" cy="180000"/>
          </a:xfrm>
          <a:prstGeom prst="rect">
            <a:avLst/>
          </a:prstGeom>
        </p:spPr>
      </p:pic>
      <p:sp>
        <p:nvSpPr>
          <p:cNvPr id="127" name="TextBox 126">
            <a:extLst>
              <a:ext uri="{FF2B5EF4-FFF2-40B4-BE49-F238E27FC236}">
                <a16:creationId xmlns:a16="http://schemas.microsoft.com/office/drawing/2014/main" id="{58C2C973-5563-55D5-F202-5DA06EA91736}"/>
              </a:ext>
            </a:extLst>
          </p:cNvPr>
          <p:cNvSpPr txBox="1"/>
          <p:nvPr/>
        </p:nvSpPr>
        <p:spPr>
          <a:xfrm>
            <a:off x="1278194" y="1589132"/>
            <a:ext cx="7148051" cy="1908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ПЛОЩАДКИ:</a:t>
            </a:r>
          </a:p>
          <a:p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AutoNum type="arabicPeriod"/>
            </a:pP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Цех по переработке сельскохозяйственной продукции, д. </a:t>
            </a:r>
            <a:r>
              <a:rPr lang="ru-RU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Белопашино</a:t>
            </a: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МО «</a:t>
            </a:r>
            <a:r>
              <a:rPr lang="ru-RU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Сойгинское</a:t>
            </a: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28600" indent="-228600">
              <a:buAutoNum type="arabicPeriod"/>
            </a:pP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Гостевой дом, д. </a:t>
            </a:r>
            <a:r>
              <a:rPr lang="ru-RU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Белопашино</a:t>
            </a: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МО «</a:t>
            </a:r>
            <a:r>
              <a:rPr lang="ru-RU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Сойгинское</a:t>
            </a: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28600" indent="-228600">
              <a:buAutoNum type="arabicPeriod"/>
            </a:pP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Животноводческий комплекс, с. </a:t>
            </a:r>
            <a:r>
              <a:rPr lang="ru-RU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Ирта</a:t>
            </a: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МО «</a:t>
            </a:r>
            <a:r>
              <a:rPr lang="ru-RU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Сафроновское</a:t>
            </a: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28600" indent="-228600">
              <a:buAutoNum type="arabicPeriod"/>
            </a:pP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Переработка грибов, ягод, дикорастущей продукции, д. </a:t>
            </a:r>
            <a:r>
              <a:rPr lang="ru-RU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Белопашино</a:t>
            </a: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МО «</a:t>
            </a:r>
            <a:r>
              <a:rPr lang="ru-RU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Сойгинское</a:t>
            </a: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28600" indent="-228600">
              <a:buAutoNum type="arabicPeriod"/>
            </a:pP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Часть здания автовокзала, с. Яренск, МО «</a:t>
            </a:r>
            <a:r>
              <a:rPr lang="ru-RU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Сафроновское</a:t>
            </a: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28600" indent="-228600">
              <a:buAutoNum type="arabicPeriod"/>
            </a:pP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Земельный участок для строительства промышленных объектов, с. Яренск, МО «</a:t>
            </a:r>
            <a:r>
              <a:rPr lang="ru-RU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Сафроновское</a:t>
            </a: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28600" indent="-228600">
              <a:buFontTx/>
              <a:buAutoNum type="arabicPeriod"/>
            </a:pP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Земельный участок для строительства промышленных объектов, с. Яренск, МО «</a:t>
            </a:r>
            <a:r>
              <a:rPr lang="ru-RU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Сафроновское</a:t>
            </a: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endParaRPr lang="ru-ID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1" name="Рисунок 170" descr="Интернет со сплошной заливкой">
            <a:extLst>
              <a:ext uri="{FF2B5EF4-FFF2-40B4-BE49-F238E27FC236}">
                <a16:creationId xmlns:a16="http://schemas.microsoft.com/office/drawing/2014/main" id="{00F6B643-AEC0-8141-3916-0C9E8889AC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270" y="5079738"/>
            <a:ext cx="360000" cy="360000"/>
          </a:xfrm>
          <a:prstGeom prst="rect">
            <a:avLst/>
          </a:prstGeom>
        </p:spPr>
      </p:pic>
      <p:pic>
        <p:nvPicPr>
          <p:cNvPr id="172" name="Рисунок 171" descr="Интернет со сплошной заливкой">
            <a:extLst>
              <a:ext uri="{FF2B5EF4-FFF2-40B4-BE49-F238E27FC236}">
                <a16:creationId xmlns:a16="http://schemas.microsoft.com/office/drawing/2014/main" id="{2384CCAE-E434-A850-0F75-819F1F8ACA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270" y="5811969"/>
            <a:ext cx="360000" cy="36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573855-2890-5E85-14C0-7DA28851F63A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РАЙН»</a:t>
            </a:r>
          </a:p>
        </p:txBody>
      </p:sp>
    </p:spTree>
    <p:extLst>
      <p:ext uri="{BB962C8B-B14F-4D97-AF65-F5344CB8AC3E}">
        <p14:creationId xmlns:p14="http://schemas.microsoft.com/office/powerpoint/2010/main" val="26282031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МЕРЫ ГОСУДАРСТВЕННОЙ ПОДДЕРЖКИ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345621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господдержки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E7F107-914B-B9BF-CAFF-6741C2D8E326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РАЙОН»</a:t>
            </a:r>
          </a:p>
        </p:txBody>
      </p:sp>
      <p:pic>
        <p:nvPicPr>
          <p:cNvPr id="17" name="Picture 4">
            <a:extLst>
              <a:ext uri="{FF2B5EF4-FFF2-40B4-BE49-F238E27FC236}">
                <a16:creationId xmlns:a16="http://schemas.microsoft.com/office/drawing/2014/main" id="{6F9DF867-20CF-446D-A8E7-0BA6DB864B3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2285" y="1386348"/>
            <a:ext cx="2867808" cy="72687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FDEDD7E-98A0-4D9F-973E-731A5061C2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21"/>
          <a:stretch/>
        </p:blipFill>
        <p:spPr>
          <a:xfrm>
            <a:off x="452285" y="2736679"/>
            <a:ext cx="3673406" cy="1026706"/>
          </a:xfrm>
          <a:prstGeom prst="rect">
            <a:avLst/>
          </a:prstGeom>
        </p:spPr>
      </p:pic>
      <p:pic>
        <p:nvPicPr>
          <p:cNvPr id="20" name="Picture 5">
            <a:extLst>
              <a:ext uri="{FF2B5EF4-FFF2-40B4-BE49-F238E27FC236}">
                <a16:creationId xmlns:a16="http://schemas.microsoft.com/office/drawing/2014/main" id="{733170ED-798B-4B27-905A-CA14CBEE9A2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908317" y="1175065"/>
            <a:ext cx="718673" cy="718673"/>
          </a:xfrm>
          <a:prstGeom prst="rect">
            <a:avLst/>
          </a:prstGeom>
        </p:spPr>
      </p:pic>
      <p:pic>
        <p:nvPicPr>
          <p:cNvPr id="21" name="Picture 6">
            <a:extLst>
              <a:ext uri="{FF2B5EF4-FFF2-40B4-BE49-F238E27FC236}">
                <a16:creationId xmlns:a16="http://schemas.microsoft.com/office/drawing/2014/main" id="{E0837490-F22D-40D9-81A4-071DE3AD384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956741" y="2486694"/>
            <a:ext cx="621823" cy="621823"/>
          </a:xfrm>
          <a:prstGeom prst="rect">
            <a:avLst/>
          </a:prstGeom>
        </p:spPr>
      </p:pic>
      <p:pic>
        <p:nvPicPr>
          <p:cNvPr id="22" name="Picture 7">
            <a:extLst>
              <a:ext uri="{FF2B5EF4-FFF2-40B4-BE49-F238E27FC236}">
                <a16:creationId xmlns:a16="http://schemas.microsoft.com/office/drawing/2014/main" id="{FA52C241-A43C-4B56-96F2-9107A71BE74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4908317" y="3701474"/>
            <a:ext cx="808040" cy="808040"/>
          </a:xfrm>
          <a:prstGeom prst="rect">
            <a:avLst/>
          </a:prstGeom>
        </p:spPr>
      </p:pic>
      <p:sp>
        <p:nvSpPr>
          <p:cNvPr id="23" name="TextBox 9">
            <a:extLst>
              <a:ext uri="{FF2B5EF4-FFF2-40B4-BE49-F238E27FC236}">
                <a16:creationId xmlns:a16="http://schemas.microsoft.com/office/drawing/2014/main" id="{765B699A-C4C3-468B-B2E0-21C5911B23FF}"/>
              </a:ext>
            </a:extLst>
          </p:cNvPr>
          <p:cNvSpPr txBox="1"/>
          <p:nvPr/>
        </p:nvSpPr>
        <p:spPr>
          <a:xfrm>
            <a:off x="5898384" y="1298181"/>
            <a:ext cx="3323169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19"/>
              </a:lnSpc>
              <a:spcBef>
                <a:spcPct val="0"/>
              </a:spcBef>
            </a:pPr>
            <a:r>
              <a:rPr lang="ru-RU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П</a:t>
            </a:r>
            <a:r>
              <a:rPr lang="en-US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оддержка предпринимателей </a:t>
            </a:r>
          </a:p>
          <a:p>
            <a:pPr>
              <a:lnSpc>
                <a:spcPts val="1820"/>
              </a:lnSpc>
              <a:spcBef>
                <a:spcPct val="0"/>
              </a:spcBef>
            </a:pPr>
            <a:r>
              <a:rPr lang="en-US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по принципу «единого окна» </a:t>
            </a:r>
          </a:p>
        </p:txBody>
      </p:sp>
      <p:sp>
        <p:nvSpPr>
          <p:cNvPr id="24" name="TextBox 10">
            <a:extLst>
              <a:ext uri="{FF2B5EF4-FFF2-40B4-BE49-F238E27FC236}">
                <a16:creationId xmlns:a16="http://schemas.microsoft.com/office/drawing/2014/main" id="{1546B478-BF92-4865-8BDF-590FAE6A6DB0}"/>
              </a:ext>
            </a:extLst>
          </p:cNvPr>
          <p:cNvSpPr txBox="1"/>
          <p:nvPr/>
        </p:nvSpPr>
        <p:spPr>
          <a:xfrm>
            <a:off x="5898384" y="2522810"/>
            <a:ext cx="3323169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19"/>
              </a:lnSpc>
            </a:pPr>
            <a:r>
              <a:rPr lang="ru-RU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300 услуг для бизнеса по принципу «единого окна»</a:t>
            </a:r>
            <a:endParaRPr lang="en-US" sz="1625" b="1" dirty="0">
              <a:solidFill>
                <a:srgbClr val="1F4E79"/>
              </a:solidFill>
              <a:latin typeface="Corbel" panose="020B0503020204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11">
            <a:extLst>
              <a:ext uri="{FF2B5EF4-FFF2-40B4-BE49-F238E27FC236}">
                <a16:creationId xmlns:a16="http://schemas.microsoft.com/office/drawing/2014/main" id="{340203A6-B4C7-4A48-8CED-A3D3F773CBF8}"/>
              </a:ext>
            </a:extLst>
          </p:cNvPr>
          <p:cNvSpPr txBox="1"/>
          <p:nvPr/>
        </p:nvSpPr>
        <p:spPr>
          <a:xfrm>
            <a:off x="5898384" y="3587018"/>
            <a:ext cx="3323169" cy="23083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19"/>
              </a:lnSpc>
            </a:pPr>
            <a:r>
              <a:rPr lang="ru-RU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Ц</a:t>
            </a:r>
            <a:r>
              <a:rPr lang="en-US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елевая </a:t>
            </a:r>
            <a:r>
              <a:rPr lang="en-US" sz="1625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аудитория</a:t>
            </a:r>
            <a:r>
              <a:rPr lang="en-US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:</a:t>
            </a:r>
            <a:endParaRPr lang="ru-RU" sz="1625" b="1" dirty="0">
              <a:solidFill>
                <a:srgbClr val="1F4E79"/>
              </a:solidFill>
              <a:latin typeface="Corbel" panose="020B0503020204020204" pitchFamily="34" charset="0"/>
              <a:cs typeface="Arial" panose="020B0604020202020204" pitchFamily="34" charset="0"/>
            </a:endParaRPr>
          </a:p>
          <a:p>
            <a:pPr>
              <a:lnSpc>
                <a:spcPts val="1819"/>
              </a:lnSpc>
            </a:pPr>
            <a:endParaRPr lang="en-US" sz="1625" b="1" dirty="0">
              <a:solidFill>
                <a:srgbClr val="1F4E79"/>
              </a:solidFill>
              <a:latin typeface="Corbel" panose="020B0503020204020204" pitchFamily="34" charset="0"/>
              <a:cs typeface="Arial" panose="020B0604020202020204" pitchFamily="34" charset="0"/>
            </a:endParaRPr>
          </a:p>
          <a:p>
            <a:pPr marL="232172" indent="-232172">
              <a:lnSpc>
                <a:spcPts val="1819"/>
              </a:lnSpc>
              <a:buFontTx/>
              <a:buChar char="-"/>
            </a:pPr>
            <a:r>
              <a:rPr lang="ru-RU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Б</a:t>
            </a:r>
            <a:r>
              <a:rPr lang="en-US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удущие предприниматели</a:t>
            </a:r>
            <a:endParaRPr lang="ru-RU" sz="1625" b="1" dirty="0">
              <a:solidFill>
                <a:srgbClr val="1F4E79"/>
              </a:solidFill>
              <a:latin typeface="Corbel" panose="020B0503020204020204" pitchFamily="34" charset="0"/>
              <a:cs typeface="Arial" panose="020B0604020202020204" pitchFamily="34" charset="0"/>
            </a:endParaRPr>
          </a:p>
          <a:p>
            <a:pPr marL="232172" indent="-232172">
              <a:lnSpc>
                <a:spcPts val="1819"/>
              </a:lnSpc>
              <a:buFontTx/>
              <a:buChar char="-"/>
            </a:pPr>
            <a:r>
              <a:rPr lang="ru-RU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П</a:t>
            </a:r>
            <a:r>
              <a:rPr lang="en-US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редприниматели</a:t>
            </a:r>
            <a:endParaRPr lang="ru-RU" sz="1625" b="1" dirty="0">
              <a:solidFill>
                <a:srgbClr val="1F4E79"/>
              </a:solidFill>
              <a:latin typeface="Corbel" panose="020B0503020204020204" pitchFamily="34" charset="0"/>
              <a:cs typeface="Arial" panose="020B0604020202020204" pitchFamily="34" charset="0"/>
            </a:endParaRPr>
          </a:p>
          <a:p>
            <a:pPr marL="232172" indent="-232172">
              <a:lnSpc>
                <a:spcPts val="1819"/>
              </a:lnSpc>
              <a:buFontTx/>
              <a:buChar char="-"/>
            </a:pPr>
            <a:r>
              <a:rPr lang="ru-RU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Социальные предприниматели</a:t>
            </a:r>
            <a:endParaRPr lang="en-US" sz="1625" b="1" dirty="0">
              <a:solidFill>
                <a:srgbClr val="1F4E79"/>
              </a:solidFill>
              <a:latin typeface="Corbel" panose="020B0503020204020204" pitchFamily="34" charset="0"/>
              <a:cs typeface="Arial" panose="020B0604020202020204" pitchFamily="34" charset="0"/>
            </a:endParaRPr>
          </a:p>
          <a:p>
            <a:pPr marL="232172" indent="-232172">
              <a:lnSpc>
                <a:spcPts val="1819"/>
              </a:lnSpc>
              <a:buFontTx/>
              <a:buChar char="-"/>
            </a:pPr>
            <a:r>
              <a:rPr lang="ru-RU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С</a:t>
            </a:r>
            <a:r>
              <a:rPr lang="en-US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амозанятые</a:t>
            </a:r>
          </a:p>
          <a:p>
            <a:pPr marL="232172" indent="-232172">
              <a:lnSpc>
                <a:spcPts val="1819"/>
              </a:lnSpc>
              <a:buFontTx/>
              <a:buChar char="-"/>
            </a:pPr>
            <a:r>
              <a:rPr lang="ru-RU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Э</a:t>
            </a:r>
            <a:r>
              <a:rPr lang="en-US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кспортеры</a:t>
            </a:r>
            <a:endParaRPr lang="ru-RU" sz="1625" b="1" dirty="0">
              <a:solidFill>
                <a:srgbClr val="1F4E79"/>
              </a:solidFill>
              <a:latin typeface="Corbel" panose="020B0503020204020204" pitchFamily="34" charset="0"/>
              <a:cs typeface="Arial" panose="020B0604020202020204" pitchFamily="34" charset="0"/>
            </a:endParaRPr>
          </a:p>
          <a:p>
            <a:pPr marL="232172" indent="-232172">
              <a:lnSpc>
                <a:spcPts val="1819"/>
              </a:lnSpc>
              <a:buFontTx/>
              <a:buChar char="-"/>
            </a:pPr>
            <a:r>
              <a:rPr lang="ru-RU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И</a:t>
            </a:r>
            <a:r>
              <a:rPr lang="en-US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нвесторы</a:t>
            </a:r>
          </a:p>
          <a:p>
            <a:pPr marL="232172" indent="-232172">
              <a:lnSpc>
                <a:spcPts val="1819"/>
              </a:lnSpc>
              <a:buFontTx/>
              <a:buChar char="-"/>
            </a:pPr>
            <a:r>
              <a:rPr lang="ru-RU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И</a:t>
            </a:r>
            <a:r>
              <a:rPr lang="en-US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нноваторы</a:t>
            </a:r>
            <a:endParaRPr lang="ru-RU" sz="1625" b="1" dirty="0">
              <a:solidFill>
                <a:srgbClr val="1F4E79"/>
              </a:solidFill>
              <a:latin typeface="Corbel" panose="020B0503020204020204" pitchFamily="34" charset="0"/>
              <a:cs typeface="Arial" panose="020B0604020202020204" pitchFamily="34" charset="0"/>
            </a:endParaRPr>
          </a:p>
          <a:p>
            <a:pPr>
              <a:lnSpc>
                <a:spcPts val="1820"/>
              </a:lnSpc>
              <a:spcBef>
                <a:spcPct val="0"/>
              </a:spcBef>
            </a:pPr>
            <a:r>
              <a:rPr lang="en-US" sz="1625" b="1" dirty="0">
                <a:solidFill>
                  <a:srgbClr val="1F4E79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6" name="Скругленный прямоугольник 30">
            <a:extLst>
              <a:ext uri="{FF2B5EF4-FFF2-40B4-BE49-F238E27FC236}">
                <a16:creationId xmlns:a16="http://schemas.microsoft.com/office/drawing/2014/main" id="{08F91E99-8412-48E7-9E08-2AD031AD8D39}"/>
              </a:ext>
            </a:extLst>
          </p:cNvPr>
          <p:cNvSpPr/>
          <p:nvPr/>
        </p:nvSpPr>
        <p:spPr>
          <a:xfrm>
            <a:off x="1150374" y="5187281"/>
            <a:ext cx="2290915" cy="1026705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Ссылка на сайт: </a:t>
            </a:r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https://msp29.ru/ru/</a:t>
            </a:r>
            <a:endParaRPr lang="ru-ID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Скругленный прямоугольник 30">
            <a:extLst>
              <a:ext uri="{FF2B5EF4-FFF2-40B4-BE49-F238E27FC236}">
                <a16:creationId xmlns:a16="http://schemas.microsoft.com/office/drawing/2014/main" id="{B875C607-5954-4D68-AC3E-847A19AF3806}"/>
              </a:ext>
            </a:extLst>
          </p:cNvPr>
          <p:cNvSpPr/>
          <p:nvPr/>
        </p:nvSpPr>
        <p:spPr>
          <a:xfrm>
            <a:off x="1150375" y="3930397"/>
            <a:ext cx="2290915" cy="1026705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Контакты:</a:t>
            </a:r>
          </a:p>
          <a:p>
            <a:pPr algn="ctr"/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Единый телефон</a:t>
            </a:r>
          </a:p>
          <a:p>
            <a:pPr algn="ctr"/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8(800)100 7000 (</a:t>
            </a:r>
            <a:r>
              <a:rPr lang="ru-RU" sz="1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г.Архангельск</a:t>
            </a:r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(818-37) 2 – 84 – 28 </a:t>
            </a:r>
          </a:p>
          <a:p>
            <a:pPr algn="ctr"/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(г. Котлас, приемная)</a:t>
            </a:r>
          </a:p>
        </p:txBody>
      </p:sp>
    </p:spTree>
    <p:extLst>
      <p:ext uri="{BB962C8B-B14F-4D97-AF65-F5344CB8AC3E}">
        <p14:creationId xmlns:p14="http://schemas.microsoft.com/office/powerpoint/2010/main" val="36682836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  <a:endParaRPr lang="ru-ID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757166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контакты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31947E-13F9-C9BD-AE42-EE617AC7D38A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РАЙОН»</a:t>
            </a:r>
          </a:p>
        </p:txBody>
      </p:sp>
      <p:sp>
        <p:nvSpPr>
          <p:cNvPr id="85" name="Скругленный прямоугольник 84">
            <a:extLst>
              <a:ext uri="{FF2B5EF4-FFF2-40B4-BE49-F238E27FC236}">
                <a16:creationId xmlns:a16="http://schemas.microsoft.com/office/drawing/2014/main" id="{77A01B19-E683-72F3-D3D4-F5448CED6AA8}"/>
              </a:ext>
            </a:extLst>
          </p:cNvPr>
          <p:cNvSpPr/>
          <p:nvPr/>
        </p:nvSpPr>
        <p:spPr>
          <a:xfrm>
            <a:off x="5289754" y="1429319"/>
            <a:ext cx="4497842" cy="2080796"/>
          </a:xfrm>
          <a:prstGeom prst="roundRect">
            <a:avLst>
              <a:gd name="adj" fmla="val 153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b="1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C0BA712A-5970-64F3-6AB3-A9390803029C}"/>
              </a:ext>
            </a:extLst>
          </p:cNvPr>
          <p:cNvSpPr txBox="1"/>
          <p:nvPr/>
        </p:nvSpPr>
        <p:spPr>
          <a:xfrm>
            <a:off x="5535562" y="1668575"/>
            <a:ext cx="336797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ИНВЕСТИЦИОННЫЙ УПОЛНОМОЧЕННЫЙ</a:t>
            </a:r>
            <a:endParaRPr lang="ru-ID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7" name="Рисунок 86" descr="Телефонная трубка со сплошной заливкой">
            <a:extLst>
              <a:ext uri="{FF2B5EF4-FFF2-40B4-BE49-F238E27FC236}">
                <a16:creationId xmlns:a16="http://schemas.microsoft.com/office/drawing/2014/main" id="{C6DE0C96-208C-0F2F-280E-020EBEAD16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11045" y="2263735"/>
            <a:ext cx="180000" cy="180000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2B320D37-28CA-43E4-D047-5092F341CFB8}"/>
              </a:ext>
            </a:extLst>
          </p:cNvPr>
          <p:cNvSpPr txBox="1"/>
          <p:nvPr/>
        </p:nvSpPr>
        <p:spPr>
          <a:xfrm>
            <a:off x="5534655" y="2284485"/>
            <a:ext cx="18108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ЧУКИЧЕВА 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ИРИНА ЕВГЕНЬЕВНА</a:t>
            </a:r>
            <a:endParaRPr lang="ru-ID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5FA2E06-ACD5-D4CA-CA5A-18E45EE13D6C}"/>
              </a:ext>
            </a:extLst>
          </p:cNvPr>
          <p:cNvSpPr txBox="1"/>
          <p:nvPr/>
        </p:nvSpPr>
        <p:spPr>
          <a:xfrm>
            <a:off x="8156506" y="2284485"/>
            <a:ext cx="120924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+7(81859) 5-21-39</a:t>
            </a:r>
            <a:endParaRPr lang="ru-ID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Скругленный прямоугольник 91">
            <a:extLst>
              <a:ext uri="{FF2B5EF4-FFF2-40B4-BE49-F238E27FC236}">
                <a16:creationId xmlns:a16="http://schemas.microsoft.com/office/drawing/2014/main" id="{43CFB82D-B6E0-4602-D294-1E834D997346}"/>
              </a:ext>
            </a:extLst>
          </p:cNvPr>
          <p:cNvSpPr/>
          <p:nvPr/>
        </p:nvSpPr>
        <p:spPr>
          <a:xfrm>
            <a:off x="627016" y="1429318"/>
            <a:ext cx="4497842" cy="2080797"/>
          </a:xfrm>
          <a:prstGeom prst="roundRect">
            <a:avLst>
              <a:gd name="adj" fmla="val 1739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b="1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4C27CBF-BE07-07F1-AC06-BD6A89B9C6B3}"/>
              </a:ext>
            </a:extLst>
          </p:cNvPr>
          <p:cNvSpPr txBox="1"/>
          <p:nvPr/>
        </p:nvSpPr>
        <p:spPr>
          <a:xfrm>
            <a:off x="872824" y="1668575"/>
            <a:ext cx="306161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АДМИНИСТРАЦИЯ </a:t>
            </a:r>
          </a:p>
          <a:p>
            <a:pPr 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 «ЛЕНСКИЙ МУНИЦИПАЛЬНЫЙ РАЙОН»</a:t>
            </a:r>
            <a:endParaRPr lang="ru-ID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6" name="Рисунок 95" descr="Маркер со сплошной заливкой">
            <a:extLst>
              <a:ext uri="{FF2B5EF4-FFF2-40B4-BE49-F238E27FC236}">
                <a16:creationId xmlns:a16="http://schemas.microsoft.com/office/drawing/2014/main" id="{AA3C7A9D-0CD2-B002-37C0-492EAB8069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2258" y="2307964"/>
            <a:ext cx="180000" cy="180000"/>
          </a:xfrm>
          <a:prstGeom prst="rect">
            <a:avLst/>
          </a:prstGeom>
        </p:spPr>
      </p:pic>
      <p:pic>
        <p:nvPicPr>
          <p:cNvPr id="98" name="Рисунок 97" descr="Конверт со сплошной заливкой">
            <a:extLst>
              <a:ext uri="{FF2B5EF4-FFF2-40B4-BE49-F238E27FC236}">
                <a16:creationId xmlns:a16="http://schemas.microsoft.com/office/drawing/2014/main" id="{4731CE34-B72C-34A9-AE0D-CFCA7D786F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39931" y="2292143"/>
            <a:ext cx="180000" cy="180000"/>
          </a:xfrm>
          <a:prstGeom prst="rect">
            <a:avLst/>
          </a:prstGeom>
        </p:spPr>
      </p:pic>
      <p:sp>
        <p:nvSpPr>
          <p:cNvPr id="99" name="TextBox 98">
            <a:extLst>
              <a:ext uri="{FF2B5EF4-FFF2-40B4-BE49-F238E27FC236}">
                <a16:creationId xmlns:a16="http://schemas.microsoft.com/office/drawing/2014/main" id="{2F2B9486-26DF-374A-FFFA-6392A5B5FAA8}"/>
              </a:ext>
            </a:extLst>
          </p:cNvPr>
          <p:cNvSpPr txBox="1"/>
          <p:nvPr/>
        </p:nvSpPr>
        <p:spPr>
          <a:xfrm>
            <a:off x="1156814" y="2284485"/>
            <a:ext cx="181083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Архангельская область, Ленский район, с. Яренск, ул. </a:t>
            </a:r>
            <a:r>
              <a:rPr lang="ru-RU" sz="9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</a:t>
            </a:r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Покровских, д.19</a:t>
            </a:r>
          </a:p>
          <a:p>
            <a:endParaRPr lang="ru-RU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ID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ID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43C4A894-8B64-3AFF-9699-BF3CB1DC5528}"/>
              </a:ext>
            </a:extLst>
          </p:cNvPr>
          <p:cNvSpPr txBox="1"/>
          <p:nvPr/>
        </p:nvSpPr>
        <p:spPr>
          <a:xfrm rot="10800000" flipV="1">
            <a:off x="3573548" y="2324311"/>
            <a:ext cx="129436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jarensk-29@yandex.ru</a:t>
            </a:r>
            <a:endParaRPr lang="ru-ID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443498F8-1200-3A46-00DC-87A80C8555DD}"/>
              </a:ext>
            </a:extLst>
          </p:cNvPr>
          <p:cNvSpPr txBox="1"/>
          <p:nvPr/>
        </p:nvSpPr>
        <p:spPr>
          <a:xfrm rot="10800000" flipV="1">
            <a:off x="5481333" y="2769699"/>
            <a:ext cx="209693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Заместитель главы Администрации МО «Ленский муниципальный район» по вопросам экономики и инфраструктурного развития</a:t>
            </a:r>
            <a:endParaRPr lang="ru-ID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1" name="Рисунок 110" descr="Маркер со сплошной заливкой">
            <a:extLst>
              <a:ext uri="{FF2B5EF4-FFF2-40B4-BE49-F238E27FC236}">
                <a16:creationId xmlns:a16="http://schemas.microsoft.com/office/drawing/2014/main" id="{92658D91-4F1A-1013-617D-AC88E6FD41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3424" y="4169895"/>
            <a:ext cx="180000" cy="180000"/>
          </a:xfrm>
          <a:prstGeom prst="rect">
            <a:avLst/>
          </a:prstGeom>
        </p:spPr>
      </p:pic>
      <p:pic>
        <p:nvPicPr>
          <p:cNvPr id="112" name="Рисунок 111" descr="Телефонная трубка со сплошной заливкой">
            <a:extLst>
              <a:ext uri="{FF2B5EF4-FFF2-40B4-BE49-F238E27FC236}">
                <a16:creationId xmlns:a16="http://schemas.microsoft.com/office/drawing/2014/main" id="{5944BED6-27AA-8456-5FE5-59D0D2C718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107204" y="3968128"/>
            <a:ext cx="180000" cy="180000"/>
          </a:xfrm>
          <a:prstGeom prst="rect">
            <a:avLst/>
          </a:prstGeom>
        </p:spPr>
      </p:pic>
      <p:pic>
        <p:nvPicPr>
          <p:cNvPr id="113" name="Рисунок 112" descr="Конверт со сплошной заливкой">
            <a:extLst>
              <a:ext uri="{FF2B5EF4-FFF2-40B4-BE49-F238E27FC236}">
                <a16:creationId xmlns:a16="http://schemas.microsoft.com/office/drawing/2014/main" id="{E947C747-D55E-C59C-CF17-86D66C0DC7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41038" y="4253099"/>
            <a:ext cx="180000" cy="180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D056854-EB1C-459C-A7BC-CADF893C39D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3424" y="3810950"/>
            <a:ext cx="3709590" cy="2314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6" name="Скругленный прямоугольник 84">
            <a:extLst>
              <a:ext uri="{FF2B5EF4-FFF2-40B4-BE49-F238E27FC236}">
                <a16:creationId xmlns:a16="http://schemas.microsoft.com/office/drawing/2014/main" id="{F140C892-2E4B-4881-A479-2DBEA694A92E}"/>
              </a:ext>
            </a:extLst>
          </p:cNvPr>
          <p:cNvSpPr/>
          <p:nvPr/>
        </p:nvSpPr>
        <p:spPr>
          <a:xfrm flipV="1">
            <a:off x="5289754" y="3662511"/>
            <a:ext cx="4452122" cy="2846443"/>
          </a:xfrm>
          <a:prstGeom prst="roundRect">
            <a:avLst>
              <a:gd name="adj" fmla="val 153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39E5F63-E67D-493B-A4F9-EB58879C4897}"/>
              </a:ext>
            </a:extLst>
          </p:cNvPr>
          <p:cNvSpPr txBox="1"/>
          <p:nvPr/>
        </p:nvSpPr>
        <p:spPr>
          <a:xfrm>
            <a:off x="5712542" y="3896128"/>
            <a:ext cx="176980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КРЮКОВА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ВАЛЕНТИНА ВАСИЛЬЕВНА</a:t>
            </a:r>
            <a:endParaRPr lang="ru-ID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041F6F4-34FC-485C-93D2-11510B1B513F}"/>
              </a:ext>
            </a:extLst>
          </p:cNvPr>
          <p:cNvSpPr txBox="1"/>
          <p:nvPr/>
        </p:nvSpPr>
        <p:spPr>
          <a:xfrm rot="10800000" flipV="1">
            <a:off x="5706511" y="4377940"/>
            <a:ext cx="209693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Заведующий отделом экономики и прогнозирования</a:t>
            </a:r>
            <a:endParaRPr lang="ru-ID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33A6E4-49B0-47C9-8987-79524FEA5B10}"/>
              </a:ext>
            </a:extLst>
          </p:cNvPr>
          <p:cNvSpPr txBox="1"/>
          <p:nvPr/>
        </p:nvSpPr>
        <p:spPr>
          <a:xfrm>
            <a:off x="5706510" y="4966361"/>
            <a:ext cx="224933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ВАСИЛЬЕВА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МАРИНА ВАЛЕРЬЕВНА</a:t>
            </a:r>
            <a:endParaRPr lang="ru-ID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DF13A2F-EBA9-41C3-9468-D0D69B9C66C3}"/>
              </a:ext>
            </a:extLst>
          </p:cNvPr>
          <p:cNvSpPr txBox="1"/>
          <p:nvPr/>
        </p:nvSpPr>
        <p:spPr>
          <a:xfrm>
            <a:off x="5706509" y="5520359"/>
            <a:ext cx="2249333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Заведующий отделом по управлению муниципальным имуществом и земельными ресурсами</a:t>
            </a:r>
            <a:endParaRPr lang="ru-ID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Рисунок 32" descr="Телефонная трубка со сплошной заливкой">
            <a:extLst>
              <a:ext uri="{FF2B5EF4-FFF2-40B4-BE49-F238E27FC236}">
                <a16:creationId xmlns:a16="http://schemas.microsoft.com/office/drawing/2014/main" id="{23FCAEAD-F3B5-4DFD-A6DB-BB8E1F598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29375" y="4011411"/>
            <a:ext cx="180000" cy="180000"/>
          </a:xfrm>
          <a:prstGeom prst="rect">
            <a:avLst/>
          </a:prstGeom>
        </p:spPr>
      </p:pic>
      <p:pic>
        <p:nvPicPr>
          <p:cNvPr id="34" name="Рисунок 33" descr="Телефонная трубка со сплошной заливкой">
            <a:extLst>
              <a:ext uri="{FF2B5EF4-FFF2-40B4-BE49-F238E27FC236}">
                <a16:creationId xmlns:a16="http://schemas.microsoft.com/office/drawing/2014/main" id="{9A081734-5711-47D4-9493-A89D75B3EF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19375" y="4966361"/>
            <a:ext cx="180000" cy="180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5099FB8-A34C-4A07-A35D-B1B194F943C9}"/>
              </a:ext>
            </a:extLst>
          </p:cNvPr>
          <p:cNvSpPr txBox="1"/>
          <p:nvPr/>
        </p:nvSpPr>
        <p:spPr>
          <a:xfrm rot="10800000" flipV="1">
            <a:off x="8199375" y="4003680"/>
            <a:ext cx="106261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+7(81859) 5-27-41</a:t>
            </a:r>
            <a:endParaRPr lang="ru-ID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08F5933-F14D-4A8E-8CEA-58682044C24D}"/>
              </a:ext>
            </a:extLst>
          </p:cNvPr>
          <p:cNvSpPr txBox="1"/>
          <p:nvPr/>
        </p:nvSpPr>
        <p:spPr>
          <a:xfrm>
            <a:off x="8262906" y="4934999"/>
            <a:ext cx="121500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+7(81859) 5-32-81</a:t>
            </a:r>
            <a:endParaRPr lang="ru-ID" sz="9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409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48070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ID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</a:t>
            </a: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:a16="http://schemas.microsoft.com/office/drawing/2014/main" id="{CE42141F-7D98-843D-EDCA-082C3B2A782D}"/>
              </a:ext>
            </a:extLst>
          </p:cNvPr>
          <p:cNvSpPr/>
          <p:nvPr/>
        </p:nvSpPr>
        <p:spPr>
          <a:xfrm>
            <a:off x="3739927" y="1401546"/>
            <a:ext cx="2421121" cy="2027453"/>
          </a:xfrm>
          <a:prstGeom prst="roundRect">
            <a:avLst>
              <a:gd name="adj" fmla="val 1211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71" name="Скругленный прямоугольник 70">
            <a:extLst>
              <a:ext uri="{FF2B5EF4-FFF2-40B4-BE49-F238E27FC236}">
                <a16:creationId xmlns:a16="http://schemas.microsoft.com/office/drawing/2014/main" id="{D510CA90-BCEA-DCF2-1BEF-005A50692AF5}"/>
              </a:ext>
            </a:extLst>
          </p:cNvPr>
          <p:cNvSpPr/>
          <p:nvPr/>
        </p:nvSpPr>
        <p:spPr>
          <a:xfrm>
            <a:off x="627016" y="1401546"/>
            <a:ext cx="2780405" cy="2027453"/>
          </a:xfrm>
          <a:prstGeom prst="roundRect">
            <a:avLst>
              <a:gd name="adj" fmla="val 11277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dirty="0"/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id="{1FEA1B35-77E4-A172-D1A3-AE89EA44D200}"/>
              </a:ext>
            </a:extLst>
          </p:cNvPr>
          <p:cNvSpPr/>
          <p:nvPr/>
        </p:nvSpPr>
        <p:spPr>
          <a:xfrm>
            <a:off x="6489290" y="1401546"/>
            <a:ext cx="3298306" cy="2027453"/>
          </a:xfrm>
          <a:prstGeom prst="roundRect">
            <a:avLst>
              <a:gd name="adj" fmla="val 11163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dirty="0"/>
          </a:p>
        </p:txBody>
      </p:sp>
      <p:sp>
        <p:nvSpPr>
          <p:cNvPr id="74" name="Скругленный прямоугольник 73">
            <a:extLst>
              <a:ext uri="{FF2B5EF4-FFF2-40B4-BE49-F238E27FC236}">
                <a16:creationId xmlns:a16="http://schemas.microsoft.com/office/drawing/2014/main" id="{02110037-3A58-CDB8-8B41-6D6ADB92766C}"/>
              </a:ext>
            </a:extLst>
          </p:cNvPr>
          <p:cNvSpPr/>
          <p:nvPr/>
        </p:nvSpPr>
        <p:spPr>
          <a:xfrm>
            <a:off x="3662290" y="3541701"/>
            <a:ext cx="2421121" cy="2027453"/>
          </a:xfrm>
          <a:prstGeom prst="roundRect">
            <a:avLst>
              <a:gd name="adj" fmla="val 11878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75" name="Скругленный прямоугольник 74">
            <a:extLst>
              <a:ext uri="{FF2B5EF4-FFF2-40B4-BE49-F238E27FC236}">
                <a16:creationId xmlns:a16="http://schemas.microsoft.com/office/drawing/2014/main" id="{7AF33646-60BD-565C-82E8-1721DFF34B21}"/>
              </a:ext>
            </a:extLst>
          </p:cNvPr>
          <p:cNvSpPr/>
          <p:nvPr/>
        </p:nvSpPr>
        <p:spPr>
          <a:xfrm>
            <a:off x="627016" y="3541702"/>
            <a:ext cx="2780404" cy="2027453"/>
          </a:xfrm>
          <a:prstGeom prst="roundRect">
            <a:avLst>
              <a:gd name="adj" fmla="val 1488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77" name="Скругленный прямоугольник 76">
            <a:extLst>
              <a:ext uri="{FF2B5EF4-FFF2-40B4-BE49-F238E27FC236}">
                <a16:creationId xmlns:a16="http://schemas.microsoft.com/office/drawing/2014/main" id="{2F86149C-6AAD-8DFE-9767-9DE085BAF799}"/>
              </a:ext>
            </a:extLst>
          </p:cNvPr>
          <p:cNvSpPr/>
          <p:nvPr/>
        </p:nvSpPr>
        <p:spPr>
          <a:xfrm>
            <a:off x="6489290" y="3541701"/>
            <a:ext cx="3298306" cy="2027453"/>
          </a:xfrm>
          <a:prstGeom prst="roundRect">
            <a:avLst>
              <a:gd name="adj" fmla="val 11752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331F979-738B-01C4-AFA1-59731AB9D8AB}"/>
              </a:ext>
            </a:extLst>
          </p:cNvPr>
          <p:cNvSpPr txBox="1"/>
          <p:nvPr/>
        </p:nvSpPr>
        <p:spPr>
          <a:xfrm>
            <a:off x="853369" y="1974828"/>
            <a:ext cx="2322450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ТЕРРИТОРИЯ ОБЛАДАЕТ РАЗВЕДАННЫМИ, ПОТЕНЦИАЛЬНЫМИ ДЛЯ ОСВОЕНИЯ РЕСУРСАМИ ПОЛЕЗНЫХ ИСКОПАЕМЫХ (ПЕСОК, ТОРФ, ГЛИНА) И ПОДЗЕМНЫМИ ВОДАМИ</a:t>
            </a:r>
            <a:endParaRPr lang="ru-ID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EEE53E6-9FE9-C585-387D-DE93FBD4D4A8}"/>
              </a:ext>
            </a:extLst>
          </p:cNvPr>
          <p:cNvSpPr txBox="1"/>
          <p:nvPr/>
        </p:nvSpPr>
        <p:spPr>
          <a:xfrm>
            <a:off x="3992647" y="1974828"/>
            <a:ext cx="198507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ПЕРСПЕКТИВНОЕ РАЗВИТИЕ ОТРАСЛИ ТУРИЗМА</a:t>
            </a:r>
            <a:endParaRPr lang="ru-ID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BE19CD4-5254-3EFD-22F9-39923BAB964A}"/>
              </a:ext>
            </a:extLst>
          </p:cNvPr>
          <p:cNvSpPr txBox="1"/>
          <p:nvPr/>
        </p:nvSpPr>
        <p:spPr>
          <a:xfrm>
            <a:off x="853312" y="4123977"/>
            <a:ext cx="210731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БОГАТОЕ ИСТОРИКО-КУЛЬТУРНОЕ НАСЛЕДИЕ 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64C09F4-F102-F31C-7FF3-D3B5C78C77BF}"/>
              </a:ext>
            </a:extLst>
          </p:cNvPr>
          <p:cNvSpPr txBox="1"/>
          <p:nvPr/>
        </p:nvSpPr>
        <p:spPr>
          <a:xfrm>
            <a:off x="3992647" y="4123977"/>
            <a:ext cx="1684886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ТРАНСПОРТНАЯ ДОСТУПНОСТЬ</a:t>
            </a: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ж/д и автомобильный транспорт</a:t>
            </a:r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970BDB9-6572-B7E0-9276-A5A584F6DB98}"/>
              </a:ext>
            </a:extLst>
          </p:cNvPr>
          <p:cNvSpPr txBox="1"/>
          <p:nvPr/>
        </p:nvSpPr>
        <p:spPr>
          <a:xfrm>
            <a:off x="6990735" y="1966987"/>
            <a:ext cx="2472046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РАЗВИТАЯ ГИДРОГРАФИЧЕСКАЯ СЕТЬ. РАЙОН ПРИВЛЕКАТЕЛЕН ПО ЭКОЛОГИЧЕСКОЙ ЧИСТОТЕ И НАЛИЧИЮ ЛЕСНЫХ И ОХОТНИЧЬИХ УГОДИЙ, БОЛЬШОМУ КОЛИЧЕСТВУ РЕК И ОЗЕР.</a:t>
            </a:r>
            <a:endParaRPr lang="ru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A85F3027-8E92-FCDF-0FB4-B90608BF66B3}"/>
              </a:ext>
            </a:extLst>
          </p:cNvPr>
          <p:cNvSpPr txBox="1"/>
          <p:nvPr/>
        </p:nvSpPr>
        <p:spPr>
          <a:xfrm>
            <a:off x="6881574" y="4131374"/>
            <a:ext cx="2397409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 ИНВЕСТИЦИОННЫХ ПЛОЩАДОК</a:t>
            </a:r>
          </a:p>
          <a:p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 descr="Линейчатая диаграмма со сплошной заливкой">
            <a:extLst>
              <a:ext uri="{FF2B5EF4-FFF2-40B4-BE49-F238E27FC236}">
                <a16:creationId xmlns:a16="http://schemas.microsoft.com/office/drawing/2014/main" id="{29725ACB-265F-F2E5-C2BB-002238ACB7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78984" y="3695923"/>
            <a:ext cx="361736" cy="361736"/>
          </a:xfrm>
          <a:prstGeom prst="rect">
            <a:avLst/>
          </a:prstGeom>
        </p:spPr>
      </p:pic>
      <p:pic>
        <p:nvPicPr>
          <p:cNvPr id="14" name="Рисунок 13" descr="Русский Каседрал со сплошной заливкой">
            <a:extLst>
              <a:ext uri="{FF2B5EF4-FFF2-40B4-BE49-F238E27FC236}">
                <a16:creationId xmlns:a16="http://schemas.microsoft.com/office/drawing/2014/main" id="{5EB91455-B4B9-D3A9-27F3-0A6A54CDA3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04148" y="3676828"/>
            <a:ext cx="312963" cy="312963"/>
          </a:xfrm>
          <a:prstGeom prst="rect">
            <a:avLst/>
          </a:prstGeom>
        </p:spPr>
      </p:pic>
      <p:pic>
        <p:nvPicPr>
          <p:cNvPr id="24" name="Рисунок 23" descr="Указатель со сплошной заливкой">
            <a:extLst>
              <a:ext uri="{FF2B5EF4-FFF2-40B4-BE49-F238E27FC236}">
                <a16:creationId xmlns:a16="http://schemas.microsoft.com/office/drawing/2014/main" id="{9C749ECD-066C-5BEC-4B20-1B23A3233D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77533" y="3650102"/>
            <a:ext cx="366413" cy="3664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517AAE-F63A-9A1A-05EC-284F77E9721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РАЙОН»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556BE4-7B38-E742-01B1-E675C970A39E}"/>
              </a:ext>
            </a:extLst>
          </p:cNvPr>
          <p:cNvSpPr txBox="1"/>
          <p:nvPr/>
        </p:nvSpPr>
        <p:spPr>
          <a:xfrm>
            <a:off x="627016" y="550177"/>
            <a:ext cx="883576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2400" b="1" dirty="0">
                <a:latin typeface="Arial" panose="020B0604020202020204" pitchFamily="34" charset="0"/>
                <a:cs typeface="Arial" panose="020B0604020202020204" pitchFamily="34" charset="0"/>
              </a:rPr>
              <a:t>ПРЕИМУЩЕСТВА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МУНИЦИПАЛЬНОГО ОБРАЗОВАНИЯ «ЛЕНСКИЙ МУНИЦИПАЛЬНЫЙ РАЙОН» </a:t>
            </a:r>
            <a:endParaRPr lang="ru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Рисунок 27" descr="Растущее семечко со сплошной заливкой">
            <a:extLst>
              <a:ext uri="{FF2B5EF4-FFF2-40B4-BE49-F238E27FC236}">
                <a16:creationId xmlns:a16="http://schemas.microsoft.com/office/drawing/2014/main" id="{EC845287-981B-91FF-B129-7B2972F633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04148" y="1522079"/>
            <a:ext cx="360000" cy="318563"/>
          </a:xfrm>
          <a:prstGeom prst="rect">
            <a:avLst/>
          </a:prstGeom>
        </p:spPr>
      </p:pic>
      <p:pic>
        <p:nvPicPr>
          <p:cNvPr id="29" name="Рисунок 28" descr="Дерево с корнями со сплошной заливкой">
            <a:extLst>
              <a:ext uri="{FF2B5EF4-FFF2-40B4-BE49-F238E27FC236}">
                <a16:creationId xmlns:a16="http://schemas.microsoft.com/office/drawing/2014/main" id="{78CF94EA-DE57-8A85-C335-58EBB82544F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243785" y="1566792"/>
            <a:ext cx="360000" cy="360000"/>
          </a:xfrm>
          <a:prstGeom prst="rect">
            <a:avLst/>
          </a:prstGeom>
        </p:spPr>
      </p:pic>
      <p:pic>
        <p:nvPicPr>
          <p:cNvPr id="30" name="Рисунок 29" descr="Камера со сплошной заливкой">
            <a:extLst>
              <a:ext uri="{FF2B5EF4-FFF2-40B4-BE49-F238E27FC236}">
                <a16:creationId xmlns:a16="http://schemas.microsoft.com/office/drawing/2014/main" id="{49A4C468-8604-7C75-DA72-4F7A9D7B5D3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612748" y="1520971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858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Рисунок 64" descr="Маркер со сплошной заливкой">
            <a:extLst>
              <a:ext uri="{FF2B5EF4-FFF2-40B4-BE49-F238E27FC236}">
                <a16:creationId xmlns:a16="http://schemas.microsoft.com/office/drawing/2014/main" id="{6CEF467B-AB9D-CC15-203A-85FE1989AF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5523" y="2533811"/>
            <a:ext cx="360000" cy="360000"/>
          </a:xfrm>
          <a:prstGeom prst="rect">
            <a:avLst/>
          </a:pr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432688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  <a:endParaRPr lang="ru-ID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9B83FABD-A56B-D9B1-C69E-50C46E0F43F7}"/>
              </a:ext>
            </a:extLst>
          </p:cNvPr>
          <p:cNvSpPr/>
          <p:nvPr/>
        </p:nvSpPr>
        <p:spPr>
          <a:xfrm>
            <a:off x="627016" y="1401547"/>
            <a:ext cx="2437906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1AE15D8A-DAB9-999D-A902-FEF6AB2B0D64}"/>
              </a:ext>
            </a:extLst>
          </p:cNvPr>
          <p:cNvSpPr/>
          <p:nvPr/>
        </p:nvSpPr>
        <p:spPr>
          <a:xfrm>
            <a:off x="3158351" y="1401547"/>
            <a:ext cx="2468848" cy="945414"/>
          </a:xfrm>
          <a:prstGeom prst="roundRect">
            <a:avLst>
              <a:gd name="adj" fmla="val 25094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3FE3C0CF-5D95-1AEE-3887-AD805852FE1B}"/>
              </a:ext>
            </a:extLst>
          </p:cNvPr>
          <p:cNvSpPr/>
          <p:nvPr/>
        </p:nvSpPr>
        <p:spPr>
          <a:xfrm>
            <a:off x="627016" y="2448515"/>
            <a:ext cx="2440243" cy="1103863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0F987C6D-C32D-6FF9-471D-63FF34B39D49}"/>
              </a:ext>
            </a:extLst>
          </p:cNvPr>
          <p:cNvSpPr/>
          <p:nvPr/>
        </p:nvSpPr>
        <p:spPr>
          <a:xfrm>
            <a:off x="3158351" y="2448516"/>
            <a:ext cx="2468848" cy="945414"/>
          </a:xfrm>
          <a:prstGeom prst="roundRect">
            <a:avLst>
              <a:gd name="adj" fmla="val 25094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9B0BA65-2835-9851-C50D-F3202D10DA63}"/>
              </a:ext>
            </a:extLst>
          </p:cNvPr>
          <p:cNvSpPr txBox="1"/>
          <p:nvPr/>
        </p:nvSpPr>
        <p:spPr>
          <a:xfrm>
            <a:off x="627016" y="3650208"/>
            <a:ext cx="468478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транспортная доступность района</a:t>
            </a:r>
            <a:endParaRPr lang="ru-ID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33E0C760-153D-86CB-4F6E-EB7A99B9E374}"/>
              </a:ext>
            </a:extLst>
          </p:cNvPr>
          <p:cNvSpPr/>
          <p:nvPr/>
        </p:nvSpPr>
        <p:spPr>
          <a:xfrm>
            <a:off x="627015" y="3907340"/>
            <a:ext cx="2366283" cy="1733676"/>
          </a:xfrm>
          <a:prstGeom prst="roundRect">
            <a:avLst>
              <a:gd name="adj" fmla="val 2446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800" dirty="0"/>
              <a:t>      Автодороги на территории района представлены дорогами регионального, межмуниципального и местного значения.        Дороги федерального значения отсутствуют. Основной автодорогой, обеспечивающей связь с общей автодорожной сетью, является автодорога «Котлас-Сольвычегодск-Яренск»</a:t>
            </a:r>
            <a:endParaRPr lang="ru-ID" sz="8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C70D425-0601-D87C-F822-B98F9FAA1682}"/>
              </a:ext>
            </a:extLst>
          </p:cNvPr>
          <p:cNvSpPr txBox="1"/>
          <p:nvPr/>
        </p:nvSpPr>
        <p:spPr>
          <a:xfrm>
            <a:off x="826896" y="1532623"/>
            <a:ext cx="4136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9,88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EC1A494-C31C-4490-24D4-612143D1D8DD}"/>
              </a:ext>
            </a:extLst>
          </p:cNvPr>
          <p:cNvSpPr txBox="1"/>
          <p:nvPr/>
        </p:nvSpPr>
        <p:spPr>
          <a:xfrm>
            <a:off x="1295036" y="1609567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чел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4E6BDDD-6D8F-8017-99BE-9D45AAA1328E}"/>
              </a:ext>
            </a:extLst>
          </p:cNvPr>
          <p:cNvSpPr txBox="1"/>
          <p:nvPr/>
        </p:nvSpPr>
        <p:spPr>
          <a:xfrm>
            <a:off x="826896" y="1864280"/>
            <a:ext cx="152437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населения Ленского района  2023 г. </a:t>
            </a:r>
          </a:p>
        </p:txBody>
      </p:sp>
      <p:pic>
        <p:nvPicPr>
          <p:cNvPr id="34" name="Рисунок 33" descr="Пользователь со сплошной заливкой">
            <a:extLst>
              <a:ext uri="{FF2B5EF4-FFF2-40B4-BE49-F238E27FC236}">
                <a16:creationId xmlns:a16="http://schemas.microsoft.com/office/drawing/2014/main" id="{C86C1983-C8BD-89C3-7A05-138B029CFA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81101" y="1496129"/>
            <a:ext cx="360000" cy="360000"/>
          </a:xfrm>
          <a:prstGeom prst="rect">
            <a:avLst/>
          </a:prstGeom>
        </p:spPr>
      </p:pic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id="{8AE7E09C-A74B-B0E9-CF94-B37DDF9C5558}"/>
              </a:ext>
            </a:extLst>
          </p:cNvPr>
          <p:cNvSpPr/>
          <p:nvPr/>
        </p:nvSpPr>
        <p:spPr>
          <a:xfrm>
            <a:off x="3183092" y="1401546"/>
            <a:ext cx="2438758" cy="945414"/>
          </a:xfrm>
          <a:prstGeom prst="roundRect">
            <a:avLst>
              <a:gd name="adj" fmla="val 24466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3BEBE82-3ABE-EE06-2DC9-23A64698E759}"/>
              </a:ext>
            </a:extLst>
          </p:cNvPr>
          <p:cNvSpPr txBox="1"/>
          <p:nvPr/>
        </p:nvSpPr>
        <p:spPr>
          <a:xfrm>
            <a:off x="3358231" y="1532622"/>
            <a:ext cx="4136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3,05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156ADA9-D124-7FB2-5ADB-A4BD1C324852}"/>
              </a:ext>
            </a:extLst>
          </p:cNvPr>
          <p:cNvSpPr txBox="1"/>
          <p:nvPr/>
        </p:nvSpPr>
        <p:spPr>
          <a:xfrm>
            <a:off x="3826371" y="1609566"/>
            <a:ext cx="67781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чел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5B9663A-7C88-1310-3046-2C62DC47060A}"/>
              </a:ext>
            </a:extLst>
          </p:cNvPr>
          <p:cNvSpPr txBox="1"/>
          <p:nvPr/>
        </p:nvSpPr>
        <p:spPr>
          <a:xfrm>
            <a:off x="3358232" y="1864279"/>
            <a:ext cx="146599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население с. Яренск 2023 г.</a:t>
            </a:r>
          </a:p>
        </p:txBody>
      </p:sp>
      <p:pic>
        <p:nvPicPr>
          <p:cNvPr id="39" name="Рисунок 38" descr="Пользователь со сплошной заливкой">
            <a:extLst>
              <a:ext uri="{FF2B5EF4-FFF2-40B4-BE49-F238E27FC236}">
                <a16:creationId xmlns:a16="http://schemas.microsoft.com/office/drawing/2014/main" id="{C08BC730-626D-6D1C-654C-F4EA6ADE8F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45523" y="1480554"/>
            <a:ext cx="360000" cy="360000"/>
          </a:xfrm>
          <a:prstGeom prst="rect">
            <a:avLst/>
          </a:prstGeom>
        </p:spPr>
      </p:pic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id="{34635477-1B2D-01F3-8FB7-2516AED14752}"/>
              </a:ext>
            </a:extLst>
          </p:cNvPr>
          <p:cNvSpPr/>
          <p:nvPr/>
        </p:nvSpPr>
        <p:spPr>
          <a:xfrm>
            <a:off x="3182931" y="2448516"/>
            <a:ext cx="2444267" cy="945414"/>
          </a:xfrm>
          <a:prstGeom prst="roundRect">
            <a:avLst>
              <a:gd name="adj" fmla="val 2509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D35A42D-3D27-DFA6-AB8B-DEE9DE40A08C}"/>
              </a:ext>
            </a:extLst>
          </p:cNvPr>
          <p:cNvSpPr txBox="1"/>
          <p:nvPr/>
        </p:nvSpPr>
        <p:spPr>
          <a:xfrm>
            <a:off x="826895" y="2579592"/>
            <a:ext cx="57258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10,66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A5A4D3C-E096-2C1F-BAEE-7A9DAFDEF1AE}"/>
              </a:ext>
            </a:extLst>
          </p:cNvPr>
          <p:cNvSpPr txBox="1"/>
          <p:nvPr/>
        </p:nvSpPr>
        <p:spPr>
          <a:xfrm>
            <a:off x="1510132" y="2671549"/>
            <a:ext cx="86572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кв. км.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A94615B-DCE9-714A-3CA3-7B2922C855BA}"/>
              </a:ext>
            </a:extLst>
          </p:cNvPr>
          <p:cNvSpPr txBox="1"/>
          <p:nvPr/>
        </p:nvSpPr>
        <p:spPr>
          <a:xfrm>
            <a:off x="826896" y="2911249"/>
            <a:ext cx="1524379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площадь МО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2F725FE-F144-6325-91C1-04D853E4AD7C}"/>
              </a:ext>
            </a:extLst>
          </p:cNvPr>
          <p:cNvSpPr txBox="1"/>
          <p:nvPr/>
        </p:nvSpPr>
        <p:spPr>
          <a:xfrm>
            <a:off x="3358231" y="2579591"/>
            <a:ext cx="4136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147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890480E-3893-F81C-B22E-393C852242FA}"/>
              </a:ext>
            </a:extLst>
          </p:cNvPr>
          <p:cNvSpPr txBox="1"/>
          <p:nvPr/>
        </p:nvSpPr>
        <p:spPr>
          <a:xfrm>
            <a:off x="3306456" y="2880530"/>
            <a:ext cx="178080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населённых пунктов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3FF8003-D57A-118B-7A0A-2E0A239A7E90}"/>
              </a:ext>
            </a:extLst>
          </p:cNvPr>
          <p:cNvSpPr txBox="1"/>
          <p:nvPr/>
        </p:nvSpPr>
        <p:spPr>
          <a:xfrm>
            <a:off x="3363107" y="5488443"/>
            <a:ext cx="4136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70" name="Рисунок 69" descr="Переместить со сплошной заливкой">
            <a:extLst>
              <a:ext uri="{FF2B5EF4-FFF2-40B4-BE49-F238E27FC236}">
                <a16:creationId xmlns:a16="http://schemas.microsoft.com/office/drawing/2014/main" id="{895D5543-0D78-4216-5A52-61BAC118CA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81101" y="2529103"/>
            <a:ext cx="360000" cy="360000"/>
          </a:xfrm>
          <a:prstGeom prst="rect">
            <a:avLst/>
          </a:prstGeom>
        </p:spPr>
      </p:pic>
      <p:sp>
        <p:nvSpPr>
          <p:cNvPr id="23" name="Скругленный прямоугольник 22">
            <a:extLst>
              <a:ext uri="{FF2B5EF4-FFF2-40B4-BE49-F238E27FC236}">
                <a16:creationId xmlns:a16="http://schemas.microsoft.com/office/drawing/2014/main" id="{334DEC60-4596-7546-82CF-16EB7993E4E7}"/>
              </a:ext>
            </a:extLst>
          </p:cNvPr>
          <p:cNvSpPr/>
          <p:nvPr/>
        </p:nvSpPr>
        <p:spPr>
          <a:xfrm>
            <a:off x="3112409" y="3894499"/>
            <a:ext cx="2509441" cy="1740921"/>
          </a:xfrm>
          <a:prstGeom prst="roundRect">
            <a:avLst>
              <a:gd name="adj" fmla="val 24466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800" dirty="0"/>
              <a:t>     Железнодорожные дороги являются важнейшей составной частью транспортной системы района. Территорию района обслуживает преимущественно двухпутная не электрифицированная железная дорога общего пользования Коноша 1 – Котлас-Узловой-Микунь-Воркута</a:t>
            </a:r>
            <a:endParaRPr lang="ru-ID" sz="800" dirty="0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7D25AF0-1546-C8DF-C77F-68C55B67D701}"/>
              </a:ext>
            </a:extLst>
          </p:cNvPr>
          <p:cNvSpPr txBox="1"/>
          <p:nvPr/>
        </p:nvSpPr>
        <p:spPr>
          <a:xfrm>
            <a:off x="7883733" y="2072155"/>
            <a:ext cx="1046136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ru-RU" sz="700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hlinkClick r:id="" action="ppaction://noaction"/>
            <a:extLst>
              <a:ext uri="{FF2B5EF4-FFF2-40B4-BE49-F238E27FC236}">
                <a16:creationId xmlns:a16="http://schemas.microsoft.com/office/drawing/2014/main" id="{7CF884C3-7A5B-DFB9-E819-115906DD1936}"/>
              </a:ext>
            </a:extLst>
          </p:cNvPr>
          <p:cNvSpPr txBox="1"/>
          <p:nvPr/>
        </p:nvSpPr>
        <p:spPr>
          <a:xfrm>
            <a:off x="7503403" y="6578414"/>
            <a:ext cx="2027679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>
                <a:latin typeface="Arial" panose="020B0604020202020204" pitchFamily="34" charset="0"/>
                <a:cs typeface="Arial" panose="020B0604020202020204" pitchFamily="34" charset="0"/>
              </a:rPr>
              <a:t>https://disk.yandex.ru/d/X6LrH6B4bPIOVw./</a:t>
            </a:r>
            <a:endParaRPr lang="ru-ID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6A496C-B21E-5E62-E8B7-7BB436EC32DB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РАЙОН»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B829ED-5AD9-E391-3DCA-96E4C7799FF6}"/>
              </a:ext>
            </a:extLst>
          </p:cNvPr>
          <p:cNvSpPr txBox="1"/>
          <p:nvPr/>
        </p:nvSpPr>
        <p:spPr>
          <a:xfrm>
            <a:off x="627015" y="550177"/>
            <a:ext cx="91250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2000" b="1" dirty="0"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МУНИЦИПАЛЬНОГО ОБРАЗОВАНИЯ «ЛЕНСКИЙ МУНИЦИПАЛЬНЫЙ РАЙОН»</a:t>
            </a:r>
            <a:endParaRPr lang="ru-ID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B9558D8D-09AC-4A33-9F07-95E54DC44E74}"/>
              </a:ext>
            </a:extLst>
          </p:cNvPr>
          <p:cNvSpPr txBox="1"/>
          <p:nvPr/>
        </p:nvSpPr>
        <p:spPr>
          <a:xfrm>
            <a:off x="7883733" y="1724981"/>
            <a:ext cx="978384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ru-RU" sz="700" b="1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ABD2C71-CA80-4B1C-8BAF-D3D5B9BA62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95701" y="1401546"/>
            <a:ext cx="3991895" cy="4239469"/>
          </a:xfrm>
          <a:prstGeom prst="rect">
            <a:avLst/>
          </a:prstGeom>
        </p:spPr>
      </p:pic>
      <p:sp>
        <p:nvSpPr>
          <p:cNvPr id="91" name="Скругленный прямоугольник 89">
            <a:extLst>
              <a:ext uri="{FF2B5EF4-FFF2-40B4-BE49-F238E27FC236}">
                <a16:creationId xmlns:a16="http://schemas.microsoft.com/office/drawing/2014/main" id="{6127F2A7-98B8-4E31-AF0D-803DA8B1AA89}"/>
              </a:ext>
            </a:extLst>
          </p:cNvPr>
          <p:cNvSpPr/>
          <p:nvPr/>
        </p:nvSpPr>
        <p:spPr>
          <a:xfrm>
            <a:off x="5796989" y="1401546"/>
            <a:ext cx="2344121" cy="828616"/>
          </a:xfrm>
          <a:prstGeom prst="roundRect">
            <a:avLst>
              <a:gd name="adj" fmla="val 30066"/>
            </a:avLst>
          </a:prstGeom>
          <a:solidFill>
            <a:schemeClr val="bg1"/>
          </a:solidFill>
          <a:ln w="12700"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800" b="1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     МО</a:t>
            </a:r>
          </a:p>
          <a:p>
            <a:r>
              <a:rPr lang="ru-RU" sz="800" b="1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автомобильные дороги (км) -  571,9 км</a:t>
            </a:r>
            <a:r>
              <a:rPr lang="ru-RU" sz="800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800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твёрдым покрытием </a:t>
            </a:r>
            <a:r>
              <a:rPr lang="ru-RU" sz="800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	 - 81 %</a:t>
            </a:r>
          </a:p>
          <a:p>
            <a:r>
              <a:rPr lang="ru-RU" sz="800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соответствует нормам </a:t>
            </a:r>
            <a:r>
              <a:rPr lang="ru-RU" sz="800" spc="-3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	 - 50 %</a:t>
            </a:r>
            <a:endParaRPr lang="ru-RU" sz="800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00" b="1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00" b="1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" name="Рисунок 91" descr="Конвертируемый со сплошной заливкой">
            <a:extLst>
              <a:ext uri="{FF2B5EF4-FFF2-40B4-BE49-F238E27FC236}">
                <a16:creationId xmlns:a16="http://schemas.microsoft.com/office/drawing/2014/main" id="{2FFDEBE2-C434-4715-8050-0F61672D2EE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26909" y="3963482"/>
            <a:ext cx="360000" cy="307848"/>
          </a:xfrm>
          <a:prstGeom prst="rect">
            <a:avLst/>
          </a:prstGeom>
        </p:spPr>
      </p:pic>
      <p:pic>
        <p:nvPicPr>
          <p:cNvPr id="114" name="Рисунок 113" descr="Конвертируемый со сплошной заливкой">
            <a:extLst>
              <a:ext uri="{FF2B5EF4-FFF2-40B4-BE49-F238E27FC236}">
                <a16:creationId xmlns:a16="http://schemas.microsoft.com/office/drawing/2014/main" id="{71FB98DF-8073-4D19-B782-6FA06DE4C83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13835" y="4057221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813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432688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  <a:endParaRPr lang="ru-ID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1AE15D8A-DAB9-999D-A902-FEF6AB2B0D64}"/>
              </a:ext>
            </a:extLst>
          </p:cNvPr>
          <p:cNvSpPr/>
          <p:nvPr/>
        </p:nvSpPr>
        <p:spPr>
          <a:xfrm>
            <a:off x="3158351" y="1401547"/>
            <a:ext cx="2468848" cy="945414"/>
          </a:xfrm>
          <a:prstGeom prst="roundRect">
            <a:avLst>
              <a:gd name="adj" fmla="val 25094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0F987C6D-C32D-6FF9-471D-63FF34B39D49}"/>
              </a:ext>
            </a:extLst>
          </p:cNvPr>
          <p:cNvSpPr/>
          <p:nvPr/>
        </p:nvSpPr>
        <p:spPr>
          <a:xfrm>
            <a:off x="3158351" y="2448516"/>
            <a:ext cx="2468848" cy="945414"/>
          </a:xfrm>
          <a:prstGeom prst="roundRect">
            <a:avLst>
              <a:gd name="adj" fmla="val 25094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3FF8003-D57A-118B-7A0A-2E0A239A7E90}"/>
              </a:ext>
            </a:extLst>
          </p:cNvPr>
          <p:cNvSpPr txBox="1"/>
          <p:nvPr/>
        </p:nvSpPr>
        <p:spPr>
          <a:xfrm>
            <a:off x="3363107" y="5488443"/>
            <a:ext cx="4136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7D25AF0-1546-C8DF-C77F-68C55B67D701}"/>
              </a:ext>
            </a:extLst>
          </p:cNvPr>
          <p:cNvSpPr txBox="1"/>
          <p:nvPr/>
        </p:nvSpPr>
        <p:spPr>
          <a:xfrm>
            <a:off x="7883733" y="2072155"/>
            <a:ext cx="1046136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ru-RU" sz="700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hlinkClick r:id="" action="ppaction://noaction"/>
            <a:extLst>
              <a:ext uri="{FF2B5EF4-FFF2-40B4-BE49-F238E27FC236}">
                <a16:creationId xmlns:a16="http://schemas.microsoft.com/office/drawing/2014/main" id="{7CF884C3-7A5B-DFB9-E819-115906DD1936}"/>
              </a:ext>
            </a:extLst>
          </p:cNvPr>
          <p:cNvSpPr txBox="1"/>
          <p:nvPr/>
        </p:nvSpPr>
        <p:spPr>
          <a:xfrm>
            <a:off x="7503403" y="6578414"/>
            <a:ext cx="2027679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>
                <a:latin typeface="Arial" panose="020B0604020202020204" pitchFamily="34" charset="0"/>
                <a:cs typeface="Arial" panose="020B0604020202020204" pitchFamily="34" charset="0"/>
              </a:rPr>
              <a:t>https://disk.yandex.ru/d/X6LrH6B4bPIOVw./</a:t>
            </a:r>
            <a:endParaRPr lang="ru-ID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6A496C-B21E-5E62-E8B7-7BB436EC32DB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РАЙОН»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B829ED-5AD9-E391-3DCA-96E4C7799FF6}"/>
              </a:ext>
            </a:extLst>
          </p:cNvPr>
          <p:cNvSpPr txBox="1"/>
          <p:nvPr/>
        </p:nvSpPr>
        <p:spPr>
          <a:xfrm>
            <a:off x="627015" y="550177"/>
            <a:ext cx="91250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2000" b="1" dirty="0">
                <a:latin typeface="Arial" panose="020B0604020202020204" pitchFamily="34" charset="0"/>
                <a:cs typeface="Arial" panose="020B0604020202020204" pitchFamily="34" charset="0"/>
              </a:rPr>
              <a:t>ОБЩАЯ ХАРАКТЕРИСТИКА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МУНИЦИПАЛЬНОГО ОБРАЗОВАНИЯ «ЛЕНСКИЙ МУНИЦИПАЛЬНЫЙ РАЙОН»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B9558D8D-09AC-4A33-9F07-95E54DC44E74}"/>
              </a:ext>
            </a:extLst>
          </p:cNvPr>
          <p:cNvSpPr txBox="1"/>
          <p:nvPr/>
        </p:nvSpPr>
        <p:spPr>
          <a:xfrm>
            <a:off x="7883733" y="1724981"/>
            <a:ext cx="978384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ru-RU" sz="700" b="1" spc="-3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217C9D6A-F5A3-4A5A-8872-A44D1849FE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015" y="1231391"/>
            <a:ext cx="8561558" cy="363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Транспортная доступность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ru-RU" altLang="ru-RU" sz="2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5" name="Рисунок 14" descr="Поезд со сплошной заливкой">
            <a:extLst>
              <a:ext uri="{FF2B5EF4-FFF2-40B4-BE49-F238E27FC236}">
                <a16:creationId xmlns:a16="http://schemas.microsoft.com/office/drawing/2014/main" id="{D12EE730-CDA0-75B2-3044-B59D5CEE39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0672" y="1903994"/>
            <a:ext cx="551765" cy="5517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517F43D-0B9E-4147-BEB1-7CDE4E18CC49}"/>
              </a:ext>
            </a:extLst>
          </p:cNvPr>
          <p:cNvSpPr txBox="1"/>
          <p:nvPr/>
        </p:nvSpPr>
        <p:spPr>
          <a:xfrm>
            <a:off x="1966452" y="2038326"/>
            <a:ext cx="7222121" cy="33701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●	Архангельск – Яренск</a:t>
            </a:r>
          </a:p>
          <a:p>
            <a:r>
              <a:rPr lang="ru-RU" sz="1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поездом (через ж\д ст. </a:t>
            </a:r>
            <a:r>
              <a:rPr lang="ru-RU" sz="140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Межег</a:t>
            </a:r>
            <a:r>
              <a:rPr lang="ru-RU" sz="1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Коми республика)  - 808 км ,</a:t>
            </a:r>
          </a:p>
          <a:p>
            <a:r>
              <a:rPr lang="ru-RU" sz="1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автомобилем - 1090 км.</a:t>
            </a:r>
          </a:p>
          <a:p>
            <a:endParaRPr lang="ru-RU" sz="14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●	Москва – Яренск</a:t>
            </a:r>
          </a:p>
          <a:p>
            <a:r>
              <a:rPr lang="ru-RU" sz="1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поездом (через ж\д ст. </a:t>
            </a:r>
            <a:r>
              <a:rPr lang="ru-RU" sz="1400" b="1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Межег</a:t>
            </a:r>
            <a:r>
              <a:rPr lang="ru-RU" sz="1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Коми республика) – 1188 км, </a:t>
            </a:r>
          </a:p>
          <a:p>
            <a:r>
              <a:rPr lang="ru-RU" sz="1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автомобилем – 1200 км.</a:t>
            </a:r>
          </a:p>
          <a:p>
            <a:endParaRPr lang="ru-RU" sz="14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●	Сыктывкар – Яренск </a:t>
            </a:r>
          </a:p>
          <a:p>
            <a:r>
              <a:rPr lang="ru-RU" sz="1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автомобилем – 160 км.</a:t>
            </a:r>
          </a:p>
          <a:p>
            <a:endParaRPr lang="ru-RU" sz="14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●	Котлас – Яренск</a:t>
            </a:r>
          </a:p>
          <a:p>
            <a:r>
              <a:rPr lang="ru-RU" sz="1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автомобилем – 210 км.</a:t>
            </a:r>
          </a:p>
          <a:p>
            <a:endParaRPr lang="ru-RU" sz="14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Рисунок 17" descr="Конвертируемый со сплошной заливкой">
            <a:extLst>
              <a:ext uri="{FF2B5EF4-FFF2-40B4-BE49-F238E27FC236}">
                <a16:creationId xmlns:a16="http://schemas.microsoft.com/office/drawing/2014/main" id="{AB30A21E-CA3E-EDBF-1681-3C9A21D89D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2437" y="1910911"/>
            <a:ext cx="551765" cy="551765"/>
          </a:xfrm>
          <a:prstGeom prst="rect">
            <a:avLst/>
          </a:prstGeom>
        </p:spPr>
      </p:pic>
      <p:pic>
        <p:nvPicPr>
          <p:cNvPr id="20" name="Рисунок 19" descr="Поезд со сплошной заливкой">
            <a:extLst>
              <a:ext uri="{FF2B5EF4-FFF2-40B4-BE49-F238E27FC236}">
                <a16:creationId xmlns:a16="http://schemas.microsoft.com/office/drawing/2014/main" id="{83444E65-47B4-4802-A64A-8FCCF8857E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0586" y="2771389"/>
            <a:ext cx="551765" cy="551765"/>
          </a:xfrm>
          <a:prstGeom prst="rect">
            <a:avLst/>
          </a:prstGeom>
        </p:spPr>
      </p:pic>
      <p:pic>
        <p:nvPicPr>
          <p:cNvPr id="21" name="Рисунок 20" descr="Конвертируемый со сплошной заливкой">
            <a:extLst>
              <a:ext uri="{FF2B5EF4-FFF2-40B4-BE49-F238E27FC236}">
                <a16:creationId xmlns:a16="http://schemas.microsoft.com/office/drawing/2014/main" id="{B7C8CCD6-013A-4590-8467-C97A8EF388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65922" y="2770660"/>
            <a:ext cx="551765" cy="551765"/>
          </a:xfrm>
          <a:prstGeom prst="rect">
            <a:avLst/>
          </a:prstGeom>
        </p:spPr>
      </p:pic>
      <p:pic>
        <p:nvPicPr>
          <p:cNvPr id="22" name="Рисунок 21" descr="Конвертируемый со сплошной заливкой">
            <a:extLst>
              <a:ext uri="{FF2B5EF4-FFF2-40B4-BE49-F238E27FC236}">
                <a16:creationId xmlns:a16="http://schemas.microsoft.com/office/drawing/2014/main" id="{7B986DA1-FD69-46E8-AE0C-6C01B5CBEF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08562" y="3572398"/>
            <a:ext cx="551765" cy="551765"/>
          </a:xfrm>
          <a:prstGeom prst="rect">
            <a:avLst/>
          </a:prstGeom>
        </p:spPr>
      </p:pic>
      <p:pic>
        <p:nvPicPr>
          <p:cNvPr id="23" name="Рисунок 22" descr="Конвертируемый со сплошной заливкой">
            <a:extLst>
              <a:ext uri="{FF2B5EF4-FFF2-40B4-BE49-F238E27FC236}">
                <a16:creationId xmlns:a16="http://schemas.microsoft.com/office/drawing/2014/main" id="{3D10A869-BE7C-471F-A4A6-6071AA6739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18519" y="4168569"/>
            <a:ext cx="551765" cy="55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648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2273092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</a:t>
            </a:r>
            <a:endParaRPr lang="ru-ID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Номер слайда 50">
            <a:extLst>
              <a:ext uri="{FF2B5EF4-FFF2-40B4-BE49-F238E27FC236}">
                <a16:creationId xmlns:a16="http://schemas.microsoft.com/office/drawing/2014/main" id="{44424661-66FD-8F93-DC83-63C5A982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CA681B2E-CC94-3AAF-E060-F2F2C175E23F}"/>
              </a:ext>
            </a:extLst>
          </p:cNvPr>
          <p:cNvSpPr/>
          <p:nvPr/>
        </p:nvSpPr>
        <p:spPr>
          <a:xfrm>
            <a:off x="627017" y="1401547"/>
            <a:ext cx="6023956" cy="4905423"/>
          </a:xfrm>
          <a:prstGeom prst="roundRect">
            <a:avLst>
              <a:gd name="adj" fmla="val 5474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dirty="0"/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0D1167F1-43B4-FA82-606E-E7575884A9A9}"/>
              </a:ext>
            </a:extLst>
          </p:cNvPr>
          <p:cNvSpPr/>
          <p:nvPr/>
        </p:nvSpPr>
        <p:spPr>
          <a:xfrm>
            <a:off x="6819477" y="1401546"/>
            <a:ext cx="2968120" cy="775597"/>
          </a:xfrm>
          <a:prstGeom prst="roundRect">
            <a:avLst>
              <a:gd name="adj" fmla="val 3310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СТРУКТУРА ОТГРУЖЕННОЙ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ПРОДУКЦИИ ПО ВИДАМ ЭКОНОМИЧЕСКОЙ ДЕЯТЕЛЬНОСТИ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2023 ГОДУ </a:t>
            </a:r>
            <a:r>
              <a:rPr lang="ru-RU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(млн., руб.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4E0C2D50-D926-C00C-331C-C79D5FBD02A4}"/>
              </a:ext>
            </a:extLst>
          </p:cNvPr>
          <p:cNvSpPr/>
          <p:nvPr/>
        </p:nvSpPr>
        <p:spPr>
          <a:xfrm>
            <a:off x="6821196" y="2294500"/>
            <a:ext cx="2966400" cy="4012470"/>
          </a:xfrm>
          <a:prstGeom prst="roundRect">
            <a:avLst>
              <a:gd name="adj" fmla="val 8720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graphicFrame>
        <p:nvGraphicFramePr>
          <p:cNvPr id="67" name="Диаграмма 66">
            <a:extLst>
              <a:ext uri="{FF2B5EF4-FFF2-40B4-BE49-F238E27FC236}">
                <a16:creationId xmlns:a16="http://schemas.microsoft.com/office/drawing/2014/main" id="{3CBBECBC-5927-FDA8-F3B5-C670703B96B9}"/>
              </a:ext>
            </a:extLst>
          </p:cNvPr>
          <p:cNvGraphicFramePr/>
          <p:nvPr>
            <p:extLst/>
          </p:nvPr>
        </p:nvGraphicFramePr>
        <p:xfrm>
          <a:off x="6817753" y="2287248"/>
          <a:ext cx="2966399" cy="4019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4" name="Прямая соединительная линия 73">
            <a:extLst>
              <a:ext uri="{FF2B5EF4-FFF2-40B4-BE49-F238E27FC236}">
                <a16:creationId xmlns:a16="http://schemas.microsoft.com/office/drawing/2014/main" id="{4B987983-F07E-F572-08A2-A9B03E6871E5}"/>
              </a:ext>
            </a:extLst>
          </p:cNvPr>
          <p:cNvCxnSpPr>
            <a:cxnSpLocks/>
          </p:cNvCxnSpPr>
          <p:nvPr/>
        </p:nvCxnSpPr>
        <p:spPr>
          <a:xfrm>
            <a:off x="907085" y="6000498"/>
            <a:ext cx="27066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61B276B5-A05C-4084-6B05-771C3FE2940E}"/>
              </a:ext>
            </a:extLst>
          </p:cNvPr>
          <p:cNvSpPr txBox="1"/>
          <p:nvPr/>
        </p:nvSpPr>
        <p:spPr>
          <a:xfrm>
            <a:off x="1294059" y="5938942"/>
            <a:ext cx="26308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ru-ID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1" name="Прямая соединительная линия 80">
            <a:extLst>
              <a:ext uri="{FF2B5EF4-FFF2-40B4-BE49-F238E27FC236}">
                <a16:creationId xmlns:a16="http://schemas.microsoft.com/office/drawing/2014/main" id="{E41DF579-8696-DD20-F1CC-5CD2F3DBCE34}"/>
              </a:ext>
            </a:extLst>
          </p:cNvPr>
          <p:cNvCxnSpPr>
            <a:cxnSpLocks/>
          </p:cNvCxnSpPr>
          <p:nvPr/>
        </p:nvCxnSpPr>
        <p:spPr>
          <a:xfrm>
            <a:off x="1736354" y="6000498"/>
            <a:ext cx="270662" cy="0"/>
          </a:xfrm>
          <a:prstGeom prst="line">
            <a:avLst/>
          </a:prstGeom>
          <a:ln w="12700">
            <a:solidFill>
              <a:srgbClr val="B1C1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C868A8CD-3BA5-845F-2948-B9125448DA88}"/>
              </a:ext>
            </a:extLst>
          </p:cNvPr>
          <p:cNvSpPr txBox="1"/>
          <p:nvPr/>
        </p:nvSpPr>
        <p:spPr>
          <a:xfrm>
            <a:off x="2123328" y="5938942"/>
            <a:ext cx="26308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endParaRPr lang="ru-ID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1" name="Прямая соединительная линия 100">
            <a:extLst>
              <a:ext uri="{FF2B5EF4-FFF2-40B4-BE49-F238E27FC236}">
                <a16:creationId xmlns:a16="http://schemas.microsoft.com/office/drawing/2014/main" id="{65A9FFCD-B422-6BAC-3756-D7F21C5FD4A9}"/>
              </a:ext>
            </a:extLst>
          </p:cNvPr>
          <p:cNvCxnSpPr>
            <a:cxnSpLocks/>
          </p:cNvCxnSpPr>
          <p:nvPr/>
        </p:nvCxnSpPr>
        <p:spPr>
          <a:xfrm>
            <a:off x="2565623" y="6000498"/>
            <a:ext cx="270662" cy="0"/>
          </a:xfrm>
          <a:prstGeom prst="line">
            <a:avLst/>
          </a:prstGeom>
          <a:ln w="12700">
            <a:solidFill>
              <a:srgbClr val="4756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>
            <a:extLst>
              <a:ext uri="{FF2B5EF4-FFF2-40B4-BE49-F238E27FC236}">
                <a16:creationId xmlns:a16="http://schemas.microsoft.com/office/drawing/2014/main" id="{8BFA7629-1D6D-6368-F7B0-8E071839277B}"/>
              </a:ext>
            </a:extLst>
          </p:cNvPr>
          <p:cNvSpPr txBox="1"/>
          <p:nvPr/>
        </p:nvSpPr>
        <p:spPr>
          <a:xfrm>
            <a:off x="2952597" y="5938942"/>
            <a:ext cx="78249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2023год</a:t>
            </a:r>
            <a:endParaRPr lang="ru-ID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9" name="Группа 158">
            <a:extLst>
              <a:ext uri="{FF2B5EF4-FFF2-40B4-BE49-F238E27FC236}">
                <a16:creationId xmlns:a16="http://schemas.microsoft.com/office/drawing/2014/main" id="{859BFF25-7647-679E-CF0A-EDBC0E40A471}"/>
              </a:ext>
            </a:extLst>
          </p:cNvPr>
          <p:cNvGrpSpPr/>
          <p:nvPr/>
        </p:nvGrpSpPr>
        <p:grpSpPr>
          <a:xfrm>
            <a:off x="2364760" y="2422510"/>
            <a:ext cx="2740663" cy="2610156"/>
            <a:chOff x="2364760" y="2381870"/>
            <a:chExt cx="2740663" cy="2610156"/>
          </a:xfrm>
        </p:grpSpPr>
        <p:sp>
          <p:nvSpPr>
            <p:cNvPr id="113" name="Правильный пятиугольник 112">
              <a:extLst>
                <a:ext uri="{FF2B5EF4-FFF2-40B4-BE49-F238E27FC236}">
                  <a16:creationId xmlns:a16="http://schemas.microsoft.com/office/drawing/2014/main" id="{2E6B3244-8CEB-6239-7F38-F265B373BF99}"/>
                </a:ext>
              </a:extLst>
            </p:cNvPr>
            <p:cNvSpPr/>
            <p:nvPr/>
          </p:nvSpPr>
          <p:spPr>
            <a:xfrm>
              <a:off x="2364760" y="2381870"/>
              <a:ext cx="2740663" cy="2610155"/>
            </a:xfrm>
            <a:prstGeom prst="pentagon">
              <a:avLst/>
            </a:pr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ID"/>
            </a:p>
          </p:txBody>
        </p:sp>
        <p:sp>
          <p:nvSpPr>
            <p:cNvPr id="114" name="Правильный пятиугольник 113">
              <a:extLst>
                <a:ext uri="{FF2B5EF4-FFF2-40B4-BE49-F238E27FC236}">
                  <a16:creationId xmlns:a16="http://schemas.microsoft.com/office/drawing/2014/main" id="{4495E117-48D2-15E2-0BCE-6E44870B1947}"/>
                </a:ext>
              </a:extLst>
            </p:cNvPr>
            <p:cNvSpPr/>
            <p:nvPr/>
          </p:nvSpPr>
          <p:spPr>
            <a:xfrm>
              <a:off x="2730643" y="2730330"/>
              <a:ext cx="2008897" cy="1913235"/>
            </a:xfrm>
            <a:prstGeom prst="pent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ID" dirty="0"/>
            </a:p>
          </p:txBody>
        </p:sp>
        <p:cxnSp>
          <p:nvCxnSpPr>
            <p:cNvPr id="116" name="Прямая соединительная линия 115">
              <a:extLst>
                <a:ext uri="{FF2B5EF4-FFF2-40B4-BE49-F238E27FC236}">
                  <a16:creationId xmlns:a16="http://schemas.microsoft.com/office/drawing/2014/main" id="{1C6AE833-741A-D6C2-6D6F-7C8212816507}"/>
                </a:ext>
              </a:extLst>
            </p:cNvPr>
            <p:cNvCxnSpPr>
              <a:cxnSpLocks/>
            </p:cNvCxnSpPr>
            <p:nvPr/>
          </p:nvCxnSpPr>
          <p:spPr>
            <a:xfrm>
              <a:off x="3738408" y="2381871"/>
              <a:ext cx="0" cy="2610155"/>
            </a:xfrm>
            <a:prstGeom prst="line">
              <a:avLst/>
            </a:prstGeom>
            <a:ln>
              <a:solidFill>
                <a:srgbClr val="F1F1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8" name="Группа 157">
              <a:extLst>
                <a:ext uri="{FF2B5EF4-FFF2-40B4-BE49-F238E27FC236}">
                  <a16:creationId xmlns:a16="http://schemas.microsoft.com/office/drawing/2014/main" id="{7B27636C-D5DC-E85C-EE19-185390D0DD09}"/>
                </a:ext>
              </a:extLst>
            </p:cNvPr>
            <p:cNvGrpSpPr/>
            <p:nvPr/>
          </p:nvGrpSpPr>
          <p:grpSpPr>
            <a:xfrm>
              <a:off x="2655096" y="3084325"/>
              <a:ext cx="2159991" cy="1205244"/>
              <a:chOff x="2654916" y="3117426"/>
              <a:chExt cx="2159991" cy="1205244"/>
            </a:xfrm>
          </p:grpSpPr>
          <p:grpSp>
            <p:nvGrpSpPr>
              <p:cNvPr id="121" name="Группа 120">
                <a:extLst>
                  <a:ext uri="{FF2B5EF4-FFF2-40B4-BE49-F238E27FC236}">
                    <a16:creationId xmlns:a16="http://schemas.microsoft.com/office/drawing/2014/main" id="{C0E3F89F-5015-76B7-83AB-B2981EC78399}"/>
                  </a:ext>
                </a:extLst>
              </p:cNvPr>
              <p:cNvGrpSpPr/>
              <p:nvPr/>
            </p:nvGrpSpPr>
            <p:grpSpPr>
              <a:xfrm>
                <a:off x="2654916" y="3117426"/>
                <a:ext cx="2159991" cy="1205244"/>
                <a:chOff x="2491740" y="3198701"/>
                <a:chExt cx="2486289" cy="1387314"/>
              </a:xfrm>
            </p:grpSpPr>
            <p:cxnSp>
              <p:nvCxnSpPr>
                <p:cNvPr id="117" name="Прямая соединительная линия 116">
                  <a:extLst>
                    <a:ext uri="{FF2B5EF4-FFF2-40B4-BE49-F238E27FC236}">
                      <a16:creationId xmlns:a16="http://schemas.microsoft.com/office/drawing/2014/main" id="{8B915712-0841-7078-5D11-970E6AA701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91740" y="3198701"/>
                  <a:ext cx="2402899" cy="1387314"/>
                </a:xfrm>
                <a:prstGeom prst="line">
                  <a:avLst/>
                </a:prstGeom>
                <a:ln>
                  <a:solidFill>
                    <a:srgbClr val="F1F1F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Прямая соединительная линия 119">
                  <a:extLst>
                    <a:ext uri="{FF2B5EF4-FFF2-40B4-BE49-F238E27FC236}">
                      <a16:creationId xmlns:a16="http://schemas.microsoft.com/office/drawing/2014/main" id="{1708A3A5-006B-B5E0-C489-EABF0F1377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75130" y="3198701"/>
                  <a:ext cx="2402899" cy="1387314"/>
                </a:xfrm>
                <a:prstGeom prst="line">
                  <a:avLst/>
                </a:prstGeom>
                <a:ln>
                  <a:solidFill>
                    <a:srgbClr val="F1F1F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2" name="Овал 121">
                <a:extLst>
                  <a:ext uri="{FF2B5EF4-FFF2-40B4-BE49-F238E27FC236}">
                    <a16:creationId xmlns:a16="http://schemas.microsoft.com/office/drawing/2014/main" id="{5A0E3986-D229-D6EC-5021-52A0442A8505}"/>
                  </a:ext>
                </a:extLst>
              </p:cNvPr>
              <p:cNvSpPr/>
              <p:nvPr/>
            </p:nvSpPr>
            <p:spPr>
              <a:xfrm>
                <a:off x="3708583" y="3664426"/>
                <a:ext cx="62551" cy="62551"/>
              </a:xfrm>
              <a:prstGeom prst="ellipse">
                <a:avLst/>
              </a:prstGeom>
              <a:solidFill>
                <a:srgbClr val="F1F1F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ID"/>
              </a:p>
            </p:txBody>
          </p:sp>
        </p:grpSp>
      </p:grpSp>
      <p:sp>
        <p:nvSpPr>
          <p:cNvPr id="123" name="TextBox 122">
            <a:extLst>
              <a:ext uri="{FF2B5EF4-FFF2-40B4-BE49-F238E27FC236}">
                <a16:creationId xmlns:a16="http://schemas.microsoft.com/office/drawing/2014/main" id="{4DDD486F-FFDC-3AC3-0983-1563F64C780C}"/>
              </a:ext>
            </a:extLst>
          </p:cNvPr>
          <p:cNvSpPr txBox="1"/>
          <p:nvPr/>
        </p:nvSpPr>
        <p:spPr>
          <a:xfrm>
            <a:off x="3193411" y="1674883"/>
            <a:ext cx="112031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инвестиций </a:t>
            </a:r>
          </a:p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основной капитал 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  <a:endParaRPr lang="ru-ID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Скругленный прямоугольник 124">
            <a:extLst>
              <a:ext uri="{FF2B5EF4-FFF2-40B4-BE49-F238E27FC236}">
                <a16:creationId xmlns:a16="http://schemas.microsoft.com/office/drawing/2014/main" id="{7DACA747-66C6-0E65-B5FA-C504D9C6D2C4}"/>
              </a:ext>
            </a:extLst>
          </p:cNvPr>
          <p:cNvSpPr/>
          <p:nvPr/>
        </p:nvSpPr>
        <p:spPr>
          <a:xfrm>
            <a:off x="3193411" y="2133513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511,2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Скругленный прямоугольник 125">
            <a:extLst>
              <a:ext uri="{FF2B5EF4-FFF2-40B4-BE49-F238E27FC236}">
                <a16:creationId xmlns:a16="http://schemas.microsoft.com/office/drawing/2014/main" id="{1F8EAFBB-518D-C75C-F633-1B12885366D0}"/>
              </a:ext>
            </a:extLst>
          </p:cNvPr>
          <p:cNvSpPr/>
          <p:nvPr/>
        </p:nvSpPr>
        <p:spPr>
          <a:xfrm>
            <a:off x="3991617" y="2128442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378,6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Скругленный прямоугольник 126">
            <a:extLst>
              <a:ext uri="{FF2B5EF4-FFF2-40B4-BE49-F238E27FC236}">
                <a16:creationId xmlns:a16="http://schemas.microsoft.com/office/drawing/2014/main" id="{0B4880A1-91DC-D0F0-A77C-E94DED46A2DE}"/>
              </a:ext>
            </a:extLst>
          </p:cNvPr>
          <p:cNvSpPr/>
          <p:nvPr/>
        </p:nvSpPr>
        <p:spPr>
          <a:xfrm>
            <a:off x="3590989" y="213351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368,9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B51F7AF6-8F8A-5B37-A1C2-3650196617FB}"/>
              </a:ext>
            </a:extLst>
          </p:cNvPr>
          <p:cNvSpPr txBox="1"/>
          <p:nvPr/>
        </p:nvSpPr>
        <p:spPr>
          <a:xfrm>
            <a:off x="5269143" y="3015810"/>
            <a:ext cx="112031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Оборот организаций</a:t>
            </a:r>
          </a:p>
          <a:p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  <a:endParaRPr lang="ru-ID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Скругленный прямоугольник 132">
            <a:extLst>
              <a:ext uri="{FF2B5EF4-FFF2-40B4-BE49-F238E27FC236}">
                <a16:creationId xmlns:a16="http://schemas.microsoft.com/office/drawing/2014/main" id="{BD49888C-EE87-0AA1-DB51-FCB7AE18C6FB}"/>
              </a:ext>
            </a:extLst>
          </p:cNvPr>
          <p:cNvSpPr/>
          <p:nvPr/>
        </p:nvSpPr>
        <p:spPr>
          <a:xfrm>
            <a:off x="5269143" y="3344643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6761,2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Скругленный прямоугольник 133">
            <a:extLst>
              <a:ext uri="{FF2B5EF4-FFF2-40B4-BE49-F238E27FC236}">
                <a16:creationId xmlns:a16="http://schemas.microsoft.com/office/drawing/2014/main" id="{E891C477-CE41-440F-B223-9BD475BA4F74}"/>
              </a:ext>
            </a:extLst>
          </p:cNvPr>
          <p:cNvSpPr/>
          <p:nvPr/>
        </p:nvSpPr>
        <p:spPr>
          <a:xfrm>
            <a:off x="6067349" y="3339572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4450,3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Скругленный прямоугольник 134">
            <a:extLst>
              <a:ext uri="{FF2B5EF4-FFF2-40B4-BE49-F238E27FC236}">
                <a16:creationId xmlns:a16="http://schemas.microsoft.com/office/drawing/2014/main" id="{BA41BC5E-92C9-7CBA-1F88-F41F35900D8E}"/>
              </a:ext>
            </a:extLst>
          </p:cNvPr>
          <p:cNvSpPr/>
          <p:nvPr/>
        </p:nvSpPr>
        <p:spPr>
          <a:xfrm>
            <a:off x="5666721" y="334464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3740,1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2EFB3336-310E-8D41-40DB-BCF7E0A8AF90}"/>
              </a:ext>
            </a:extLst>
          </p:cNvPr>
          <p:cNvSpPr txBox="1"/>
          <p:nvPr/>
        </p:nvSpPr>
        <p:spPr>
          <a:xfrm>
            <a:off x="4862489" y="4586482"/>
            <a:ext cx="15629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общий фонд оплаты труда       по полному кругу организация</a:t>
            </a:r>
          </a:p>
          <a:p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  <a:endParaRPr lang="ru-ID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Скругленный прямоугольник 136">
            <a:extLst>
              <a:ext uri="{FF2B5EF4-FFF2-40B4-BE49-F238E27FC236}">
                <a16:creationId xmlns:a16="http://schemas.microsoft.com/office/drawing/2014/main" id="{A3F711DB-496E-5AE9-8DA3-52FB6C8C4FC4}"/>
              </a:ext>
            </a:extLst>
          </p:cNvPr>
          <p:cNvSpPr/>
          <p:nvPr/>
        </p:nvSpPr>
        <p:spPr>
          <a:xfrm>
            <a:off x="4862489" y="5041010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2476,1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Скругленный прямоугольник 137">
            <a:extLst>
              <a:ext uri="{FF2B5EF4-FFF2-40B4-BE49-F238E27FC236}">
                <a16:creationId xmlns:a16="http://schemas.microsoft.com/office/drawing/2014/main" id="{8F9B137A-9F0C-3053-26F4-F1A1A4D82D6D}"/>
              </a:ext>
            </a:extLst>
          </p:cNvPr>
          <p:cNvSpPr/>
          <p:nvPr/>
        </p:nvSpPr>
        <p:spPr>
          <a:xfrm>
            <a:off x="5660695" y="5035939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2462,1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Скругленный прямоугольник 138">
            <a:extLst>
              <a:ext uri="{FF2B5EF4-FFF2-40B4-BE49-F238E27FC236}">
                <a16:creationId xmlns:a16="http://schemas.microsoft.com/office/drawing/2014/main" id="{5638DA25-0A83-5C61-BB97-CE89B7FE3C55}"/>
              </a:ext>
            </a:extLst>
          </p:cNvPr>
          <p:cNvSpPr/>
          <p:nvPr/>
        </p:nvSpPr>
        <p:spPr>
          <a:xfrm>
            <a:off x="5260067" y="5041010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2344,7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9B8B9FEF-8A61-E7B5-E26D-6064E35C71F8}"/>
              </a:ext>
            </a:extLst>
          </p:cNvPr>
          <p:cNvSpPr txBox="1"/>
          <p:nvPr/>
        </p:nvSpPr>
        <p:spPr>
          <a:xfrm>
            <a:off x="1589193" y="4583313"/>
            <a:ext cx="9882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оборот розничной торговли</a:t>
            </a:r>
          </a:p>
          <a:p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  <a:endParaRPr lang="ru-ID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Скругленный прямоугольник 140">
            <a:extLst>
              <a:ext uri="{FF2B5EF4-FFF2-40B4-BE49-F238E27FC236}">
                <a16:creationId xmlns:a16="http://schemas.microsoft.com/office/drawing/2014/main" id="{5BF57916-37D0-2A89-BEDE-6529985937EC}"/>
              </a:ext>
            </a:extLst>
          </p:cNvPr>
          <p:cNvSpPr/>
          <p:nvPr/>
        </p:nvSpPr>
        <p:spPr>
          <a:xfrm>
            <a:off x="1589193" y="5037841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905,4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Скругленный прямоугольник 141">
            <a:extLst>
              <a:ext uri="{FF2B5EF4-FFF2-40B4-BE49-F238E27FC236}">
                <a16:creationId xmlns:a16="http://schemas.microsoft.com/office/drawing/2014/main" id="{804C102D-E058-03DA-846F-7B2632D8057C}"/>
              </a:ext>
            </a:extLst>
          </p:cNvPr>
          <p:cNvSpPr/>
          <p:nvPr/>
        </p:nvSpPr>
        <p:spPr>
          <a:xfrm>
            <a:off x="2387399" y="5032770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1166,6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Скругленный прямоугольник 142">
            <a:extLst>
              <a:ext uri="{FF2B5EF4-FFF2-40B4-BE49-F238E27FC236}">
                <a16:creationId xmlns:a16="http://schemas.microsoft.com/office/drawing/2014/main" id="{AF6DE8AE-5C46-A9ED-FE44-79540CCD291B}"/>
              </a:ext>
            </a:extLst>
          </p:cNvPr>
          <p:cNvSpPr/>
          <p:nvPr/>
        </p:nvSpPr>
        <p:spPr>
          <a:xfrm>
            <a:off x="1986771" y="5037841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1074,5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CD500BF9-38C1-5529-5619-ECFDF6A02DFC}"/>
              </a:ext>
            </a:extLst>
          </p:cNvPr>
          <p:cNvSpPr txBox="1"/>
          <p:nvPr/>
        </p:nvSpPr>
        <p:spPr>
          <a:xfrm>
            <a:off x="1085529" y="3015810"/>
            <a:ext cx="156298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средний размер пенсии</a:t>
            </a:r>
          </a:p>
          <a:p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  <a:endParaRPr lang="ru-ID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Скругленный прямоугольник 144">
            <a:extLst>
              <a:ext uri="{FF2B5EF4-FFF2-40B4-BE49-F238E27FC236}">
                <a16:creationId xmlns:a16="http://schemas.microsoft.com/office/drawing/2014/main" id="{049D898B-5B50-DE58-0CB5-29E839E77CE1}"/>
              </a:ext>
            </a:extLst>
          </p:cNvPr>
          <p:cNvSpPr/>
          <p:nvPr/>
        </p:nvSpPr>
        <p:spPr>
          <a:xfrm>
            <a:off x="1085529" y="3341848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18314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Скругленный прямоугольник 145">
            <a:extLst>
              <a:ext uri="{FF2B5EF4-FFF2-40B4-BE49-F238E27FC236}">
                <a16:creationId xmlns:a16="http://schemas.microsoft.com/office/drawing/2014/main" id="{D8C75DED-E032-F06C-4A1B-C15F2E0A1892}"/>
              </a:ext>
            </a:extLst>
          </p:cNvPr>
          <p:cNvSpPr/>
          <p:nvPr/>
        </p:nvSpPr>
        <p:spPr>
          <a:xfrm>
            <a:off x="1883735" y="3336777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22979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Скругленный прямоугольник 146">
            <a:extLst>
              <a:ext uri="{FF2B5EF4-FFF2-40B4-BE49-F238E27FC236}">
                <a16:creationId xmlns:a16="http://schemas.microsoft.com/office/drawing/2014/main" id="{2947D3A7-F3F2-F042-E041-2359906A0400}"/>
              </a:ext>
            </a:extLst>
          </p:cNvPr>
          <p:cNvSpPr/>
          <p:nvPr/>
        </p:nvSpPr>
        <p:spPr>
          <a:xfrm>
            <a:off x="1483107" y="3341848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21573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BD9E40EF-B3BB-3EB9-AF5B-3B81E652F392}"/>
              </a:ext>
            </a:extLst>
          </p:cNvPr>
          <p:cNvSpPr txBox="1"/>
          <p:nvPr/>
        </p:nvSpPr>
        <p:spPr>
          <a:xfrm>
            <a:off x="3231937" y="5140939"/>
            <a:ext cx="98825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8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з/п</a:t>
            </a:r>
          </a:p>
          <a:p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  <a:endParaRPr lang="ru-ID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Скругленный прямоугольник 148">
            <a:extLst>
              <a:ext uri="{FF2B5EF4-FFF2-40B4-BE49-F238E27FC236}">
                <a16:creationId xmlns:a16="http://schemas.microsoft.com/office/drawing/2014/main" id="{4676CABC-9A49-F2C2-A9BC-C53B134296DE}"/>
              </a:ext>
            </a:extLst>
          </p:cNvPr>
          <p:cNvSpPr/>
          <p:nvPr/>
        </p:nvSpPr>
        <p:spPr>
          <a:xfrm>
            <a:off x="3231937" y="5478354"/>
            <a:ext cx="322113" cy="180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66755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Скругленный прямоугольник 149">
            <a:extLst>
              <a:ext uri="{FF2B5EF4-FFF2-40B4-BE49-F238E27FC236}">
                <a16:creationId xmlns:a16="http://schemas.microsoft.com/office/drawing/2014/main" id="{D3AFCDB7-7B2D-FB95-3CC4-26FA72959204}"/>
              </a:ext>
            </a:extLst>
          </p:cNvPr>
          <p:cNvSpPr/>
          <p:nvPr/>
        </p:nvSpPr>
        <p:spPr>
          <a:xfrm>
            <a:off x="4030143" y="5473283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79741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Скругленный прямоугольник 150">
            <a:extLst>
              <a:ext uri="{FF2B5EF4-FFF2-40B4-BE49-F238E27FC236}">
                <a16:creationId xmlns:a16="http://schemas.microsoft.com/office/drawing/2014/main" id="{0DA18218-A189-5B34-A992-A1C2F6968601}"/>
              </a:ext>
            </a:extLst>
          </p:cNvPr>
          <p:cNvSpPr/>
          <p:nvPr/>
        </p:nvSpPr>
        <p:spPr>
          <a:xfrm>
            <a:off x="3629515" y="5478354"/>
            <a:ext cx="322113" cy="180000"/>
          </a:xfrm>
          <a:prstGeom prst="roundRect">
            <a:avLst>
              <a:gd name="adj" fmla="val 50000"/>
            </a:avLst>
          </a:prstGeom>
          <a:solidFill>
            <a:srgbClr val="B1C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72960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Шестиугольник 160">
            <a:extLst>
              <a:ext uri="{FF2B5EF4-FFF2-40B4-BE49-F238E27FC236}">
                <a16:creationId xmlns:a16="http://schemas.microsoft.com/office/drawing/2014/main" id="{80C5CFFC-7012-7F1B-F30E-BDA9A7D11940}"/>
              </a:ext>
            </a:extLst>
          </p:cNvPr>
          <p:cNvSpPr/>
          <p:nvPr/>
        </p:nvSpPr>
        <p:spPr>
          <a:xfrm rot="1800000">
            <a:off x="2920822" y="3086486"/>
            <a:ext cx="1376047" cy="1432398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6047" h="1432398">
                <a:moveTo>
                  <a:pt x="0" y="575866"/>
                </a:moveTo>
                <a:lnTo>
                  <a:pt x="429759" y="7332"/>
                </a:lnTo>
                <a:lnTo>
                  <a:pt x="1069064" y="0"/>
                </a:lnTo>
                <a:lnTo>
                  <a:pt x="1376047" y="560321"/>
                </a:lnTo>
                <a:lnTo>
                  <a:pt x="1077524" y="1126130"/>
                </a:lnTo>
                <a:lnTo>
                  <a:pt x="265501" y="1432398"/>
                </a:lnTo>
                <a:lnTo>
                  <a:pt x="0" y="575866"/>
                </a:lnTo>
                <a:close/>
              </a:path>
            </a:pathLst>
          </a:custGeom>
          <a:noFill/>
          <a:ln>
            <a:solidFill>
              <a:srgbClr val="A6A6A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F619E7A8-AF23-B5E5-7150-0B8CA1052B14}"/>
              </a:ext>
            </a:extLst>
          </p:cNvPr>
          <p:cNvSpPr txBox="1"/>
          <p:nvPr/>
        </p:nvSpPr>
        <p:spPr>
          <a:xfrm>
            <a:off x="627016" y="6354106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среднем на </a:t>
            </a:r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 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муниципалитет Нижегородской области</a:t>
            </a:r>
            <a:endParaRPr lang="ru-ID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Шестиугольник 160">
            <a:extLst>
              <a:ext uri="{FF2B5EF4-FFF2-40B4-BE49-F238E27FC236}">
                <a16:creationId xmlns:a16="http://schemas.microsoft.com/office/drawing/2014/main" id="{BFE3E32D-4E32-EF8D-83DB-B70C7B2C852E}"/>
              </a:ext>
            </a:extLst>
          </p:cNvPr>
          <p:cNvSpPr/>
          <p:nvPr/>
        </p:nvSpPr>
        <p:spPr>
          <a:xfrm rot="1800000">
            <a:off x="2632484" y="2933471"/>
            <a:ext cx="1825527" cy="1348087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  <a:gd name="connsiteX0" fmla="*/ 0 w 1376047"/>
              <a:gd name="connsiteY0" fmla="*/ 663163 h 1519695"/>
              <a:gd name="connsiteX1" fmla="*/ 375125 w 1376047"/>
              <a:gd name="connsiteY1" fmla="*/ 0 h 1519695"/>
              <a:gd name="connsiteX2" fmla="*/ 1069064 w 1376047"/>
              <a:gd name="connsiteY2" fmla="*/ 87297 h 1519695"/>
              <a:gd name="connsiteX3" fmla="*/ 1376047 w 1376047"/>
              <a:gd name="connsiteY3" fmla="*/ 647618 h 1519695"/>
              <a:gd name="connsiteX4" fmla="*/ 1077524 w 1376047"/>
              <a:gd name="connsiteY4" fmla="*/ 1213427 h 1519695"/>
              <a:gd name="connsiteX5" fmla="*/ 265501 w 1376047"/>
              <a:gd name="connsiteY5" fmla="*/ 1519695 h 1519695"/>
              <a:gd name="connsiteX6" fmla="*/ 0 w 1376047"/>
              <a:gd name="connsiteY6" fmla="*/ 663163 h 1519695"/>
              <a:gd name="connsiteX0" fmla="*/ 0 w 1376047"/>
              <a:gd name="connsiteY0" fmla="*/ 672448 h 1528980"/>
              <a:gd name="connsiteX1" fmla="*/ 375125 w 1376047"/>
              <a:gd name="connsiteY1" fmla="*/ 9285 h 1528980"/>
              <a:gd name="connsiteX2" fmla="*/ 1132833 w 1376047"/>
              <a:gd name="connsiteY2" fmla="*/ 0 h 1528980"/>
              <a:gd name="connsiteX3" fmla="*/ 1376047 w 1376047"/>
              <a:gd name="connsiteY3" fmla="*/ 656903 h 1528980"/>
              <a:gd name="connsiteX4" fmla="*/ 1077524 w 1376047"/>
              <a:gd name="connsiteY4" fmla="*/ 1222712 h 1528980"/>
              <a:gd name="connsiteX5" fmla="*/ 265501 w 1376047"/>
              <a:gd name="connsiteY5" fmla="*/ 1528980 h 1528980"/>
              <a:gd name="connsiteX6" fmla="*/ 0 w 1376047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077524 w 1450960"/>
              <a:gd name="connsiteY4" fmla="*/ 1222712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125637 w 1450960"/>
              <a:gd name="connsiteY4" fmla="*/ 1294544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634188"/>
              <a:gd name="connsiteX1" fmla="*/ 375125 w 1450960"/>
              <a:gd name="connsiteY1" fmla="*/ 9285 h 1634188"/>
              <a:gd name="connsiteX2" fmla="*/ 1132833 w 1450960"/>
              <a:gd name="connsiteY2" fmla="*/ 0 h 1634188"/>
              <a:gd name="connsiteX3" fmla="*/ 1450960 w 1450960"/>
              <a:gd name="connsiteY3" fmla="*/ 660136 h 1634188"/>
              <a:gd name="connsiteX4" fmla="*/ 1125637 w 1450960"/>
              <a:gd name="connsiteY4" fmla="*/ 1294544 h 1634188"/>
              <a:gd name="connsiteX5" fmla="*/ 186790 w 1450960"/>
              <a:gd name="connsiteY5" fmla="*/ 1634188 h 1634188"/>
              <a:gd name="connsiteX6" fmla="*/ 0 w 1450960"/>
              <a:gd name="connsiteY6" fmla="*/ 672448 h 1634188"/>
              <a:gd name="connsiteX0" fmla="*/ 0 w 1450960"/>
              <a:gd name="connsiteY0" fmla="*/ 672448 h 1348087"/>
              <a:gd name="connsiteX1" fmla="*/ 375125 w 1450960"/>
              <a:gd name="connsiteY1" fmla="*/ 9285 h 1348087"/>
              <a:gd name="connsiteX2" fmla="*/ 1132833 w 1450960"/>
              <a:gd name="connsiteY2" fmla="*/ 0 h 1348087"/>
              <a:gd name="connsiteX3" fmla="*/ 1450960 w 1450960"/>
              <a:gd name="connsiteY3" fmla="*/ 660136 h 1348087"/>
              <a:gd name="connsiteX4" fmla="*/ 1125637 w 1450960"/>
              <a:gd name="connsiteY4" fmla="*/ 1294544 h 1348087"/>
              <a:gd name="connsiteX5" fmla="*/ 360280 w 1450960"/>
              <a:gd name="connsiteY5" fmla="*/ 1348087 h 1348087"/>
              <a:gd name="connsiteX6" fmla="*/ 0 w 1450960"/>
              <a:gd name="connsiteY6" fmla="*/ 672448 h 1348087"/>
              <a:gd name="connsiteX0" fmla="*/ 0 w 1729922"/>
              <a:gd name="connsiteY0" fmla="*/ 660851 h 1348087"/>
              <a:gd name="connsiteX1" fmla="*/ 654087 w 1729922"/>
              <a:gd name="connsiteY1" fmla="*/ 9285 h 1348087"/>
              <a:gd name="connsiteX2" fmla="*/ 1411795 w 1729922"/>
              <a:gd name="connsiteY2" fmla="*/ 0 h 1348087"/>
              <a:gd name="connsiteX3" fmla="*/ 1729922 w 1729922"/>
              <a:gd name="connsiteY3" fmla="*/ 660136 h 1348087"/>
              <a:gd name="connsiteX4" fmla="*/ 1404599 w 1729922"/>
              <a:gd name="connsiteY4" fmla="*/ 1294544 h 1348087"/>
              <a:gd name="connsiteX5" fmla="*/ 639242 w 1729922"/>
              <a:gd name="connsiteY5" fmla="*/ 1348087 h 1348087"/>
              <a:gd name="connsiteX6" fmla="*/ 0 w 1729922"/>
              <a:gd name="connsiteY6" fmla="*/ 660851 h 1348087"/>
              <a:gd name="connsiteX0" fmla="*/ 0 w 1825527"/>
              <a:gd name="connsiteY0" fmla="*/ 656284 h 1348087"/>
              <a:gd name="connsiteX1" fmla="*/ 749692 w 1825527"/>
              <a:gd name="connsiteY1" fmla="*/ 9285 h 1348087"/>
              <a:gd name="connsiteX2" fmla="*/ 1507400 w 1825527"/>
              <a:gd name="connsiteY2" fmla="*/ 0 h 1348087"/>
              <a:gd name="connsiteX3" fmla="*/ 1825527 w 1825527"/>
              <a:gd name="connsiteY3" fmla="*/ 660136 h 1348087"/>
              <a:gd name="connsiteX4" fmla="*/ 1500204 w 1825527"/>
              <a:gd name="connsiteY4" fmla="*/ 1294544 h 1348087"/>
              <a:gd name="connsiteX5" fmla="*/ 734847 w 1825527"/>
              <a:gd name="connsiteY5" fmla="*/ 1348087 h 1348087"/>
              <a:gd name="connsiteX6" fmla="*/ 0 w 1825527"/>
              <a:gd name="connsiteY6" fmla="*/ 656284 h 1348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5527" h="1348087">
                <a:moveTo>
                  <a:pt x="0" y="656284"/>
                </a:moveTo>
                <a:lnTo>
                  <a:pt x="749692" y="9285"/>
                </a:lnTo>
                <a:lnTo>
                  <a:pt x="1507400" y="0"/>
                </a:lnTo>
                <a:lnTo>
                  <a:pt x="1825527" y="660136"/>
                </a:lnTo>
                <a:lnTo>
                  <a:pt x="1500204" y="1294544"/>
                </a:lnTo>
                <a:lnTo>
                  <a:pt x="734847" y="1348087"/>
                </a:lnTo>
                <a:lnTo>
                  <a:pt x="0" y="656284"/>
                </a:lnTo>
                <a:close/>
              </a:path>
            </a:pathLst>
          </a:custGeom>
          <a:noFill/>
          <a:ln>
            <a:solidFill>
              <a:srgbClr val="B1C1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b="1" dirty="0"/>
          </a:p>
        </p:txBody>
      </p:sp>
      <p:sp>
        <p:nvSpPr>
          <p:cNvPr id="164" name="Шестиугольник 160">
            <a:extLst>
              <a:ext uri="{FF2B5EF4-FFF2-40B4-BE49-F238E27FC236}">
                <a16:creationId xmlns:a16="http://schemas.microsoft.com/office/drawing/2014/main" id="{3AA1733C-B95A-633A-E4C1-06FA94F51A7E}"/>
              </a:ext>
            </a:extLst>
          </p:cNvPr>
          <p:cNvSpPr/>
          <p:nvPr/>
        </p:nvSpPr>
        <p:spPr>
          <a:xfrm rot="1800000">
            <a:off x="2775749" y="2654066"/>
            <a:ext cx="1822652" cy="1773344"/>
          </a:xfrm>
          <a:custGeom>
            <a:avLst/>
            <a:gdLst>
              <a:gd name="connsiteX0" fmla="*/ 0 w 1889708"/>
              <a:gd name="connsiteY0" fmla="*/ 814530 h 1629059"/>
              <a:gd name="connsiteX1" fmla="*/ 407265 w 1889708"/>
              <a:gd name="connsiteY1" fmla="*/ 0 h 1629059"/>
              <a:gd name="connsiteX2" fmla="*/ 1482443 w 1889708"/>
              <a:gd name="connsiteY2" fmla="*/ 0 h 1629059"/>
              <a:gd name="connsiteX3" fmla="*/ 1889708 w 1889708"/>
              <a:gd name="connsiteY3" fmla="*/ 814530 h 1629059"/>
              <a:gd name="connsiteX4" fmla="*/ 1482443 w 1889708"/>
              <a:gd name="connsiteY4" fmla="*/ 1629059 h 1629059"/>
              <a:gd name="connsiteX5" fmla="*/ 407265 w 1889708"/>
              <a:gd name="connsiteY5" fmla="*/ 1629059 h 1629059"/>
              <a:gd name="connsiteX6" fmla="*/ 0 w 1889708"/>
              <a:gd name="connsiteY6" fmla="*/ 814530 h 1629059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482443 w 1889708"/>
              <a:gd name="connsiteY4" fmla="*/ 1629059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141294 w 1889708"/>
              <a:gd name="connsiteY4" fmla="*/ 1268210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889708"/>
              <a:gd name="connsiteY0" fmla="*/ 814530 h 1736015"/>
              <a:gd name="connsiteX1" fmla="*/ 407265 w 1889708"/>
              <a:gd name="connsiteY1" fmla="*/ 0 h 1736015"/>
              <a:gd name="connsiteX2" fmla="*/ 1482443 w 1889708"/>
              <a:gd name="connsiteY2" fmla="*/ 0 h 1736015"/>
              <a:gd name="connsiteX3" fmla="*/ 1889708 w 1889708"/>
              <a:gd name="connsiteY3" fmla="*/ 814530 h 1736015"/>
              <a:gd name="connsiteX4" fmla="*/ 1220266 w 1889708"/>
              <a:gd name="connsiteY4" fmla="*/ 1381991 h 1736015"/>
              <a:gd name="connsiteX5" fmla="*/ 256517 w 1889708"/>
              <a:gd name="connsiteY5" fmla="*/ 1736015 h 1736015"/>
              <a:gd name="connsiteX6" fmla="*/ 0 w 1889708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482443 w 1657677"/>
              <a:gd name="connsiteY2" fmla="*/ 0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57677"/>
              <a:gd name="connsiteY0" fmla="*/ 814530 h 1736015"/>
              <a:gd name="connsiteX1" fmla="*/ 407265 w 1657677"/>
              <a:gd name="connsiteY1" fmla="*/ 0 h 1736015"/>
              <a:gd name="connsiteX2" fmla="*/ 1226899 w 1657677"/>
              <a:gd name="connsiteY2" fmla="*/ 120977 h 1736015"/>
              <a:gd name="connsiteX3" fmla="*/ 1657677 w 1657677"/>
              <a:gd name="connsiteY3" fmla="*/ 769197 h 1736015"/>
              <a:gd name="connsiteX4" fmla="*/ 1220266 w 1657677"/>
              <a:gd name="connsiteY4" fmla="*/ 1381991 h 1736015"/>
              <a:gd name="connsiteX5" fmla="*/ 256517 w 1657677"/>
              <a:gd name="connsiteY5" fmla="*/ 1736015 h 1736015"/>
              <a:gd name="connsiteX6" fmla="*/ 0 w 1657677"/>
              <a:gd name="connsiteY6" fmla="*/ 814530 h 1736015"/>
              <a:gd name="connsiteX0" fmla="*/ 0 w 1664969"/>
              <a:gd name="connsiteY0" fmla="*/ 778896 h 1736015"/>
              <a:gd name="connsiteX1" fmla="*/ 414557 w 1664969"/>
              <a:gd name="connsiteY1" fmla="*/ 0 h 1736015"/>
              <a:gd name="connsiteX2" fmla="*/ 1234191 w 1664969"/>
              <a:gd name="connsiteY2" fmla="*/ 120977 h 1736015"/>
              <a:gd name="connsiteX3" fmla="*/ 1664969 w 1664969"/>
              <a:gd name="connsiteY3" fmla="*/ 769197 h 1736015"/>
              <a:gd name="connsiteX4" fmla="*/ 1227558 w 1664969"/>
              <a:gd name="connsiteY4" fmla="*/ 1381991 h 1736015"/>
              <a:gd name="connsiteX5" fmla="*/ 263809 w 1664969"/>
              <a:gd name="connsiteY5" fmla="*/ 1736015 h 1736015"/>
              <a:gd name="connsiteX6" fmla="*/ 0 w 1664969"/>
              <a:gd name="connsiteY6" fmla="*/ 778896 h 1736015"/>
              <a:gd name="connsiteX0" fmla="*/ 0 w 1664969"/>
              <a:gd name="connsiteY0" fmla="*/ 657919 h 1615038"/>
              <a:gd name="connsiteX1" fmla="*/ 538202 w 1664969"/>
              <a:gd name="connsiteY1" fmla="*/ 93182 h 1615038"/>
              <a:gd name="connsiteX2" fmla="*/ 1234191 w 1664969"/>
              <a:gd name="connsiteY2" fmla="*/ 0 h 1615038"/>
              <a:gd name="connsiteX3" fmla="*/ 1664969 w 1664969"/>
              <a:gd name="connsiteY3" fmla="*/ 648220 h 1615038"/>
              <a:gd name="connsiteX4" fmla="*/ 1227558 w 1664969"/>
              <a:gd name="connsiteY4" fmla="*/ 1261014 h 1615038"/>
              <a:gd name="connsiteX5" fmla="*/ 263809 w 1664969"/>
              <a:gd name="connsiteY5" fmla="*/ 1615038 h 1615038"/>
              <a:gd name="connsiteX6" fmla="*/ 0 w 1664969"/>
              <a:gd name="connsiteY6" fmla="*/ 657919 h 1615038"/>
              <a:gd name="connsiteX0" fmla="*/ 0 w 1546566"/>
              <a:gd name="connsiteY0" fmla="*/ 657919 h 1615038"/>
              <a:gd name="connsiteX1" fmla="*/ 538202 w 1546566"/>
              <a:gd name="connsiteY1" fmla="*/ 93182 h 1615038"/>
              <a:gd name="connsiteX2" fmla="*/ 1234191 w 1546566"/>
              <a:gd name="connsiteY2" fmla="*/ 0 h 1615038"/>
              <a:gd name="connsiteX3" fmla="*/ 1546566 w 1546566"/>
              <a:gd name="connsiteY3" fmla="*/ 650174 h 1615038"/>
              <a:gd name="connsiteX4" fmla="*/ 1227558 w 1546566"/>
              <a:gd name="connsiteY4" fmla="*/ 1261014 h 1615038"/>
              <a:gd name="connsiteX5" fmla="*/ 263809 w 1546566"/>
              <a:gd name="connsiteY5" fmla="*/ 1615038 h 1615038"/>
              <a:gd name="connsiteX6" fmla="*/ 0 w 1546566"/>
              <a:gd name="connsiteY6" fmla="*/ 657919 h 1615038"/>
              <a:gd name="connsiteX0" fmla="*/ 0 w 1546566"/>
              <a:gd name="connsiteY0" fmla="*/ 657919 h 1518248"/>
              <a:gd name="connsiteX1" fmla="*/ 538202 w 1546566"/>
              <a:gd name="connsiteY1" fmla="*/ 93182 h 1518248"/>
              <a:gd name="connsiteX2" fmla="*/ 1234191 w 1546566"/>
              <a:gd name="connsiteY2" fmla="*/ 0 h 1518248"/>
              <a:gd name="connsiteX3" fmla="*/ 1546566 w 1546566"/>
              <a:gd name="connsiteY3" fmla="*/ 650174 h 1518248"/>
              <a:gd name="connsiteX4" fmla="*/ 1227558 w 1546566"/>
              <a:gd name="connsiteY4" fmla="*/ 1261014 h 1518248"/>
              <a:gd name="connsiteX5" fmla="*/ 373944 w 1546566"/>
              <a:gd name="connsiteY5" fmla="*/ 1518248 h 1518248"/>
              <a:gd name="connsiteX6" fmla="*/ 0 w 1546566"/>
              <a:gd name="connsiteY6" fmla="*/ 657919 h 1518248"/>
              <a:gd name="connsiteX0" fmla="*/ 0 w 1546566"/>
              <a:gd name="connsiteY0" fmla="*/ 572069 h 1432398"/>
              <a:gd name="connsiteX1" fmla="*/ 538202 w 1546566"/>
              <a:gd name="connsiteY1" fmla="*/ 7332 h 1432398"/>
              <a:gd name="connsiteX2" fmla="*/ 1177507 w 1546566"/>
              <a:gd name="connsiteY2" fmla="*/ 0 h 1432398"/>
              <a:gd name="connsiteX3" fmla="*/ 1546566 w 1546566"/>
              <a:gd name="connsiteY3" fmla="*/ 564324 h 1432398"/>
              <a:gd name="connsiteX4" fmla="*/ 1227558 w 1546566"/>
              <a:gd name="connsiteY4" fmla="*/ 1175164 h 1432398"/>
              <a:gd name="connsiteX5" fmla="*/ 373944 w 1546566"/>
              <a:gd name="connsiteY5" fmla="*/ 1432398 h 1432398"/>
              <a:gd name="connsiteX6" fmla="*/ 0 w 1546566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227558 w 1484490"/>
              <a:gd name="connsiteY4" fmla="*/ 1175164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484490"/>
              <a:gd name="connsiteY0" fmla="*/ 572069 h 1432398"/>
              <a:gd name="connsiteX1" fmla="*/ 538202 w 1484490"/>
              <a:gd name="connsiteY1" fmla="*/ 7332 h 1432398"/>
              <a:gd name="connsiteX2" fmla="*/ 1177507 w 1484490"/>
              <a:gd name="connsiteY2" fmla="*/ 0 h 1432398"/>
              <a:gd name="connsiteX3" fmla="*/ 1484490 w 1484490"/>
              <a:gd name="connsiteY3" fmla="*/ 560321 h 1432398"/>
              <a:gd name="connsiteX4" fmla="*/ 1185967 w 1484490"/>
              <a:gd name="connsiteY4" fmla="*/ 1126130 h 1432398"/>
              <a:gd name="connsiteX5" fmla="*/ 373944 w 1484490"/>
              <a:gd name="connsiteY5" fmla="*/ 1432398 h 1432398"/>
              <a:gd name="connsiteX6" fmla="*/ 0 w 1484490"/>
              <a:gd name="connsiteY6" fmla="*/ 572069 h 1432398"/>
              <a:gd name="connsiteX0" fmla="*/ 0 w 1376047"/>
              <a:gd name="connsiteY0" fmla="*/ 575866 h 1432398"/>
              <a:gd name="connsiteX1" fmla="*/ 429759 w 1376047"/>
              <a:gd name="connsiteY1" fmla="*/ 7332 h 1432398"/>
              <a:gd name="connsiteX2" fmla="*/ 1069064 w 1376047"/>
              <a:gd name="connsiteY2" fmla="*/ 0 h 1432398"/>
              <a:gd name="connsiteX3" fmla="*/ 1376047 w 1376047"/>
              <a:gd name="connsiteY3" fmla="*/ 560321 h 1432398"/>
              <a:gd name="connsiteX4" fmla="*/ 1077524 w 1376047"/>
              <a:gd name="connsiteY4" fmla="*/ 1126130 h 1432398"/>
              <a:gd name="connsiteX5" fmla="*/ 265501 w 1376047"/>
              <a:gd name="connsiteY5" fmla="*/ 1432398 h 1432398"/>
              <a:gd name="connsiteX6" fmla="*/ 0 w 1376047"/>
              <a:gd name="connsiteY6" fmla="*/ 575866 h 1432398"/>
              <a:gd name="connsiteX0" fmla="*/ 0 w 1376047"/>
              <a:gd name="connsiteY0" fmla="*/ 663163 h 1519695"/>
              <a:gd name="connsiteX1" fmla="*/ 375125 w 1376047"/>
              <a:gd name="connsiteY1" fmla="*/ 0 h 1519695"/>
              <a:gd name="connsiteX2" fmla="*/ 1069064 w 1376047"/>
              <a:gd name="connsiteY2" fmla="*/ 87297 h 1519695"/>
              <a:gd name="connsiteX3" fmla="*/ 1376047 w 1376047"/>
              <a:gd name="connsiteY3" fmla="*/ 647618 h 1519695"/>
              <a:gd name="connsiteX4" fmla="*/ 1077524 w 1376047"/>
              <a:gd name="connsiteY4" fmla="*/ 1213427 h 1519695"/>
              <a:gd name="connsiteX5" fmla="*/ 265501 w 1376047"/>
              <a:gd name="connsiteY5" fmla="*/ 1519695 h 1519695"/>
              <a:gd name="connsiteX6" fmla="*/ 0 w 1376047"/>
              <a:gd name="connsiteY6" fmla="*/ 663163 h 1519695"/>
              <a:gd name="connsiteX0" fmla="*/ 0 w 1376047"/>
              <a:gd name="connsiteY0" fmla="*/ 672448 h 1528980"/>
              <a:gd name="connsiteX1" fmla="*/ 375125 w 1376047"/>
              <a:gd name="connsiteY1" fmla="*/ 9285 h 1528980"/>
              <a:gd name="connsiteX2" fmla="*/ 1132833 w 1376047"/>
              <a:gd name="connsiteY2" fmla="*/ 0 h 1528980"/>
              <a:gd name="connsiteX3" fmla="*/ 1376047 w 1376047"/>
              <a:gd name="connsiteY3" fmla="*/ 656903 h 1528980"/>
              <a:gd name="connsiteX4" fmla="*/ 1077524 w 1376047"/>
              <a:gd name="connsiteY4" fmla="*/ 1222712 h 1528980"/>
              <a:gd name="connsiteX5" fmla="*/ 265501 w 1376047"/>
              <a:gd name="connsiteY5" fmla="*/ 1528980 h 1528980"/>
              <a:gd name="connsiteX6" fmla="*/ 0 w 1376047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077524 w 1450960"/>
              <a:gd name="connsiteY4" fmla="*/ 1222712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528980"/>
              <a:gd name="connsiteX1" fmla="*/ 375125 w 1450960"/>
              <a:gd name="connsiteY1" fmla="*/ 9285 h 1528980"/>
              <a:gd name="connsiteX2" fmla="*/ 1132833 w 1450960"/>
              <a:gd name="connsiteY2" fmla="*/ 0 h 1528980"/>
              <a:gd name="connsiteX3" fmla="*/ 1450960 w 1450960"/>
              <a:gd name="connsiteY3" fmla="*/ 660136 h 1528980"/>
              <a:gd name="connsiteX4" fmla="*/ 1125637 w 1450960"/>
              <a:gd name="connsiteY4" fmla="*/ 1294544 h 1528980"/>
              <a:gd name="connsiteX5" fmla="*/ 265501 w 1450960"/>
              <a:gd name="connsiteY5" fmla="*/ 1528980 h 1528980"/>
              <a:gd name="connsiteX6" fmla="*/ 0 w 1450960"/>
              <a:gd name="connsiteY6" fmla="*/ 672448 h 1528980"/>
              <a:gd name="connsiteX0" fmla="*/ 0 w 1450960"/>
              <a:gd name="connsiteY0" fmla="*/ 672448 h 1634188"/>
              <a:gd name="connsiteX1" fmla="*/ 375125 w 1450960"/>
              <a:gd name="connsiteY1" fmla="*/ 9285 h 1634188"/>
              <a:gd name="connsiteX2" fmla="*/ 1132833 w 1450960"/>
              <a:gd name="connsiteY2" fmla="*/ 0 h 1634188"/>
              <a:gd name="connsiteX3" fmla="*/ 1450960 w 1450960"/>
              <a:gd name="connsiteY3" fmla="*/ 660136 h 1634188"/>
              <a:gd name="connsiteX4" fmla="*/ 1125637 w 1450960"/>
              <a:gd name="connsiteY4" fmla="*/ 1294544 h 1634188"/>
              <a:gd name="connsiteX5" fmla="*/ 186790 w 1450960"/>
              <a:gd name="connsiteY5" fmla="*/ 1634188 h 1634188"/>
              <a:gd name="connsiteX6" fmla="*/ 0 w 1450960"/>
              <a:gd name="connsiteY6" fmla="*/ 672448 h 1634188"/>
              <a:gd name="connsiteX0" fmla="*/ 0 w 1450960"/>
              <a:gd name="connsiteY0" fmla="*/ 672448 h 1348087"/>
              <a:gd name="connsiteX1" fmla="*/ 375125 w 1450960"/>
              <a:gd name="connsiteY1" fmla="*/ 9285 h 1348087"/>
              <a:gd name="connsiteX2" fmla="*/ 1132833 w 1450960"/>
              <a:gd name="connsiteY2" fmla="*/ 0 h 1348087"/>
              <a:gd name="connsiteX3" fmla="*/ 1450960 w 1450960"/>
              <a:gd name="connsiteY3" fmla="*/ 660136 h 1348087"/>
              <a:gd name="connsiteX4" fmla="*/ 1125637 w 1450960"/>
              <a:gd name="connsiteY4" fmla="*/ 1294544 h 1348087"/>
              <a:gd name="connsiteX5" fmla="*/ 360280 w 1450960"/>
              <a:gd name="connsiteY5" fmla="*/ 1348087 h 1348087"/>
              <a:gd name="connsiteX6" fmla="*/ 0 w 1450960"/>
              <a:gd name="connsiteY6" fmla="*/ 672448 h 1348087"/>
              <a:gd name="connsiteX0" fmla="*/ 0 w 1729922"/>
              <a:gd name="connsiteY0" fmla="*/ 660851 h 1348087"/>
              <a:gd name="connsiteX1" fmla="*/ 654087 w 1729922"/>
              <a:gd name="connsiteY1" fmla="*/ 9285 h 1348087"/>
              <a:gd name="connsiteX2" fmla="*/ 1411795 w 1729922"/>
              <a:gd name="connsiteY2" fmla="*/ 0 h 1348087"/>
              <a:gd name="connsiteX3" fmla="*/ 1729922 w 1729922"/>
              <a:gd name="connsiteY3" fmla="*/ 660136 h 1348087"/>
              <a:gd name="connsiteX4" fmla="*/ 1404599 w 1729922"/>
              <a:gd name="connsiteY4" fmla="*/ 1294544 h 1348087"/>
              <a:gd name="connsiteX5" fmla="*/ 639242 w 1729922"/>
              <a:gd name="connsiteY5" fmla="*/ 1348087 h 1348087"/>
              <a:gd name="connsiteX6" fmla="*/ 0 w 1729922"/>
              <a:gd name="connsiteY6" fmla="*/ 660851 h 1348087"/>
              <a:gd name="connsiteX0" fmla="*/ 0 w 1825527"/>
              <a:gd name="connsiteY0" fmla="*/ 656284 h 1348087"/>
              <a:gd name="connsiteX1" fmla="*/ 749692 w 1825527"/>
              <a:gd name="connsiteY1" fmla="*/ 9285 h 1348087"/>
              <a:gd name="connsiteX2" fmla="*/ 1507400 w 1825527"/>
              <a:gd name="connsiteY2" fmla="*/ 0 h 1348087"/>
              <a:gd name="connsiteX3" fmla="*/ 1825527 w 1825527"/>
              <a:gd name="connsiteY3" fmla="*/ 660136 h 1348087"/>
              <a:gd name="connsiteX4" fmla="*/ 1500204 w 1825527"/>
              <a:gd name="connsiteY4" fmla="*/ 1294544 h 1348087"/>
              <a:gd name="connsiteX5" fmla="*/ 734847 w 1825527"/>
              <a:gd name="connsiteY5" fmla="*/ 1348087 h 1348087"/>
              <a:gd name="connsiteX6" fmla="*/ 0 w 1825527"/>
              <a:gd name="connsiteY6" fmla="*/ 656284 h 1348087"/>
              <a:gd name="connsiteX0" fmla="*/ 0 w 1825527"/>
              <a:gd name="connsiteY0" fmla="*/ 997737 h 1689540"/>
              <a:gd name="connsiteX1" fmla="*/ 540553 w 1825527"/>
              <a:gd name="connsiteY1" fmla="*/ 0 h 1689540"/>
              <a:gd name="connsiteX2" fmla="*/ 1507400 w 1825527"/>
              <a:gd name="connsiteY2" fmla="*/ 341453 h 1689540"/>
              <a:gd name="connsiteX3" fmla="*/ 1825527 w 1825527"/>
              <a:gd name="connsiteY3" fmla="*/ 1001589 h 1689540"/>
              <a:gd name="connsiteX4" fmla="*/ 1500204 w 1825527"/>
              <a:gd name="connsiteY4" fmla="*/ 1635997 h 1689540"/>
              <a:gd name="connsiteX5" fmla="*/ 734847 w 1825527"/>
              <a:gd name="connsiteY5" fmla="*/ 1689540 h 1689540"/>
              <a:gd name="connsiteX6" fmla="*/ 0 w 1825527"/>
              <a:gd name="connsiteY6" fmla="*/ 997737 h 1689540"/>
              <a:gd name="connsiteX0" fmla="*/ 0 w 1825527"/>
              <a:gd name="connsiteY0" fmla="*/ 997737 h 1689540"/>
              <a:gd name="connsiteX1" fmla="*/ 540553 w 1825527"/>
              <a:gd name="connsiteY1" fmla="*/ 0 h 1689540"/>
              <a:gd name="connsiteX2" fmla="*/ 1689309 w 1825527"/>
              <a:gd name="connsiteY2" fmla="*/ 23926 h 1689540"/>
              <a:gd name="connsiteX3" fmla="*/ 1825527 w 1825527"/>
              <a:gd name="connsiteY3" fmla="*/ 1001589 h 1689540"/>
              <a:gd name="connsiteX4" fmla="*/ 1500204 w 1825527"/>
              <a:gd name="connsiteY4" fmla="*/ 1635997 h 1689540"/>
              <a:gd name="connsiteX5" fmla="*/ 734847 w 1825527"/>
              <a:gd name="connsiteY5" fmla="*/ 1689540 h 1689540"/>
              <a:gd name="connsiteX6" fmla="*/ 0 w 1825527"/>
              <a:gd name="connsiteY6" fmla="*/ 997737 h 1689540"/>
              <a:gd name="connsiteX0" fmla="*/ 0 w 1903316"/>
              <a:gd name="connsiteY0" fmla="*/ 997737 h 1689540"/>
              <a:gd name="connsiteX1" fmla="*/ 540553 w 1903316"/>
              <a:gd name="connsiteY1" fmla="*/ 0 h 1689540"/>
              <a:gd name="connsiteX2" fmla="*/ 1689309 w 1903316"/>
              <a:gd name="connsiteY2" fmla="*/ 23926 h 1689540"/>
              <a:gd name="connsiteX3" fmla="*/ 1903316 w 1903316"/>
              <a:gd name="connsiteY3" fmla="*/ 1009802 h 1689540"/>
              <a:gd name="connsiteX4" fmla="*/ 1500204 w 1903316"/>
              <a:gd name="connsiteY4" fmla="*/ 1635997 h 1689540"/>
              <a:gd name="connsiteX5" fmla="*/ 734847 w 1903316"/>
              <a:gd name="connsiteY5" fmla="*/ 1689540 h 1689540"/>
              <a:gd name="connsiteX6" fmla="*/ 0 w 1903316"/>
              <a:gd name="connsiteY6" fmla="*/ 997737 h 1689540"/>
              <a:gd name="connsiteX0" fmla="*/ 0 w 1903316"/>
              <a:gd name="connsiteY0" fmla="*/ 997737 h 1773344"/>
              <a:gd name="connsiteX1" fmla="*/ 540553 w 1903316"/>
              <a:gd name="connsiteY1" fmla="*/ 0 h 1773344"/>
              <a:gd name="connsiteX2" fmla="*/ 1689309 w 1903316"/>
              <a:gd name="connsiteY2" fmla="*/ 23926 h 1773344"/>
              <a:gd name="connsiteX3" fmla="*/ 1903316 w 1903316"/>
              <a:gd name="connsiteY3" fmla="*/ 1009802 h 1773344"/>
              <a:gd name="connsiteX4" fmla="*/ 1572861 w 1903316"/>
              <a:gd name="connsiteY4" fmla="*/ 1773344 h 1773344"/>
              <a:gd name="connsiteX5" fmla="*/ 734847 w 1903316"/>
              <a:gd name="connsiteY5" fmla="*/ 1689540 h 1773344"/>
              <a:gd name="connsiteX6" fmla="*/ 0 w 1903316"/>
              <a:gd name="connsiteY6" fmla="*/ 997737 h 1773344"/>
              <a:gd name="connsiteX0" fmla="*/ 0 w 1903316"/>
              <a:gd name="connsiteY0" fmla="*/ 997737 h 1773344"/>
              <a:gd name="connsiteX1" fmla="*/ 540553 w 1903316"/>
              <a:gd name="connsiteY1" fmla="*/ 0 h 1773344"/>
              <a:gd name="connsiteX2" fmla="*/ 1689309 w 1903316"/>
              <a:gd name="connsiteY2" fmla="*/ 23926 h 1773344"/>
              <a:gd name="connsiteX3" fmla="*/ 1903316 w 1903316"/>
              <a:gd name="connsiteY3" fmla="*/ 1009802 h 1773344"/>
              <a:gd name="connsiteX4" fmla="*/ 1572861 w 1903316"/>
              <a:gd name="connsiteY4" fmla="*/ 1773344 h 1773344"/>
              <a:gd name="connsiteX5" fmla="*/ 690229 w 1903316"/>
              <a:gd name="connsiteY5" fmla="*/ 1761784 h 1773344"/>
              <a:gd name="connsiteX6" fmla="*/ 0 w 1903316"/>
              <a:gd name="connsiteY6" fmla="*/ 997737 h 1773344"/>
              <a:gd name="connsiteX0" fmla="*/ 0 w 1822652"/>
              <a:gd name="connsiteY0" fmla="*/ 1010930 h 1773344"/>
              <a:gd name="connsiteX1" fmla="*/ 459889 w 1822652"/>
              <a:gd name="connsiteY1" fmla="*/ 0 h 1773344"/>
              <a:gd name="connsiteX2" fmla="*/ 1608645 w 1822652"/>
              <a:gd name="connsiteY2" fmla="*/ 23926 h 1773344"/>
              <a:gd name="connsiteX3" fmla="*/ 1822652 w 1822652"/>
              <a:gd name="connsiteY3" fmla="*/ 1009802 h 1773344"/>
              <a:gd name="connsiteX4" fmla="*/ 1492197 w 1822652"/>
              <a:gd name="connsiteY4" fmla="*/ 1773344 h 1773344"/>
              <a:gd name="connsiteX5" fmla="*/ 609565 w 1822652"/>
              <a:gd name="connsiteY5" fmla="*/ 1761784 h 1773344"/>
              <a:gd name="connsiteX6" fmla="*/ 0 w 1822652"/>
              <a:gd name="connsiteY6" fmla="*/ 1010930 h 177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2652" h="1773344">
                <a:moveTo>
                  <a:pt x="0" y="1010930"/>
                </a:moveTo>
                <a:lnTo>
                  <a:pt x="459889" y="0"/>
                </a:lnTo>
                <a:lnTo>
                  <a:pt x="1608645" y="23926"/>
                </a:lnTo>
                <a:lnTo>
                  <a:pt x="1822652" y="1009802"/>
                </a:lnTo>
                <a:lnTo>
                  <a:pt x="1492197" y="1773344"/>
                </a:lnTo>
                <a:lnTo>
                  <a:pt x="609565" y="1761784"/>
                </a:lnTo>
                <a:lnTo>
                  <a:pt x="0" y="1010930"/>
                </a:lnTo>
                <a:close/>
              </a:path>
            </a:pathLst>
          </a:custGeom>
          <a:noFill/>
          <a:ln>
            <a:solidFill>
              <a:srgbClr val="4756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4" name="TextBox 3">
            <a:hlinkClick r:id="" action="ppaction://noaction"/>
            <a:extLst>
              <a:ext uri="{FF2B5EF4-FFF2-40B4-BE49-F238E27FC236}">
                <a16:creationId xmlns:a16="http://schemas.microsoft.com/office/drawing/2014/main" id="{9718F2DE-BC8A-C832-1B40-9991CFFF11B0}"/>
              </a:ext>
            </a:extLst>
          </p:cNvPr>
          <p:cNvSpPr txBox="1"/>
          <p:nvPr/>
        </p:nvSpPr>
        <p:spPr>
          <a:xfrm>
            <a:off x="7451387" y="6607261"/>
            <a:ext cx="207969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>
                <a:latin typeface="Arial" panose="020B0604020202020204" pitchFamily="34" charset="0"/>
                <a:cs typeface="Arial" panose="020B0604020202020204" pitchFamily="34" charset="0"/>
              </a:rPr>
              <a:t>https://disk.yandex.ru/d/X6LrH6B4bPIOVw./</a:t>
            </a:r>
            <a:endParaRPr lang="ru-ID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7AAA25-7C88-1AD0-0C1B-918F884DB7A1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РАЙОН»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27BD99-917B-7737-9E7F-7A8F57A2CA4C}"/>
              </a:ext>
            </a:extLst>
          </p:cNvPr>
          <p:cNvSpPr txBox="1"/>
          <p:nvPr/>
        </p:nvSpPr>
        <p:spPr>
          <a:xfrm>
            <a:off x="627015" y="550177"/>
            <a:ext cx="8827377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СОЦИАЛЬНО-ЭКОНОМИЧЕСКИЕ ПОКАЗАТЕЛИ</a:t>
            </a:r>
          </a:p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</a:t>
            </a:r>
          </a:p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«ЛЕНСКИЙ МУНИЦИПАЛЬНЫЙ РАЙОН» </a:t>
            </a:r>
            <a:endParaRPr lang="ru-ID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655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Скругленный прямоугольник 73">
            <a:extLst>
              <a:ext uri="{FF2B5EF4-FFF2-40B4-BE49-F238E27FC236}">
                <a16:creationId xmlns:a16="http://schemas.microsoft.com/office/drawing/2014/main" id="{2B56E9F4-E4FE-07B5-1673-7C188D637F75}"/>
              </a:ext>
            </a:extLst>
          </p:cNvPr>
          <p:cNvSpPr/>
          <p:nvPr/>
        </p:nvSpPr>
        <p:spPr>
          <a:xfrm>
            <a:off x="7623954" y="3931822"/>
            <a:ext cx="2160000" cy="2376000"/>
          </a:xfrm>
          <a:prstGeom prst="roundRect">
            <a:avLst>
              <a:gd name="adj" fmla="val 1257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E843EC5-B93D-014D-3D45-983FBD45BCAE}"/>
              </a:ext>
            </a:extLst>
          </p:cNvPr>
          <p:cNvSpPr txBox="1"/>
          <p:nvPr/>
        </p:nvSpPr>
        <p:spPr>
          <a:xfrm>
            <a:off x="7826548" y="4848841"/>
            <a:ext cx="161759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безработные граждане*</a:t>
            </a:r>
            <a:endParaRPr lang="ru-ID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Скругленный прямоугольник 76">
            <a:extLst>
              <a:ext uri="{FF2B5EF4-FFF2-40B4-BE49-F238E27FC236}">
                <a16:creationId xmlns:a16="http://schemas.microsoft.com/office/drawing/2014/main" id="{4EAC095F-9D74-7D49-4901-E85F2AE217CA}"/>
              </a:ext>
            </a:extLst>
          </p:cNvPr>
          <p:cNvSpPr/>
          <p:nvPr/>
        </p:nvSpPr>
        <p:spPr>
          <a:xfrm>
            <a:off x="7823310" y="5612438"/>
            <a:ext cx="519804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170 чел.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Скругленный прямоугольник 47">
            <a:extLst>
              <a:ext uri="{FF2B5EF4-FFF2-40B4-BE49-F238E27FC236}">
                <a16:creationId xmlns:a16="http://schemas.microsoft.com/office/drawing/2014/main" id="{4C7367CC-2C8F-E4DC-E8B8-3D16B5436723}"/>
              </a:ext>
            </a:extLst>
          </p:cNvPr>
          <p:cNvSpPr/>
          <p:nvPr/>
        </p:nvSpPr>
        <p:spPr>
          <a:xfrm>
            <a:off x="5296223" y="1847741"/>
            <a:ext cx="4491371" cy="1928168"/>
          </a:xfrm>
          <a:prstGeom prst="roundRect">
            <a:avLst>
              <a:gd name="adj" fmla="val 1231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9CA13AC4-7435-DEEE-4605-E265104DD5A0}"/>
              </a:ext>
            </a:extLst>
          </p:cNvPr>
          <p:cNvSpPr/>
          <p:nvPr/>
        </p:nvSpPr>
        <p:spPr>
          <a:xfrm>
            <a:off x="5296225" y="1400274"/>
            <a:ext cx="4491371" cy="829218"/>
          </a:xfrm>
          <a:prstGeom prst="roundRect">
            <a:avLst>
              <a:gd name="adj" fmla="val 3062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id="{3A2C6274-4B9B-F40B-8680-725F6BB96DFB}"/>
              </a:ext>
            </a:extLst>
          </p:cNvPr>
          <p:cNvSpPr/>
          <p:nvPr/>
        </p:nvSpPr>
        <p:spPr>
          <a:xfrm>
            <a:off x="5296225" y="3931822"/>
            <a:ext cx="2160000" cy="2376000"/>
          </a:xfrm>
          <a:prstGeom prst="roundRect">
            <a:avLst>
              <a:gd name="adj" fmla="val 12575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id="{45117FCB-FB0D-ACDC-38CA-B0524F5A8C72}"/>
              </a:ext>
            </a:extLst>
          </p:cNvPr>
          <p:cNvSpPr/>
          <p:nvPr/>
        </p:nvSpPr>
        <p:spPr>
          <a:xfrm>
            <a:off x="627015" y="1400274"/>
            <a:ext cx="4497839" cy="2376000"/>
          </a:xfrm>
          <a:prstGeom prst="roundRect">
            <a:avLst>
              <a:gd name="adj" fmla="val 10961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</a:t>
            </a:r>
            <a:endParaRPr lang="ru-ID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875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занятость и доходы населения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6C8BFA-FA03-9B4C-0957-FEDBCCA21685}"/>
              </a:ext>
            </a:extLst>
          </p:cNvPr>
          <p:cNvSpPr txBox="1"/>
          <p:nvPr/>
        </p:nvSpPr>
        <p:spPr>
          <a:xfrm>
            <a:off x="627016" y="1678464"/>
            <a:ext cx="446988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СРЕДНЕМЕСЯЧНАЯ ЗАРАБОТНАЯ ПЛАТА РАБОТНИКОВ, РУБ.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88543F39-1862-225F-676D-5EA9ED5042F5}"/>
              </a:ext>
            </a:extLst>
          </p:cNvPr>
          <p:cNvSpPr/>
          <p:nvPr/>
        </p:nvSpPr>
        <p:spPr>
          <a:xfrm>
            <a:off x="627015" y="3931822"/>
            <a:ext cx="4497839" cy="2376000"/>
          </a:xfrm>
          <a:prstGeom prst="roundRect">
            <a:avLst>
              <a:gd name="adj" fmla="val 1220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dirty="0"/>
          </a:p>
        </p:txBody>
      </p:sp>
      <p:graphicFrame>
        <p:nvGraphicFramePr>
          <p:cNvPr id="18" name="Диаграмма 17">
            <a:extLst>
              <a:ext uri="{FF2B5EF4-FFF2-40B4-BE49-F238E27FC236}">
                <a16:creationId xmlns:a16="http://schemas.microsoft.com/office/drawing/2014/main" id="{C9CC9D82-BE37-F183-FE0F-F5EC16E99A0F}"/>
              </a:ext>
            </a:extLst>
          </p:cNvPr>
          <p:cNvGraphicFramePr/>
          <p:nvPr>
            <p:extLst/>
          </p:nvPr>
        </p:nvGraphicFramePr>
        <p:xfrm>
          <a:off x="836567" y="2046834"/>
          <a:ext cx="3726197" cy="1673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97D06431-2278-115D-A93F-C4A505FF50CB}"/>
              </a:ext>
            </a:extLst>
          </p:cNvPr>
          <p:cNvSpPr txBox="1"/>
          <p:nvPr/>
        </p:nvSpPr>
        <p:spPr>
          <a:xfrm>
            <a:off x="627016" y="4210011"/>
            <a:ext cx="4092766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ЗАНЯТО НАСЕЛЕНИЯ ПО ОТРАСЛЯМ</a:t>
            </a:r>
          </a:p>
          <a:p>
            <a:pPr algn="ctr"/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2023 ГОДУ, ЧЕЛ.</a:t>
            </a:r>
          </a:p>
        </p:txBody>
      </p:sp>
      <p:graphicFrame>
        <p:nvGraphicFramePr>
          <p:cNvPr id="24" name="Диаграмма 23">
            <a:extLst>
              <a:ext uri="{FF2B5EF4-FFF2-40B4-BE49-F238E27FC236}">
                <a16:creationId xmlns:a16="http://schemas.microsoft.com/office/drawing/2014/main" id="{28A48725-C2BB-5FD4-9E15-191D5785456F}"/>
              </a:ext>
            </a:extLst>
          </p:cNvPr>
          <p:cNvGraphicFramePr/>
          <p:nvPr>
            <p:extLst/>
          </p:nvPr>
        </p:nvGraphicFramePr>
        <p:xfrm>
          <a:off x="627015" y="4496843"/>
          <a:ext cx="4338508" cy="1925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5" name="Таблица 44">
            <a:extLst>
              <a:ext uri="{FF2B5EF4-FFF2-40B4-BE49-F238E27FC236}">
                <a16:creationId xmlns:a16="http://schemas.microsoft.com/office/drawing/2014/main" id="{01D18615-3BD4-9047-32C3-3CA2012B6FD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264727" y="1400273"/>
          <a:ext cx="4522872" cy="1968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5465">
                  <a:extLst>
                    <a:ext uri="{9D8B030D-6E8A-4147-A177-3AD203B41FA5}">
                      <a16:colId xmlns:a16="http://schemas.microsoft.com/office/drawing/2014/main" val="3318199641"/>
                    </a:ext>
                  </a:extLst>
                </a:gridCol>
                <a:gridCol w="498487">
                  <a:extLst>
                    <a:ext uri="{9D8B030D-6E8A-4147-A177-3AD203B41FA5}">
                      <a16:colId xmlns:a16="http://schemas.microsoft.com/office/drawing/2014/main" val="1343176932"/>
                    </a:ext>
                  </a:extLst>
                </a:gridCol>
                <a:gridCol w="1124460">
                  <a:extLst>
                    <a:ext uri="{9D8B030D-6E8A-4147-A177-3AD203B41FA5}">
                      <a16:colId xmlns:a16="http://schemas.microsoft.com/office/drawing/2014/main" val="2111604541"/>
                    </a:ext>
                  </a:extLst>
                </a:gridCol>
                <a:gridCol w="1124460">
                  <a:extLst>
                    <a:ext uri="{9D8B030D-6E8A-4147-A177-3AD203B41FA5}">
                      <a16:colId xmlns:a16="http://schemas.microsoft.com/office/drawing/2014/main" val="2298273598"/>
                    </a:ext>
                  </a:extLst>
                </a:gridCol>
              </a:tblGrid>
              <a:tr h="337877">
                <a:tc>
                  <a:txBody>
                    <a:bodyPr/>
                    <a:lstStyle/>
                    <a:p>
                      <a:pPr algn="ctr"/>
                      <a:r>
                        <a:rPr lang="ru-ID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ID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 ИЗМ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ID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ID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ГОД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ID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ID" sz="6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8852991"/>
                  </a:ext>
                </a:extLst>
              </a:tr>
              <a:tr h="407552">
                <a:tc rowSpan="2"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ru-ID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реднемесячная заработная </a:t>
                      </a:r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плата работников организаций Ленского муниципального района</a:t>
                      </a:r>
                      <a:endParaRPr lang="ru-ID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ID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руб.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72960</a:t>
                      </a:r>
                      <a:endParaRPr lang="ru-ID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79741</a:t>
                      </a:r>
                      <a:endParaRPr lang="ru-ID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06270"/>
                  </a:ext>
                </a:extLst>
              </a:tr>
              <a:tr h="407552">
                <a:tc vMerge="1">
                  <a:txBody>
                    <a:bodyPr/>
                    <a:lstStyle/>
                    <a:p>
                      <a:endParaRPr lang="ru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ID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109,3</a:t>
                      </a:r>
                      <a:endParaRPr lang="ru-ID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109,3</a:t>
                      </a:r>
                      <a:endParaRPr lang="ru-ID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7235586"/>
                  </a:ext>
                </a:extLst>
              </a:tr>
              <a:tr h="407552">
                <a:tc rowSpan="2">
                  <a:txBody>
                    <a:bodyPr/>
                    <a:lstStyle/>
                    <a:p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ru-ID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реднемесячная заработная плата по </a:t>
                      </a:r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Архангельской области</a:t>
                      </a:r>
                      <a:endParaRPr lang="ru-ID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anchor="ctr">
                    <a:lnB w="12700" cmpd="sng">
                      <a:noFill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ID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руб.</a:t>
                      </a: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64015</a:t>
                      </a:r>
                      <a:endParaRPr lang="ru-ID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71994</a:t>
                      </a:r>
                      <a:endParaRPr lang="ru-ID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79490"/>
                  </a:ext>
                </a:extLst>
              </a:tr>
              <a:tr h="407552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B="72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ID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B="72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109,0</a:t>
                      </a:r>
                      <a:endParaRPr lang="ru-ID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B="72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112,5</a:t>
                      </a:r>
                      <a:endParaRPr lang="ru-ID" sz="7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B="7200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5497627"/>
                  </a:ext>
                </a:extLst>
              </a:tr>
            </a:tbl>
          </a:graphicData>
        </a:graphic>
      </p:graphicFrame>
      <p:sp>
        <p:nvSpPr>
          <p:cNvPr id="60" name="TextBox 59">
            <a:extLst>
              <a:ext uri="{FF2B5EF4-FFF2-40B4-BE49-F238E27FC236}">
                <a16:creationId xmlns:a16="http://schemas.microsoft.com/office/drawing/2014/main" id="{7326AD10-2947-EFC3-9FD0-462C38686134}"/>
              </a:ext>
            </a:extLst>
          </p:cNvPr>
          <p:cNvSpPr txBox="1"/>
          <p:nvPr/>
        </p:nvSpPr>
        <p:spPr>
          <a:xfrm>
            <a:off x="627015" y="380406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2021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году</a:t>
            </a:r>
            <a:endParaRPr lang="ru-ID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02ED880-7F9C-7522-6A34-8939D1C06451}"/>
              </a:ext>
            </a:extLst>
          </p:cNvPr>
          <p:cNvSpPr txBox="1"/>
          <p:nvPr/>
        </p:nvSpPr>
        <p:spPr>
          <a:xfrm>
            <a:off x="5316390" y="3804062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темп роста указан в процентах к предыдущему году</a:t>
            </a:r>
            <a:endParaRPr lang="ru-ID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23ED422-DF9E-9D1D-A2F9-831F081A251F}"/>
              </a:ext>
            </a:extLst>
          </p:cNvPr>
          <p:cNvSpPr txBox="1"/>
          <p:nvPr/>
        </p:nvSpPr>
        <p:spPr>
          <a:xfrm>
            <a:off x="5498819" y="4346722"/>
            <a:ext cx="244699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3,6%</a:t>
            </a:r>
            <a:endParaRPr lang="ru-ID" sz="24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EBF4CEF-8376-EA30-4646-371E66EC9A7B}"/>
              </a:ext>
            </a:extLst>
          </p:cNvPr>
          <p:cNvSpPr txBox="1"/>
          <p:nvPr/>
        </p:nvSpPr>
        <p:spPr>
          <a:xfrm>
            <a:off x="5498819" y="4848841"/>
            <a:ext cx="161759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регистрируемая безработица </a:t>
            </a:r>
            <a:endParaRPr lang="ru-ID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Скругленный прямоугольник 68">
            <a:extLst>
              <a:ext uri="{FF2B5EF4-FFF2-40B4-BE49-F238E27FC236}">
                <a16:creationId xmlns:a16="http://schemas.microsoft.com/office/drawing/2014/main" id="{DE570A78-46A9-3F07-36FA-94EF1D510C3A}"/>
              </a:ext>
            </a:extLst>
          </p:cNvPr>
          <p:cNvSpPr/>
          <p:nvPr/>
        </p:nvSpPr>
        <p:spPr>
          <a:xfrm>
            <a:off x="5495581" y="5612438"/>
            <a:ext cx="519804" cy="180000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3,3%</a:t>
            </a:r>
            <a:endParaRPr lang="ru-ID" sz="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" name="Рисунок 70" descr="Отменить подписку со сплошной заливкой">
            <a:extLst>
              <a:ext uri="{FF2B5EF4-FFF2-40B4-BE49-F238E27FC236}">
                <a16:creationId xmlns:a16="http://schemas.microsoft.com/office/drawing/2014/main" id="{96BAE458-C0B9-5E94-E09C-84ADC48272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66417" y="4066128"/>
            <a:ext cx="360000" cy="360000"/>
          </a:xfrm>
          <a:prstGeom prst="rect">
            <a:avLst/>
          </a:prstGeom>
        </p:spPr>
      </p:pic>
      <p:pic>
        <p:nvPicPr>
          <p:cNvPr id="73" name="Рисунок 72" descr="Уменьшить со сплошной заливкой">
            <a:extLst>
              <a:ext uri="{FF2B5EF4-FFF2-40B4-BE49-F238E27FC236}">
                <a16:creationId xmlns:a16="http://schemas.microsoft.com/office/drawing/2014/main" id="{F7DE0371-C049-15C0-FB63-F322CF1A11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315342" y="4066128"/>
            <a:ext cx="360000" cy="360000"/>
          </a:xfrm>
          <a:prstGeom prst="rect">
            <a:avLst/>
          </a:prstGeom>
        </p:spPr>
      </p:pic>
      <p:sp>
        <p:nvSpPr>
          <p:cNvPr id="79" name="TextBox 78">
            <a:extLst>
              <a:ext uri="{FF2B5EF4-FFF2-40B4-BE49-F238E27FC236}">
                <a16:creationId xmlns:a16="http://schemas.microsoft.com/office/drawing/2014/main" id="{722792DB-D6F2-13EE-AD40-3281D52F5D03}"/>
              </a:ext>
            </a:extLst>
          </p:cNvPr>
          <p:cNvSpPr txBox="1"/>
          <p:nvPr/>
        </p:nvSpPr>
        <p:spPr>
          <a:xfrm>
            <a:off x="7825075" y="4345470"/>
            <a:ext cx="5180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185</a:t>
            </a:r>
            <a:endParaRPr lang="ru-ID" sz="24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D265CD84-16A0-1463-24A7-04BB3B4AC8B8}"/>
              </a:ext>
            </a:extLst>
          </p:cNvPr>
          <p:cNvSpPr txBox="1"/>
          <p:nvPr/>
        </p:nvSpPr>
        <p:spPr>
          <a:xfrm>
            <a:off x="8352413" y="4496843"/>
            <a:ext cx="38364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</a:t>
            </a:r>
            <a:endParaRPr lang="ru-ID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C1F7855C-3C0A-4AA7-EFF7-C1E794F9135E}"/>
              </a:ext>
            </a:extLst>
          </p:cNvPr>
          <p:cNvSpPr txBox="1"/>
          <p:nvPr/>
        </p:nvSpPr>
        <p:spPr>
          <a:xfrm>
            <a:off x="7623954" y="6329880"/>
            <a:ext cx="427751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i="1" dirty="0">
                <a:solidFill>
                  <a:srgbClr val="A6A6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*Нетрудоустроенные граждане на 01.01.2023 </a:t>
            </a:r>
            <a:endParaRPr lang="ru-ID" sz="600" i="1" dirty="0">
              <a:solidFill>
                <a:srgbClr val="A6A6A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59A5D2-BA6C-18B9-A53B-3BE1381C4120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РАЙОН»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D2CD61-52B2-2F21-B305-8346B1FF7764}"/>
              </a:ext>
            </a:extLst>
          </p:cNvPr>
          <p:cNvSpPr txBox="1"/>
          <p:nvPr/>
        </p:nvSpPr>
        <p:spPr>
          <a:xfrm>
            <a:off x="7835654" y="5891942"/>
            <a:ext cx="183968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показатель</a:t>
            </a:r>
          </a:p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01.01.2024</a:t>
            </a:r>
            <a:endParaRPr lang="ru-ID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23F441-3CBA-940B-B7FB-81A8DF61A225}"/>
              </a:ext>
            </a:extLst>
          </p:cNvPr>
          <p:cNvSpPr txBox="1"/>
          <p:nvPr/>
        </p:nvSpPr>
        <p:spPr>
          <a:xfrm>
            <a:off x="5507925" y="5891942"/>
            <a:ext cx="161759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Показатель на 01.01.2024</a:t>
            </a:r>
            <a:endParaRPr lang="ru-ID" sz="6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177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Рисунок 134" descr="Посевы со сплошной заливкой">
            <a:extLst>
              <a:ext uri="{FF2B5EF4-FFF2-40B4-BE49-F238E27FC236}">
                <a16:creationId xmlns:a16="http://schemas.microsoft.com/office/drawing/2014/main" id="{9A813BFB-987D-79B3-9F3C-24EA109F9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6599" y="5843567"/>
            <a:ext cx="360000" cy="360000"/>
          </a:xfrm>
          <a:prstGeom prst="rect">
            <a:avLst/>
          </a:prstGeom>
        </p:spPr>
      </p:pic>
      <p:pic>
        <p:nvPicPr>
          <p:cNvPr id="127" name="Рисунок 126" descr="Золотые слитки со сплошной заливкой">
            <a:extLst>
              <a:ext uri="{FF2B5EF4-FFF2-40B4-BE49-F238E27FC236}">
                <a16:creationId xmlns:a16="http://schemas.microsoft.com/office/drawing/2014/main" id="{A7927950-A61A-0659-A375-9FF5BC9F87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72443" y="4009168"/>
            <a:ext cx="360000" cy="360000"/>
          </a:xfrm>
          <a:prstGeom prst="rect">
            <a:avLst/>
          </a:prstGeom>
        </p:spPr>
      </p:pic>
      <p:pic>
        <p:nvPicPr>
          <p:cNvPr id="131" name="Рисунок 130" descr="Холмы со сплошной заливкой">
            <a:extLst>
              <a:ext uri="{FF2B5EF4-FFF2-40B4-BE49-F238E27FC236}">
                <a16:creationId xmlns:a16="http://schemas.microsoft.com/office/drawing/2014/main" id="{50B1F77A-2D91-C5DF-2A6E-FCA200EB9E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51605" y="2670032"/>
            <a:ext cx="359997" cy="359999"/>
          </a:xfrm>
          <a:prstGeom prst="rect">
            <a:avLst/>
          </a:prstGeom>
        </p:spPr>
      </p:pic>
      <p:pic>
        <p:nvPicPr>
          <p:cNvPr id="97" name="Рисунок 96" descr="Елка со сплошной заливкой">
            <a:extLst>
              <a:ext uri="{FF2B5EF4-FFF2-40B4-BE49-F238E27FC236}">
                <a16:creationId xmlns:a16="http://schemas.microsoft.com/office/drawing/2014/main" id="{DADC01F5-858C-9B08-635B-475B0B4967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6599" y="5318246"/>
            <a:ext cx="360000" cy="360000"/>
          </a:xfrm>
          <a:prstGeom prst="rect">
            <a:avLst/>
          </a:prstGeom>
        </p:spPr>
      </p:pic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id="{27DC45EC-6B72-FC57-F6E6-430D336317AA}"/>
              </a:ext>
            </a:extLst>
          </p:cNvPr>
          <p:cNvSpPr/>
          <p:nvPr/>
        </p:nvSpPr>
        <p:spPr>
          <a:xfrm>
            <a:off x="640991" y="2269714"/>
            <a:ext cx="4497839" cy="1483045"/>
          </a:xfrm>
          <a:prstGeom prst="roundRect">
            <a:avLst>
              <a:gd name="adj" fmla="val 1323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id="{6C471008-A80D-1F1B-BC66-2067DA06313A}"/>
              </a:ext>
            </a:extLst>
          </p:cNvPr>
          <p:cNvSpPr/>
          <p:nvPr/>
        </p:nvSpPr>
        <p:spPr>
          <a:xfrm>
            <a:off x="640991" y="1376761"/>
            <a:ext cx="4497839" cy="775596"/>
          </a:xfrm>
          <a:prstGeom prst="roundRect">
            <a:avLst>
              <a:gd name="adj" fmla="val 27681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КЛИМАТ</a:t>
            </a: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F7E90DD8-F625-774B-4916-57BEE3A50CB4}"/>
              </a:ext>
            </a:extLst>
          </p:cNvPr>
          <p:cNvSpPr/>
          <p:nvPr/>
        </p:nvSpPr>
        <p:spPr>
          <a:xfrm>
            <a:off x="627014" y="4824775"/>
            <a:ext cx="4497839" cy="1483045"/>
          </a:xfrm>
          <a:prstGeom prst="roundRect">
            <a:avLst>
              <a:gd name="adj" fmla="val 140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2F259C10-BB78-48DB-70DD-10B33B701093}"/>
              </a:ext>
            </a:extLst>
          </p:cNvPr>
          <p:cNvSpPr/>
          <p:nvPr/>
        </p:nvSpPr>
        <p:spPr>
          <a:xfrm>
            <a:off x="607014" y="3883076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ЗЕМЛИ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РЕСУРСНАЯ БАЗА</a:t>
            </a:r>
            <a:endParaRPr lang="ru-ID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077375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ресурсная база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id="{601F0F1B-D35B-D76C-54E6-EAC417466077}"/>
              </a:ext>
            </a:extLst>
          </p:cNvPr>
          <p:cNvSpPr/>
          <p:nvPr/>
        </p:nvSpPr>
        <p:spPr>
          <a:xfrm>
            <a:off x="5300092" y="1376761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МЕСТОРОЖДЕНИЯ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1C4A423-2228-521E-E06B-9B389FC0E335}"/>
              </a:ext>
            </a:extLst>
          </p:cNvPr>
          <p:cNvSpPr txBox="1"/>
          <p:nvPr/>
        </p:nvSpPr>
        <p:spPr>
          <a:xfrm>
            <a:off x="836421" y="2424918"/>
            <a:ext cx="347494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Умеренно-континентальный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0282E4-2CCC-CE9A-16F7-CC2F77DF86AD}"/>
              </a:ext>
            </a:extLst>
          </p:cNvPr>
          <p:cNvSpPr txBox="1"/>
          <p:nvPr/>
        </p:nvSpPr>
        <p:spPr>
          <a:xfrm>
            <a:off x="1201369" y="2758783"/>
            <a:ext cx="1678936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температура: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январе -15 ℃, в июле + 16 ℃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94ACB4A-9A05-F909-1488-4F131CC71B1A}"/>
              </a:ext>
            </a:extLst>
          </p:cNvPr>
          <p:cNvSpPr txBox="1"/>
          <p:nvPr/>
        </p:nvSpPr>
        <p:spPr>
          <a:xfrm>
            <a:off x="1201369" y="3214845"/>
            <a:ext cx="163257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среднем по году</a:t>
            </a:r>
          </a:p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дней в месяц идёт дождь</a:t>
            </a:r>
          </a:p>
        </p:txBody>
      </p:sp>
      <p:pic>
        <p:nvPicPr>
          <p:cNvPr id="80" name="Рисунок 79" descr="Термометр со сплошной заливкой">
            <a:extLst>
              <a:ext uri="{FF2B5EF4-FFF2-40B4-BE49-F238E27FC236}">
                <a16:creationId xmlns:a16="http://schemas.microsoft.com/office/drawing/2014/main" id="{03905552-1267-3947-ED33-DA92CDF30FE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70576" y="2748060"/>
            <a:ext cx="360000" cy="360000"/>
          </a:xfrm>
          <a:prstGeom prst="rect">
            <a:avLst/>
          </a:prstGeom>
        </p:spPr>
      </p:pic>
      <p:pic>
        <p:nvPicPr>
          <p:cNvPr id="84" name="Рисунок 83" descr="Дождь со сплошной заливкой">
            <a:extLst>
              <a:ext uri="{FF2B5EF4-FFF2-40B4-BE49-F238E27FC236}">
                <a16:creationId xmlns:a16="http://schemas.microsoft.com/office/drawing/2014/main" id="{870DB04A-3422-E267-D9B9-AF7EB3B4945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70576" y="3218061"/>
            <a:ext cx="360000" cy="360000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C30F9616-4CA9-8FB9-426A-440D5B09B098}"/>
              </a:ext>
            </a:extLst>
          </p:cNvPr>
          <p:cNvSpPr txBox="1"/>
          <p:nvPr/>
        </p:nvSpPr>
        <p:spPr>
          <a:xfrm>
            <a:off x="822443" y="4979979"/>
            <a:ext cx="4030548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площадь    - 1066,0 тыс. га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E1B2EC90-8DAE-0957-5D26-BE6AB5E7E7C7}"/>
              </a:ext>
            </a:extLst>
          </p:cNvPr>
          <p:cNvSpPr txBox="1"/>
          <p:nvPr/>
        </p:nvSpPr>
        <p:spPr>
          <a:xfrm>
            <a:off x="1289517" y="5872160"/>
            <a:ext cx="317432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2% - площадь сельскохозяйственных угодий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7ED753C6-79DF-D592-0C83-B15E5284834C}"/>
              </a:ext>
            </a:extLst>
          </p:cNvPr>
          <p:cNvSpPr txBox="1"/>
          <p:nvPr/>
        </p:nvSpPr>
        <p:spPr>
          <a:xfrm>
            <a:off x="5495521" y="2428126"/>
            <a:ext cx="361199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ru-RU" sz="1100" b="1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9ED43C5D-0262-F43E-BACE-84B5F5D53598}"/>
              </a:ext>
            </a:extLst>
          </p:cNvPr>
          <p:cNvSpPr txBox="1"/>
          <p:nvPr/>
        </p:nvSpPr>
        <p:spPr>
          <a:xfrm>
            <a:off x="6971071" y="2753032"/>
            <a:ext cx="184846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Ленском районе 76 месторождений общераспространенных полезных ископаемых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7350817-E0E1-F8FA-9710-5BB6612E517F}"/>
              </a:ext>
            </a:extLst>
          </p:cNvPr>
          <p:cNvSpPr txBox="1"/>
          <p:nvPr/>
        </p:nvSpPr>
        <p:spPr>
          <a:xfrm>
            <a:off x="8291384" y="4060505"/>
            <a:ext cx="135406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Запасы кирпичной глины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22D72C5B-E6A0-1041-A71A-27D5324B5B6E}"/>
              </a:ext>
            </a:extLst>
          </p:cNvPr>
          <p:cNvSpPr txBox="1"/>
          <p:nvPr/>
        </p:nvSpPr>
        <p:spPr>
          <a:xfrm rot="10800000" flipV="1">
            <a:off x="7001136" y="3350878"/>
            <a:ext cx="1821619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620"/>
              </a:lnSpc>
            </a:pPr>
            <a:r>
              <a:rPr lang="ru-RU" sz="6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площадь около 500 га</a:t>
            </a:r>
            <a:endParaRPr lang="en-US" sz="6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Скругленный прямоугольник 152">
            <a:extLst>
              <a:ext uri="{FF2B5EF4-FFF2-40B4-BE49-F238E27FC236}">
                <a16:creationId xmlns:a16="http://schemas.microsoft.com/office/drawing/2014/main" id="{CF61200C-1B4F-94A8-B2A9-63CB92B95149}"/>
              </a:ext>
            </a:extLst>
          </p:cNvPr>
          <p:cNvSpPr/>
          <p:nvPr/>
        </p:nvSpPr>
        <p:spPr>
          <a:xfrm>
            <a:off x="5297771" y="2265996"/>
            <a:ext cx="4497839" cy="4164301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617829-9ABE-B8DA-2750-51342286CCBC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РАЙОН»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6C6D32E-F732-4E1A-9811-A9DB56D64F3C}"/>
              </a:ext>
            </a:extLst>
          </p:cNvPr>
          <p:cNvSpPr txBox="1"/>
          <p:nvPr/>
        </p:nvSpPr>
        <p:spPr>
          <a:xfrm flipH="1">
            <a:off x="8136486" y="4540699"/>
            <a:ext cx="1670748" cy="311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Месторождение в 2 км. к северу от с. Яренск, с запасами 339,0 тыс. куб. м. глины</a:t>
            </a:r>
            <a:endParaRPr lang="en-US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3C94518-41C6-4D25-9A4E-F3F120025A97}"/>
              </a:ext>
            </a:extLst>
          </p:cNvPr>
          <p:cNvSpPr txBox="1"/>
          <p:nvPr/>
        </p:nvSpPr>
        <p:spPr>
          <a:xfrm>
            <a:off x="1291350" y="5470563"/>
            <a:ext cx="277920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90% - земли лесного фонда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A5EC480-4019-4D85-9A17-EFA00E1DBBB3}"/>
              </a:ext>
            </a:extLst>
          </p:cNvPr>
          <p:cNvSpPr txBox="1"/>
          <p:nvPr/>
        </p:nvSpPr>
        <p:spPr>
          <a:xfrm rot="10800000" flipV="1">
            <a:off x="5860027" y="4140882"/>
            <a:ext cx="171016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74 месторождения: пески и ПГС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0" name="Рисунок 49" descr="Холмы со сплошной заливкой">
            <a:extLst>
              <a:ext uri="{FF2B5EF4-FFF2-40B4-BE49-F238E27FC236}">
                <a16:creationId xmlns:a16="http://schemas.microsoft.com/office/drawing/2014/main" id="{E3212E22-9B1B-4C9D-ACC7-199901B73A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430877" y="3902175"/>
            <a:ext cx="359998" cy="360000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F1F1B817-29C2-44C1-9379-ECF859A4478A}"/>
              </a:ext>
            </a:extLst>
          </p:cNvPr>
          <p:cNvSpPr txBox="1"/>
          <p:nvPr/>
        </p:nvSpPr>
        <p:spPr>
          <a:xfrm>
            <a:off x="5949818" y="4528837"/>
            <a:ext cx="1995079" cy="157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Наиболее крупные объекты около п. Урдома, с. Яренск, п. </a:t>
            </a:r>
            <a:r>
              <a:rPr lang="ru-RU" sz="800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Литвино</a:t>
            </a:r>
            <a:endParaRPr lang="en-US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3" name="Рисунок 52" descr="Холмы со сплошной заливкой">
            <a:extLst>
              <a:ext uri="{FF2B5EF4-FFF2-40B4-BE49-F238E27FC236}">
                <a16:creationId xmlns:a16="http://schemas.microsoft.com/office/drawing/2014/main" id="{0557B9B8-9611-46BF-9FF2-4D7ED3A430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430874" y="5014226"/>
            <a:ext cx="360325" cy="304019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A5728491-452D-447E-9DBE-A637C6B701C1}"/>
              </a:ext>
            </a:extLst>
          </p:cNvPr>
          <p:cNvSpPr txBox="1"/>
          <p:nvPr/>
        </p:nvSpPr>
        <p:spPr>
          <a:xfrm>
            <a:off x="5860026" y="5014227"/>
            <a:ext cx="171016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9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месторождения суглинки</a:t>
            </a:r>
            <a:endParaRPr lang="ru-RU" sz="9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2C0F5F6-DEB4-4D3F-8C49-E272EF0778C4}"/>
              </a:ext>
            </a:extLst>
          </p:cNvPr>
          <p:cNvSpPr txBox="1"/>
          <p:nvPr/>
        </p:nvSpPr>
        <p:spPr>
          <a:xfrm>
            <a:off x="5860026" y="5403180"/>
            <a:ext cx="1619925" cy="157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ts val="620"/>
              </a:lnSpc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Месторождение </a:t>
            </a:r>
            <a:r>
              <a:rPr lang="ru-RU" sz="800" dirty="0" err="1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Урдомское</a:t>
            </a:r>
            <a:r>
              <a:rPr lang="ru-RU" sz="8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с запасами 42 тыс. куб. м.</a:t>
            </a:r>
            <a:endParaRPr lang="en-US" sz="800" dirty="0">
              <a:solidFill>
                <a:srgbClr val="4756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202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Скругленный прямоугольник 248">
            <a:extLst>
              <a:ext uri="{FF2B5EF4-FFF2-40B4-BE49-F238E27FC236}">
                <a16:creationId xmlns:a16="http://schemas.microsoft.com/office/drawing/2014/main" id="{A4503707-C842-55D2-8184-C2281EB1EB33}"/>
              </a:ext>
            </a:extLst>
          </p:cNvPr>
          <p:cNvSpPr/>
          <p:nvPr/>
        </p:nvSpPr>
        <p:spPr>
          <a:xfrm>
            <a:off x="7541900" y="2269714"/>
            <a:ext cx="2196000" cy="4038109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dirty="0"/>
          </a:p>
        </p:txBody>
      </p:sp>
      <p:sp>
        <p:nvSpPr>
          <p:cNvPr id="250" name="Скругленный прямоугольник 249">
            <a:extLst>
              <a:ext uri="{FF2B5EF4-FFF2-40B4-BE49-F238E27FC236}">
                <a16:creationId xmlns:a16="http://schemas.microsoft.com/office/drawing/2014/main" id="{C88591C5-A285-4ADE-F36B-04A9A72B35EF}"/>
              </a:ext>
            </a:extLst>
          </p:cNvPr>
          <p:cNvSpPr/>
          <p:nvPr/>
        </p:nvSpPr>
        <p:spPr>
          <a:xfrm>
            <a:off x="7598612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КУЛЬТУРА И ИСКУССТВО</a:t>
            </a:r>
            <a:endParaRPr lang="ru-ID" dirty="0"/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6007C2EF-68BA-8F8F-ACC3-1F355859E295}"/>
              </a:ext>
            </a:extLst>
          </p:cNvPr>
          <p:cNvSpPr txBox="1"/>
          <p:nvPr/>
        </p:nvSpPr>
        <p:spPr>
          <a:xfrm>
            <a:off x="7798492" y="2528250"/>
            <a:ext cx="1799860" cy="162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лубных учреждений</a:t>
            </a:r>
          </a:p>
        </p:txBody>
      </p:sp>
      <p:sp>
        <p:nvSpPr>
          <p:cNvPr id="259" name="TextBox 258">
            <a:extLst>
              <a:ext uri="{FF2B5EF4-FFF2-40B4-BE49-F238E27FC236}">
                <a16:creationId xmlns:a16="http://schemas.microsoft.com/office/drawing/2014/main" id="{BC46FF49-74DA-9C59-D684-B1B12D37A8F7}"/>
              </a:ext>
            </a:extLst>
          </p:cNvPr>
          <p:cNvSpPr txBox="1"/>
          <p:nvPr/>
        </p:nvSpPr>
        <p:spPr>
          <a:xfrm>
            <a:off x="7798492" y="5518079"/>
            <a:ext cx="1989104" cy="162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туристических маршрутов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E9F12BC2-BFAA-BED4-F03C-AD706AF7061B}"/>
              </a:ext>
            </a:extLst>
          </p:cNvPr>
          <p:cNvSpPr txBox="1"/>
          <p:nvPr/>
        </p:nvSpPr>
        <p:spPr>
          <a:xfrm>
            <a:off x="7798492" y="4770621"/>
            <a:ext cx="179985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 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Объектов культурного наследия</a:t>
            </a:r>
          </a:p>
        </p:txBody>
      </p:sp>
      <p:sp>
        <p:nvSpPr>
          <p:cNvPr id="265" name="TextBox 264">
            <a:extLst>
              <a:ext uri="{FF2B5EF4-FFF2-40B4-BE49-F238E27FC236}">
                <a16:creationId xmlns:a16="http://schemas.microsoft.com/office/drawing/2014/main" id="{5C27278C-6818-C17F-D51C-27DC77A4DF73}"/>
              </a:ext>
            </a:extLst>
          </p:cNvPr>
          <p:cNvSpPr txBox="1"/>
          <p:nvPr/>
        </p:nvSpPr>
        <p:spPr>
          <a:xfrm>
            <a:off x="7798491" y="4023164"/>
            <a:ext cx="1799859" cy="162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музей</a:t>
            </a:r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id="{FD6CFA95-6D40-CD7C-1A91-86822FB92694}"/>
              </a:ext>
            </a:extLst>
          </p:cNvPr>
          <p:cNvSpPr txBox="1"/>
          <p:nvPr/>
        </p:nvSpPr>
        <p:spPr>
          <a:xfrm>
            <a:off x="7798492" y="3275707"/>
            <a:ext cx="1799859" cy="162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библиотек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2D699B-3924-518D-6259-49B5096496FC}"/>
              </a:ext>
            </a:extLst>
          </p:cNvPr>
          <p:cNvSpPr txBox="1"/>
          <p:nvPr/>
        </p:nvSpPr>
        <p:spPr>
          <a:xfrm>
            <a:off x="627016" y="550177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D619759-1B46-A085-9BEA-16699177FCA2}"/>
              </a:ext>
            </a:extLst>
          </p:cNvPr>
          <p:cNvSpPr/>
          <p:nvPr/>
        </p:nvSpPr>
        <p:spPr>
          <a:xfrm>
            <a:off x="627017" y="163628"/>
            <a:ext cx="1811383" cy="273844"/>
          </a:xfrm>
          <a:prstGeom prst="roundRect">
            <a:avLst>
              <a:gd name="adj" fmla="val 50000"/>
            </a:avLst>
          </a:prstGeom>
          <a:solidFill>
            <a:srgbClr val="4756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/>
          <a:p>
            <a:r>
              <a: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инфраструктура</a:t>
            </a:r>
          </a:p>
        </p:txBody>
      </p:sp>
      <p:sp>
        <p:nvSpPr>
          <p:cNvPr id="19" name="Номер слайда 50">
            <a:extLst>
              <a:ext uri="{FF2B5EF4-FFF2-40B4-BE49-F238E27FC236}">
                <a16:creationId xmlns:a16="http://schemas.microsoft.com/office/drawing/2014/main" id="{B54F722C-2069-3D02-CFC9-7B8A4D82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974" y="6607261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BFEBFB40-7B6B-80BC-E2A0-D704509DB297}"/>
              </a:ext>
            </a:extLst>
          </p:cNvPr>
          <p:cNvSpPr/>
          <p:nvPr/>
        </p:nvSpPr>
        <p:spPr>
          <a:xfrm>
            <a:off x="627016" y="2269715"/>
            <a:ext cx="2196000" cy="3169724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D65F193D-8DB6-299A-5C0F-01B3FC0F7ECB}"/>
              </a:ext>
            </a:extLst>
          </p:cNvPr>
          <p:cNvSpPr/>
          <p:nvPr/>
        </p:nvSpPr>
        <p:spPr>
          <a:xfrm>
            <a:off x="627016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ОБРАЗОВАНИЕ</a:t>
            </a:r>
          </a:p>
        </p:txBody>
      </p:sp>
      <p:pic>
        <p:nvPicPr>
          <p:cNvPr id="38" name="Рисунок 37" descr="Квадратная академическая шапочка со сплошной заливкой">
            <a:extLst>
              <a:ext uri="{FF2B5EF4-FFF2-40B4-BE49-F238E27FC236}">
                <a16:creationId xmlns:a16="http://schemas.microsoft.com/office/drawing/2014/main" id="{FFA05D91-7D65-3FD5-3A8C-B8DBE3F1C4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5015" y="1462881"/>
            <a:ext cx="360000" cy="360000"/>
          </a:xfrm>
          <a:prstGeom prst="rect">
            <a:avLst/>
          </a:prstGeom>
        </p:spPr>
      </p:pic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BDF2D16B-1BE3-EA25-8DF1-54012BAE852A}"/>
              </a:ext>
            </a:extLst>
          </p:cNvPr>
          <p:cNvCxnSpPr>
            <a:cxnSpLocks/>
          </p:cNvCxnSpPr>
          <p:nvPr/>
        </p:nvCxnSpPr>
        <p:spPr>
          <a:xfrm>
            <a:off x="1720735" y="2439744"/>
            <a:ext cx="0" cy="369804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2FED3015-490E-945C-F94C-90A898212B48}"/>
              </a:ext>
            </a:extLst>
          </p:cNvPr>
          <p:cNvSpPr txBox="1"/>
          <p:nvPr/>
        </p:nvSpPr>
        <p:spPr>
          <a:xfrm>
            <a:off x="826896" y="2528250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учреждений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5F6319A-7A33-F378-AD5B-7BCE76E1CF7E}"/>
              </a:ext>
            </a:extLst>
          </p:cNvPr>
          <p:cNvSpPr txBox="1"/>
          <p:nvPr/>
        </p:nvSpPr>
        <p:spPr>
          <a:xfrm>
            <a:off x="826896" y="2873681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дошкольного образования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B77D628-B652-7E49-A387-AC3F97ACBE6E}"/>
              </a:ext>
            </a:extLst>
          </p:cNvPr>
          <p:cNvSpPr txBox="1"/>
          <p:nvPr/>
        </p:nvSpPr>
        <p:spPr>
          <a:xfrm>
            <a:off x="1828506" y="2526106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spc="-2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533</a:t>
            </a:r>
            <a:r>
              <a:rPr lang="ru-RU" sz="1100" b="1" spc="-2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учащихся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7C3018D4-B80B-2244-D89D-F98700861577}"/>
              </a:ext>
            </a:extLst>
          </p:cNvPr>
          <p:cNvSpPr txBox="1"/>
          <p:nvPr/>
        </p:nvSpPr>
        <p:spPr>
          <a:xfrm>
            <a:off x="826896" y="4023164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учреждений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B77467BC-9E22-FA87-0DA9-CDD84E703B74}"/>
              </a:ext>
            </a:extLst>
          </p:cNvPr>
          <p:cNvSpPr txBox="1"/>
          <p:nvPr/>
        </p:nvSpPr>
        <p:spPr>
          <a:xfrm>
            <a:off x="826896" y="4368595"/>
            <a:ext cx="73399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школьного образования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FF68BA2A-B11B-A3F3-C41C-C13ACA8D4225}"/>
              </a:ext>
            </a:extLst>
          </p:cNvPr>
          <p:cNvSpPr txBox="1"/>
          <p:nvPr/>
        </p:nvSpPr>
        <p:spPr>
          <a:xfrm>
            <a:off x="1828506" y="4021020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1411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EC0830FF-A822-D57F-D63D-53A3866C0864}"/>
              </a:ext>
            </a:extLst>
          </p:cNvPr>
          <p:cNvSpPr txBox="1"/>
          <p:nvPr/>
        </p:nvSpPr>
        <p:spPr>
          <a:xfrm>
            <a:off x="826896" y="3275707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3D8AC28B-1761-234B-F3DD-AC6E74CECC4C}"/>
              </a:ext>
            </a:extLst>
          </p:cNvPr>
          <p:cNvSpPr txBox="1"/>
          <p:nvPr/>
        </p:nvSpPr>
        <p:spPr>
          <a:xfrm>
            <a:off x="826896" y="3621138"/>
            <a:ext cx="957761" cy="25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доп.</a:t>
            </a:r>
          </a:p>
          <a:p>
            <a:pPr>
              <a:lnSpc>
                <a:spcPts val="980"/>
              </a:lnSpc>
            </a:pPr>
            <a:r>
              <a:rPr lang="ru-RU" sz="90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58D00896-22B3-FE36-7949-817B0AFC70FE}"/>
              </a:ext>
            </a:extLst>
          </p:cNvPr>
          <p:cNvSpPr txBox="1"/>
          <p:nvPr/>
        </p:nvSpPr>
        <p:spPr>
          <a:xfrm>
            <a:off x="1828506" y="3273563"/>
            <a:ext cx="89383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1217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</p:txBody>
      </p:sp>
      <p:sp>
        <p:nvSpPr>
          <p:cNvPr id="179" name="Скругленный прямоугольник 178">
            <a:extLst>
              <a:ext uri="{FF2B5EF4-FFF2-40B4-BE49-F238E27FC236}">
                <a16:creationId xmlns:a16="http://schemas.microsoft.com/office/drawing/2014/main" id="{015033BA-BEB5-3488-3407-C2E590FFA5D9}"/>
              </a:ext>
            </a:extLst>
          </p:cNvPr>
          <p:cNvSpPr/>
          <p:nvPr/>
        </p:nvSpPr>
        <p:spPr>
          <a:xfrm>
            <a:off x="2954593" y="2269714"/>
            <a:ext cx="2196000" cy="3169725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/>
          </a:p>
        </p:txBody>
      </p:sp>
      <p:sp>
        <p:nvSpPr>
          <p:cNvPr id="180" name="Скругленный прямоугольник 179">
            <a:extLst>
              <a:ext uri="{FF2B5EF4-FFF2-40B4-BE49-F238E27FC236}">
                <a16:creationId xmlns:a16="http://schemas.microsoft.com/office/drawing/2014/main" id="{F630E29E-4C57-8581-5AD9-D1B81A96CB3A}"/>
              </a:ext>
            </a:extLst>
          </p:cNvPr>
          <p:cNvSpPr/>
          <p:nvPr/>
        </p:nvSpPr>
        <p:spPr>
          <a:xfrm>
            <a:off x="2954593" y="1376762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ЗДРАВОХРАНЕНИЕ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61D43FCF-407D-2AD7-EC25-AC6EB4BF6BF0}"/>
              </a:ext>
            </a:extLst>
          </p:cNvPr>
          <p:cNvSpPr txBox="1"/>
          <p:nvPr/>
        </p:nvSpPr>
        <p:spPr>
          <a:xfrm>
            <a:off x="3154473" y="2528250"/>
            <a:ext cx="1996119" cy="162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71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стационарных коек</a:t>
            </a:r>
          </a:p>
        </p:txBody>
      </p:sp>
      <p:pic>
        <p:nvPicPr>
          <p:cNvPr id="210" name="Рисунок 209" descr="Больница со сплошной заливкой">
            <a:extLst>
              <a:ext uri="{FF2B5EF4-FFF2-40B4-BE49-F238E27FC236}">
                <a16:creationId xmlns:a16="http://schemas.microsoft.com/office/drawing/2014/main" id="{D598D17E-8B89-4579-B8F4-45F84F356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72592" y="1462093"/>
            <a:ext cx="360000" cy="360000"/>
          </a:xfrm>
          <a:prstGeom prst="rect">
            <a:avLst/>
          </a:prstGeom>
        </p:spPr>
      </p:pic>
      <p:sp>
        <p:nvSpPr>
          <p:cNvPr id="211" name="TextBox 210">
            <a:extLst>
              <a:ext uri="{FF2B5EF4-FFF2-40B4-BE49-F238E27FC236}">
                <a16:creationId xmlns:a16="http://schemas.microsoft.com/office/drawing/2014/main" id="{5151CFA0-40D0-3C38-D789-043E220BC223}"/>
              </a:ext>
            </a:extLst>
          </p:cNvPr>
          <p:cNvSpPr txBox="1"/>
          <p:nvPr/>
        </p:nvSpPr>
        <p:spPr>
          <a:xfrm>
            <a:off x="3154474" y="3174338"/>
            <a:ext cx="18960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фельдшерско-                   акушерских пунктов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333EE292-1A91-AA33-C08E-2950E0E02A61}"/>
              </a:ext>
            </a:extLst>
          </p:cNvPr>
          <p:cNvSpPr txBox="1"/>
          <p:nvPr/>
        </p:nvSpPr>
        <p:spPr>
          <a:xfrm>
            <a:off x="3154474" y="3974314"/>
            <a:ext cx="194337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амбулаторно-поликлинических учреждений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CBA971FD-D4A6-8177-6CB5-D1248DEDE809}"/>
              </a:ext>
            </a:extLst>
          </p:cNvPr>
          <p:cNvSpPr txBox="1"/>
          <p:nvPr/>
        </p:nvSpPr>
        <p:spPr>
          <a:xfrm>
            <a:off x="3154474" y="4774290"/>
            <a:ext cx="151988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стационарных учреждения</a:t>
            </a:r>
          </a:p>
        </p:txBody>
      </p:sp>
      <p:sp>
        <p:nvSpPr>
          <p:cNvPr id="221" name="Скругленный прямоугольник 220">
            <a:extLst>
              <a:ext uri="{FF2B5EF4-FFF2-40B4-BE49-F238E27FC236}">
                <a16:creationId xmlns:a16="http://schemas.microsoft.com/office/drawing/2014/main" id="{020D1684-D52C-C2EC-5298-DD660550B672}"/>
              </a:ext>
            </a:extLst>
          </p:cNvPr>
          <p:cNvSpPr/>
          <p:nvPr/>
        </p:nvSpPr>
        <p:spPr>
          <a:xfrm>
            <a:off x="5276603" y="2274322"/>
            <a:ext cx="2196000" cy="4038109"/>
          </a:xfrm>
          <a:prstGeom prst="roundRect">
            <a:avLst>
              <a:gd name="adj" fmla="val 10682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dirty="0"/>
          </a:p>
        </p:txBody>
      </p:sp>
      <p:sp>
        <p:nvSpPr>
          <p:cNvPr id="222" name="Скругленный прямоугольник 221">
            <a:extLst>
              <a:ext uri="{FF2B5EF4-FFF2-40B4-BE49-F238E27FC236}">
                <a16:creationId xmlns:a16="http://schemas.microsoft.com/office/drawing/2014/main" id="{70CF21A7-ECCA-575E-B550-FE0CE411467E}"/>
              </a:ext>
            </a:extLst>
          </p:cNvPr>
          <p:cNvSpPr/>
          <p:nvPr/>
        </p:nvSpPr>
        <p:spPr>
          <a:xfrm>
            <a:off x="5276603" y="1381370"/>
            <a:ext cx="2195999" cy="775596"/>
          </a:xfrm>
          <a:prstGeom prst="roundRect">
            <a:avLst>
              <a:gd name="adj" fmla="val 29072"/>
            </a:avLst>
          </a:prstGeom>
          <a:solidFill>
            <a:srgbClr val="4756A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96000" rtlCol="0" anchor="ctr"/>
          <a:lstStyle/>
          <a:p>
            <a:pPr algn="ctr"/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СПОРТ</a:t>
            </a:r>
            <a:endParaRPr lang="ru-ID" dirty="0"/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8AAF981A-A158-7FA2-DCCE-482787BE82A1}"/>
              </a:ext>
            </a:extLst>
          </p:cNvPr>
          <p:cNvSpPr txBox="1"/>
          <p:nvPr/>
        </p:nvSpPr>
        <p:spPr>
          <a:xfrm>
            <a:off x="5476483" y="2532858"/>
            <a:ext cx="1730562" cy="162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ФОК</a:t>
            </a:r>
          </a:p>
        </p:txBody>
      </p:sp>
      <p:pic>
        <p:nvPicPr>
          <p:cNvPr id="274" name="Рисунок 273" descr="Футбольный мяч со сплошной заливкой">
            <a:extLst>
              <a:ext uri="{FF2B5EF4-FFF2-40B4-BE49-F238E27FC236}">
                <a16:creationId xmlns:a16="http://schemas.microsoft.com/office/drawing/2014/main" id="{4F199496-B661-D254-DD27-BB53D9A49E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90322" y="1462881"/>
            <a:ext cx="360000" cy="360000"/>
          </a:xfrm>
          <a:prstGeom prst="rect">
            <a:avLst/>
          </a:prstGeom>
        </p:spPr>
      </p:pic>
      <p:pic>
        <p:nvPicPr>
          <p:cNvPr id="276" name="Рисунок 275" descr="Мольберт со сплошной заливкой">
            <a:extLst>
              <a:ext uri="{FF2B5EF4-FFF2-40B4-BE49-F238E27FC236}">
                <a16:creationId xmlns:a16="http://schemas.microsoft.com/office/drawing/2014/main" id="{B52A2E31-72C8-3565-419D-42E3EC486F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12331" y="1462881"/>
            <a:ext cx="360000" cy="360000"/>
          </a:xfrm>
          <a:prstGeom prst="rect">
            <a:avLst/>
          </a:prstGeom>
        </p:spPr>
      </p:pic>
      <p:sp>
        <p:nvSpPr>
          <p:cNvPr id="277" name="TextBox 276">
            <a:extLst>
              <a:ext uri="{FF2B5EF4-FFF2-40B4-BE49-F238E27FC236}">
                <a16:creationId xmlns:a16="http://schemas.microsoft.com/office/drawing/2014/main" id="{B38CFC4B-4571-DF22-142C-09FDD201865C}"/>
              </a:ext>
            </a:extLst>
          </p:cNvPr>
          <p:cNvSpPr txBox="1"/>
          <p:nvPr/>
        </p:nvSpPr>
        <p:spPr>
          <a:xfrm>
            <a:off x="5476482" y="3275707"/>
            <a:ext cx="1730562" cy="162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спортзалов</a:t>
            </a:r>
          </a:p>
        </p:txBody>
      </p:sp>
      <p:sp>
        <p:nvSpPr>
          <p:cNvPr id="278" name="TextBox 277">
            <a:extLst>
              <a:ext uri="{FF2B5EF4-FFF2-40B4-BE49-F238E27FC236}">
                <a16:creationId xmlns:a16="http://schemas.microsoft.com/office/drawing/2014/main" id="{40BFAEC2-21A1-E0CF-DC35-664D8408F090}"/>
              </a:ext>
            </a:extLst>
          </p:cNvPr>
          <p:cNvSpPr txBox="1"/>
          <p:nvPr/>
        </p:nvSpPr>
        <p:spPr>
          <a:xfrm>
            <a:off x="5476481" y="4023164"/>
            <a:ext cx="1456470" cy="162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бассейн</a:t>
            </a:r>
          </a:p>
        </p:txBody>
      </p:sp>
      <p:sp>
        <p:nvSpPr>
          <p:cNvPr id="279" name="TextBox 278">
            <a:extLst>
              <a:ext uri="{FF2B5EF4-FFF2-40B4-BE49-F238E27FC236}">
                <a16:creationId xmlns:a16="http://schemas.microsoft.com/office/drawing/2014/main" id="{E9931E13-1699-746E-1C30-75E37FBCB28F}"/>
              </a:ext>
            </a:extLst>
          </p:cNvPr>
          <p:cNvSpPr txBox="1"/>
          <p:nvPr/>
        </p:nvSpPr>
        <p:spPr>
          <a:xfrm>
            <a:off x="5476480" y="4762587"/>
            <a:ext cx="18288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20"/>
              </a:lnSpc>
            </a:pPr>
            <a:r>
              <a:rPr lang="ru-RU" sz="16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r>
              <a:rPr lang="ru-RU" sz="1100" b="1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плоских спортивных</a:t>
            </a:r>
          </a:p>
          <a:p>
            <a:pPr>
              <a:lnSpc>
                <a:spcPts val="1220"/>
              </a:lnSpc>
            </a:pPr>
            <a:r>
              <a:rPr lang="ru-RU" sz="1100" b="1" spc="-20" dirty="0">
                <a:solidFill>
                  <a:srgbClr val="475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сооружений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F7EBCB-0047-BF7A-CCD7-E1BE587BE034}"/>
              </a:ext>
            </a:extLst>
          </p:cNvPr>
          <p:cNvSpPr txBox="1"/>
          <p:nvPr/>
        </p:nvSpPr>
        <p:spPr>
          <a:xfrm>
            <a:off x="627016" y="6607261"/>
            <a:ext cx="731788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8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ИНВЕСТИЦИОННЫЙ ПРОФИЛЬ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«ЛЕНСКИЙ МУНИЦИПАЛЬНЫЙ РАЙОН»</a:t>
            </a:r>
          </a:p>
        </p:txBody>
      </p:sp>
    </p:spTree>
    <p:extLst>
      <p:ext uri="{BB962C8B-B14F-4D97-AF65-F5344CB8AC3E}">
        <p14:creationId xmlns:p14="http://schemas.microsoft.com/office/powerpoint/2010/main" val="20593066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28364</TotalTime>
  <Words>2386</Words>
  <Application>Microsoft Office PowerPoint</Application>
  <PresentationFormat>Лист A4 (210x297 мм)</PresentationFormat>
  <Paragraphs>577</Paragraphs>
  <Slides>23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</vt:lpstr>
      <vt:lpstr>Arial Black</vt:lpstr>
      <vt:lpstr>Calibri</vt:lpstr>
      <vt:lpstr>Calibri Light</vt:lpstr>
      <vt:lpstr>Corbel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 Гугнина</dc:creator>
  <cp:lastModifiedBy>Матвеева ОР</cp:lastModifiedBy>
  <cp:revision>483</cp:revision>
  <cp:lastPrinted>2024-05-07T07:20:09Z</cp:lastPrinted>
  <dcterms:created xsi:type="dcterms:W3CDTF">2023-11-22T14:19:10Z</dcterms:created>
  <dcterms:modified xsi:type="dcterms:W3CDTF">2024-08-12T08:08:15Z</dcterms:modified>
</cp:coreProperties>
</file>