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71" r:id="rId6"/>
    <p:sldId id="266" r:id="rId7"/>
    <p:sldId id="267" r:id="rId8"/>
    <p:sldId id="268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70" r:id="rId17"/>
    <p:sldId id="258" r:id="rId18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338"/>
    <a:srgbClr val="432FD9"/>
    <a:srgbClr val="2D1FE9"/>
    <a:srgbClr val="FFFFFF"/>
    <a:srgbClr val="562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4B82F-A364-45AF-9E1A-3E075EF6772F}" type="doc">
      <dgm:prSet loTypeId="urn:microsoft.com/office/officeart/2005/8/layout/cycle8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7AFC011-8448-4950-B25C-2D95D7B1DC24}">
      <dgm:prSet phldrT="[Текст]"/>
      <dgm:spPr/>
      <dgm:t>
        <a:bodyPr/>
        <a:lstStyle/>
        <a:p>
          <a:r>
            <a:rPr lang="ru-RU" smtClean="0"/>
            <a:t>.</a:t>
          </a:r>
          <a:endParaRPr lang="ru-RU" dirty="0"/>
        </a:p>
      </dgm:t>
    </dgm:pt>
    <dgm:pt modelId="{3C582165-C890-4FB4-95DC-AC9F9EF58AE9}" type="parTrans" cxnId="{B22EDB0D-A0A0-46FF-A88A-A9512D988F3E}">
      <dgm:prSet/>
      <dgm:spPr/>
      <dgm:t>
        <a:bodyPr/>
        <a:lstStyle/>
        <a:p>
          <a:endParaRPr lang="ru-RU"/>
        </a:p>
      </dgm:t>
    </dgm:pt>
    <dgm:pt modelId="{BD764136-D12D-4918-9154-D5DC6E59485E}" type="sibTrans" cxnId="{B22EDB0D-A0A0-46FF-A88A-A9512D988F3E}">
      <dgm:prSet/>
      <dgm:spPr/>
      <dgm:t>
        <a:bodyPr/>
        <a:lstStyle/>
        <a:p>
          <a:endParaRPr lang="ru-RU"/>
        </a:p>
      </dgm:t>
    </dgm:pt>
    <dgm:pt modelId="{B78BE74F-F412-4CB4-A021-023231DAA821}">
      <dgm:prSet phldrT="[Текст]"/>
      <dgm:spPr/>
      <dgm:t>
        <a:bodyPr/>
        <a:lstStyle/>
        <a:p>
          <a:r>
            <a:rPr lang="ru-RU" smtClean="0"/>
            <a:t>.</a:t>
          </a:r>
          <a:endParaRPr lang="ru-RU" dirty="0"/>
        </a:p>
      </dgm:t>
    </dgm:pt>
    <dgm:pt modelId="{FE16291C-2AEB-43C6-910B-A3DB996BB25D}" type="parTrans" cxnId="{236BFBB1-2804-4F71-A7B3-298A9D28EC26}">
      <dgm:prSet/>
      <dgm:spPr/>
      <dgm:t>
        <a:bodyPr/>
        <a:lstStyle/>
        <a:p>
          <a:endParaRPr lang="ru-RU"/>
        </a:p>
      </dgm:t>
    </dgm:pt>
    <dgm:pt modelId="{5DEA9732-438E-41C0-9330-70E75CD2C42D}" type="sibTrans" cxnId="{236BFBB1-2804-4F71-A7B3-298A9D28EC26}">
      <dgm:prSet/>
      <dgm:spPr/>
      <dgm:t>
        <a:bodyPr/>
        <a:lstStyle/>
        <a:p>
          <a:endParaRPr lang="ru-RU"/>
        </a:p>
      </dgm:t>
    </dgm:pt>
    <dgm:pt modelId="{65E62673-27F6-4B09-B6F0-595E1AEE9DB6}">
      <dgm:prSet phldrT="[Текст]"/>
      <dgm:spPr/>
      <dgm:t>
        <a:bodyPr/>
        <a:lstStyle/>
        <a:p>
          <a:r>
            <a:rPr lang="ru-RU" smtClean="0"/>
            <a:t>.</a:t>
          </a:r>
          <a:endParaRPr lang="ru-RU" dirty="0"/>
        </a:p>
      </dgm:t>
    </dgm:pt>
    <dgm:pt modelId="{17C2DF3A-4BFB-4E78-ABC1-EE6A86D4624A}" type="sibTrans" cxnId="{5E0AC911-DF8A-4B3B-A7FC-ACFAC130801C}">
      <dgm:prSet/>
      <dgm:spPr/>
      <dgm:t>
        <a:bodyPr/>
        <a:lstStyle/>
        <a:p>
          <a:endParaRPr lang="ru-RU"/>
        </a:p>
      </dgm:t>
    </dgm:pt>
    <dgm:pt modelId="{2A0100A8-18EE-409E-8894-8D0FFABDCD06}" type="parTrans" cxnId="{5E0AC911-DF8A-4B3B-A7FC-ACFAC130801C}">
      <dgm:prSet/>
      <dgm:spPr/>
      <dgm:t>
        <a:bodyPr/>
        <a:lstStyle/>
        <a:p>
          <a:endParaRPr lang="ru-RU"/>
        </a:p>
      </dgm:t>
    </dgm:pt>
    <dgm:pt modelId="{7C43A349-3A44-4268-ABE4-DCB5DC00076B}" type="pres">
      <dgm:prSet presAssocID="{3754B82F-A364-45AF-9E1A-3E075EF6772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B297E4-94D2-4D77-8B20-A3C4E1880826}" type="pres">
      <dgm:prSet presAssocID="{3754B82F-A364-45AF-9E1A-3E075EF6772F}" presName="wedge1" presStyleLbl="node1" presStyleIdx="0" presStyleCnt="3" custLinFactNeighborX="-6006" custLinFactNeighborY="178"/>
      <dgm:spPr/>
      <dgm:t>
        <a:bodyPr/>
        <a:lstStyle/>
        <a:p>
          <a:endParaRPr lang="ru-RU"/>
        </a:p>
      </dgm:t>
    </dgm:pt>
    <dgm:pt modelId="{973DC362-06E0-49ED-92A4-C9CCA84CFF44}" type="pres">
      <dgm:prSet presAssocID="{3754B82F-A364-45AF-9E1A-3E075EF6772F}" presName="dummy1a" presStyleCnt="0"/>
      <dgm:spPr/>
      <dgm:t>
        <a:bodyPr/>
        <a:lstStyle/>
        <a:p>
          <a:endParaRPr lang="ru-RU"/>
        </a:p>
      </dgm:t>
    </dgm:pt>
    <dgm:pt modelId="{E0966AF0-B27B-4969-9D1F-83AD23B9F1F8}" type="pres">
      <dgm:prSet presAssocID="{3754B82F-A364-45AF-9E1A-3E075EF6772F}" presName="dummy1b" presStyleCnt="0"/>
      <dgm:spPr/>
      <dgm:t>
        <a:bodyPr/>
        <a:lstStyle/>
        <a:p>
          <a:endParaRPr lang="ru-RU"/>
        </a:p>
      </dgm:t>
    </dgm:pt>
    <dgm:pt modelId="{368481F7-39ED-4F72-8150-7550D3879596}" type="pres">
      <dgm:prSet presAssocID="{3754B82F-A364-45AF-9E1A-3E075EF6772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60D2F-3853-419B-95F4-854BE517D73C}" type="pres">
      <dgm:prSet presAssocID="{3754B82F-A364-45AF-9E1A-3E075EF6772F}" presName="wedge2" presStyleLbl="node1" presStyleIdx="1" presStyleCnt="3"/>
      <dgm:spPr/>
      <dgm:t>
        <a:bodyPr/>
        <a:lstStyle/>
        <a:p>
          <a:endParaRPr lang="ru-RU"/>
        </a:p>
      </dgm:t>
    </dgm:pt>
    <dgm:pt modelId="{3FA83663-5CAA-4775-A968-8EB04C8FD7D9}" type="pres">
      <dgm:prSet presAssocID="{3754B82F-A364-45AF-9E1A-3E075EF6772F}" presName="dummy2a" presStyleCnt="0"/>
      <dgm:spPr/>
      <dgm:t>
        <a:bodyPr/>
        <a:lstStyle/>
        <a:p>
          <a:endParaRPr lang="ru-RU"/>
        </a:p>
      </dgm:t>
    </dgm:pt>
    <dgm:pt modelId="{F38C2DC9-51A5-4FF3-9BDB-0377B19FCBEA}" type="pres">
      <dgm:prSet presAssocID="{3754B82F-A364-45AF-9E1A-3E075EF6772F}" presName="dummy2b" presStyleCnt="0"/>
      <dgm:spPr/>
      <dgm:t>
        <a:bodyPr/>
        <a:lstStyle/>
        <a:p>
          <a:endParaRPr lang="ru-RU"/>
        </a:p>
      </dgm:t>
    </dgm:pt>
    <dgm:pt modelId="{527908D2-680E-4E9C-AD17-1AE2A4BAE654}" type="pres">
      <dgm:prSet presAssocID="{3754B82F-A364-45AF-9E1A-3E075EF6772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1D45E-0400-40CE-A292-861EABB50A7B}" type="pres">
      <dgm:prSet presAssocID="{3754B82F-A364-45AF-9E1A-3E075EF6772F}" presName="wedge3" presStyleLbl="node1" presStyleIdx="2" presStyleCnt="3"/>
      <dgm:spPr/>
      <dgm:t>
        <a:bodyPr/>
        <a:lstStyle/>
        <a:p>
          <a:endParaRPr lang="ru-RU"/>
        </a:p>
      </dgm:t>
    </dgm:pt>
    <dgm:pt modelId="{8539E25A-4A42-4EF6-A957-7FC2EE1B02FF}" type="pres">
      <dgm:prSet presAssocID="{3754B82F-A364-45AF-9E1A-3E075EF6772F}" presName="dummy3a" presStyleCnt="0"/>
      <dgm:spPr/>
      <dgm:t>
        <a:bodyPr/>
        <a:lstStyle/>
        <a:p>
          <a:endParaRPr lang="ru-RU"/>
        </a:p>
      </dgm:t>
    </dgm:pt>
    <dgm:pt modelId="{126F1400-9A1A-4A27-90F7-F0301F98DAD3}" type="pres">
      <dgm:prSet presAssocID="{3754B82F-A364-45AF-9E1A-3E075EF6772F}" presName="dummy3b" presStyleCnt="0"/>
      <dgm:spPr/>
      <dgm:t>
        <a:bodyPr/>
        <a:lstStyle/>
        <a:p>
          <a:endParaRPr lang="ru-RU"/>
        </a:p>
      </dgm:t>
    </dgm:pt>
    <dgm:pt modelId="{920C151C-99B0-4064-9317-C0BCCD39DCA7}" type="pres">
      <dgm:prSet presAssocID="{3754B82F-A364-45AF-9E1A-3E075EF6772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674E7-B817-4B89-8732-4012D387F2FF}" type="pres">
      <dgm:prSet presAssocID="{BD764136-D12D-4918-9154-D5DC6E59485E}" presName="arrowWedge1" presStyleLbl="fgSibTrans2D1" presStyleIdx="0" presStyleCnt="3" custLinFactNeighborX="5378" custLinFactNeighborY="55"/>
      <dgm:spPr/>
      <dgm:t>
        <a:bodyPr/>
        <a:lstStyle/>
        <a:p>
          <a:endParaRPr lang="ru-RU"/>
        </a:p>
      </dgm:t>
    </dgm:pt>
    <dgm:pt modelId="{7198C343-93A6-41D6-80FA-F88BB30A4DA0}" type="pres">
      <dgm:prSet presAssocID="{17C2DF3A-4BFB-4E78-ABC1-EE6A86D4624A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5436EA61-6367-49D3-A4E9-DDD80D52CA76}" type="pres">
      <dgm:prSet presAssocID="{5DEA9732-438E-41C0-9330-70E75CD2C42D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B22EDB0D-A0A0-46FF-A88A-A9512D988F3E}" srcId="{3754B82F-A364-45AF-9E1A-3E075EF6772F}" destId="{57AFC011-8448-4950-B25C-2D95D7B1DC24}" srcOrd="0" destOrd="0" parTransId="{3C582165-C890-4FB4-95DC-AC9F9EF58AE9}" sibTransId="{BD764136-D12D-4918-9154-D5DC6E59485E}"/>
    <dgm:cxn modelId="{8EAC95C0-8690-4C10-8E8A-A99D9D0FA097}" type="presOf" srcId="{65E62673-27F6-4B09-B6F0-595E1AEE9DB6}" destId="{9EC60D2F-3853-419B-95F4-854BE517D73C}" srcOrd="0" destOrd="0" presId="urn:microsoft.com/office/officeart/2005/8/layout/cycle8"/>
    <dgm:cxn modelId="{BF50523A-01C3-4820-8FD8-006B1015A5F2}" type="presOf" srcId="{57AFC011-8448-4950-B25C-2D95D7B1DC24}" destId="{64B297E4-94D2-4D77-8B20-A3C4E1880826}" srcOrd="0" destOrd="0" presId="urn:microsoft.com/office/officeart/2005/8/layout/cycle8"/>
    <dgm:cxn modelId="{F5960F1F-D2BA-439D-8F04-17350F1D2B98}" type="presOf" srcId="{B78BE74F-F412-4CB4-A021-023231DAA821}" destId="{09D1D45E-0400-40CE-A292-861EABB50A7B}" srcOrd="0" destOrd="0" presId="urn:microsoft.com/office/officeart/2005/8/layout/cycle8"/>
    <dgm:cxn modelId="{5E0AC911-DF8A-4B3B-A7FC-ACFAC130801C}" srcId="{3754B82F-A364-45AF-9E1A-3E075EF6772F}" destId="{65E62673-27F6-4B09-B6F0-595E1AEE9DB6}" srcOrd="1" destOrd="0" parTransId="{2A0100A8-18EE-409E-8894-8D0FFABDCD06}" sibTransId="{17C2DF3A-4BFB-4E78-ABC1-EE6A86D4624A}"/>
    <dgm:cxn modelId="{13A3C290-EFF8-4E8E-B3B6-6EB55EB15620}" type="presOf" srcId="{65E62673-27F6-4B09-B6F0-595E1AEE9DB6}" destId="{527908D2-680E-4E9C-AD17-1AE2A4BAE654}" srcOrd="1" destOrd="0" presId="urn:microsoft.com/office/officeart/2005/8/layout/cycle8"/>
    <dgm:cxn modelId="{BB518484-52C5-4C69-9631-D9645F17F71B}" type="presOf" srcId="{57AFC011-8448-4950-B25C-2D95D7B1DC24}" destId="{368481F7-39ED-4F72-8150-7550D3879596}" srcOrd="1" destOrd="0" presId="urn:microsoft.com/office/officeart/2005/8/layout/cycle8"/>
    <dgm:cxn modelId="{236BFBB1-2804-4F71-A7B3-298A9D28EC26}" srcId="{3754B82F-A364-45AF-9E1A-3E075EF6772F}" destId="{B78BE74F-F412-4CB4-A021-023231DAA821}" srcOrd="2" destOrd="0" parTransId="{FE16291C-2AEB-43C6-910B-A3DB996BB25D}" sibTransId="{5DEA9732-438E-41C0-9330-70E75CD2C42D}"/>
    <dgm:cxn modelId="{1672BDE5-62A4-483B-8F50-95426C086FF8}" type="presOf" srcId="{3754B82F-A364-45AF-9E1A-3E075EF6772F}" destId="{7C43A349-3A44-4268-ABE4-DCB5DC00076B}" srcOrd="0" destOrd="0" presId="urn:microsoft.com/office/officeart/2005/8/layout/cycle8"/>
    <dgm:cxn modelId="{77489D49-F9A3-4003-AEAF-0811A52C9471}" type="presOf" srcId="{B78BE74F-F412-4CB4-A021-023231DAA821}" destId="{920C151C-99B0-4064-9317-C0BCCD39DCA7}" srcOrd="1" destOrd="0" presId="urn:microsoft.com/office/officeart/2005/8/layout/cycle8"/>
    <dgm:cxn modelId="{6F33EA55-FCC8-4577-BF8F-CBDAFAA6F219}" type="presParOf" srcId="{7C43A349-3A44-4268-ABE4-DCB5DC00076B}" destId="{64B297E4-94D2-4D77-8B20-A3C4E1880826}" srcOrd="0" destOrd="0" presId="urn:microsoft.com/office/officeart/2005/8/layout/cycle8"/>
    <dgm:cxn modelId="{D6718704-9880-4AF7-A8D4-6ECBEAE5AF8F}" type="presParOf" srcId="{7C43A349-3A44-4268-ABE4-DCB5DC00076B}" destId="{973DC362-06E0-49ED-92A4-C9CCA84CFF44}" srcOrd="1" destOrd="0" presId="urn:microsoft.com/office/officeart/2005/8/layout/cycle8"/>
    <dgm:cxn modelId="{7188C9A4-5E4D-4C86-AAE2-CEF77948207D}" type="presParOf" srcId="{7C43A349-3A44-4268-ABE4-DCB5DC00076B}" destId="{E0966AF0-B27B-4969-9D1F-83AD23B9F1F8}" srcOrd="2" destOrd="0" presId="urn:microsoft.com/office/officeart/2005/8/layout/cycle8"/>
    <dgm:cxn modelId="{EBD8AA2E-8885-45D9-82E9-B6F972397D37}" type="presParOf" srcId="{7C43A349-3A44-4268-ABE4-DCB5DC00076B}" destId="{368481F7-39ED-4F72-8150-7550D3879596}" srcOrd="3" destOrd="0" presId="urn:microsoft.com/office/officeart/2005/8/layout/cycle8"/>
    <dgm:cxn modelId="{C050A534-8E19-48BD-9D82-8C61C700E062}" type="presParOf" srcId="{7C43A349-3A44-4268-ABE4-DCB5DC00076B}" destId="{9EC60D2F-3853-419B-95F4-854BE517D73C}" srcOrd="4" destOrd="0" presId="urn:microsoft.com/office/officeart/2005/8/layout/cycle8"/>
    <dgm:cxn modelId="{FAF610A4-0D7D-43B9-A9CA-8E234B33F512}" type="presParOf" srcId="{7C43A349-3A44-4268-ABE4-DCB5DC00076B}" destId="{3FA83663-5CAA-4775-A968-8EB04C8FD7D9}" srcOrd="5" destOrd="0" presId="urn:microsoft.com/office/officeart/2005/8/layout/cycle8"/>
    <dgm:cxn modelId="{B723EB3D-1E89-47FB-9580-13072202AFDC}" type="presParOf" srcId="{7C43A349-3A44-4268-ABE4-DCB5DC00076B}" destId="{F38C2DC9-51A5-4FF3-9BDB-0377B19FCBEA}" srcOrd="6" destOrd="0" presId="urn:microsoft.com/office/officeart/2005/8/layout/cycle8"/>
    <dgm:cxn modelId="{91D46F67-C21C-4B4A-A116-FD5D9B1A3A06}" type="presParOf" srcId="{7C43A349-3A44-4268-ABE4-DCB5DC00076B}" destId="{527908D2-680E-4E9C-AD17-1AE2A4BAE654}" srcOrd="7" destOrd="0" presId="urn:microsoft.com/office/officeart/2005/8/layout/cycle8"/>
    <dgm:cxn modelId="{CCC10463-9313-4771-A825-E208BD60D4CD}" type="presParOf" srcId="{7C43A349-3A44-4268-ABE4-DCB5DC00076B}" destId="{09D1D45E-0400-40CE-A292-861EABB50A7B}" srcOrd="8" destOrd="0" presId="urn:microsoft.com/office/officeart/2005/8/layout/cycle8"/>
    <dgm:cxn modelId="{E0340B18-8CD1-4F67-BED2-CB4A9908E300}" type="presParOf" srcId="{7C43A349-3A44-4268-ABE4-DCB5DC00076B}" destId="{8539E25A-4A42-4EF6-A957-7FC2EE1B02FF}" srcOrd="9" destOrd="0" presId="urn:microsoft.com/office/officeart/2005/8/layout/cycle8"/>
    <dgm:cxn modelId="{6A4FB286-89CE-4755-98E1-72DCD1EA8864}" type="presParOf" srcId="{7C43A349-3A44-4268-ABE4-DCB5DC00076B}" destId="{126F1400-9A1A-4A27-90F7-F0301F98DAD3}" srcOrd="10" destOrd="0" presId="urn:microsoft.com/office/officeart/2005/8/layout/cycle8"/>
    <dgm:cxn modelId="{18AB5751-FB1A-495B-9ED3-37F638280B49}" type="presParOf" srcId="{7C43A349-3A44-4268-ABE4-DCB5DC00076B}" destId="{920C151C-99B0-4064-9317-C0BCCD39DCA7}" srcOrd="11" destOrd="0" presId="urn:microsoft.com/office/officeart/2005/8/layout/cycle8"/>
    <dgm:cxn modelId="{645FCAD9-F445-4D18-BF3C-9B2BEA9CFF28}" type="presParOf" srcId="{7C43A349-3A44-4268-ABE4-DCB5DC00076B}" destId="{A74674E7-B817-4B89-8732-4012D387F2FF}" srcOrd="12" destOrd="0" presId="urn:microsoft.com/office/officeart/2005/8/layout/cycle8"/>
    <dgm:cxn modelId="{FED086C3-EB7D-4D7D-8F08-5E6E0FFFE604}" type="presParOf" srcId="{7C43A349-3A44-4268-ABE4-DCB5DC00076B}" destId="{7198C343-93A6-41D6-80FA-F88BB30A4DA0}" srcOrd="13" destOrd="0" presId="urn:microsoft.com/office/officeart/2005/8/layout/cycle8"/>
    <dgm:cxn modelId="{DA69D5F7-DC1F-494C-8265-B1286A46B0D2}" type="presParOf" srcId="{7C43A349-3A44-4268-ABE4-DCB5DC00076B}" destId="{5436EA61-6367-49D3-A4E9-DDD80D52CA7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297E4-94D2-4D77-8B20-A3C4E1880826}">
      <dsp:nvSpPr>
        <dsp:cNvPr id="0" name=""/>
        <dsp:cNvSpPr/>
      </dsp:nvSpPr>
      <dsp:spPr>
        <a:xfrm>
          <a:off x="1844422" y="322110"/>
          <a:ext cx="4069058" cy="406905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smtClean="0"/>
            <a:t>.</a:t>
          </a:r>
          <a:endParaRPr lang="ru-RU" sz="6400" kern="1200" dirty="0"/>
        </a:p>
      </dsp:txBody>
      <dsp:txXfrm>
        <a:off x="3988913" y="1184363"/>
        <a:ext cx="1453235" cy="1211029"/>
      </dsp:txXfrm>
    </dsp:sp>
    <dsp:sp modelId="{9EC60D2F-3853-419B-95F4-854BE517D73C}">
      <dsp:nvSpPr>
        <dsp:cNvPr id="0" name=""/>
        <dsp:cNvSpPr/>
      </dsp:nvSpPr>
      <dsp:spPr>
        <a:xfrm>
          <a:off x="2005006" y="460191"/>
          <a:ext cx="4069058" cy="406905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smtClean="0"/>
            <a:t>.</a:t>
          </a:r>
          <a:endParaRPr lang="ru-RU" sz="6400" kern="1200" dirty="0"/>
        </a:p>
      </dsp:txBody>
      <dsp:txXfrm>
        <a:off x="2973830" y="3100234"/>
        <a:ext cx="2179852" cy="1065705"/>
      </dsp:txXfrm>
    </dsp:sp>
    <dsp:sp modelId="{09D1D45E-0400-40CE-A292-861EABB50A7B}">
      <dsp:nvSpPr>
        <dsp:cNvPr id="0" name=""/>
        <dsp:cNvSpPr/>
      </dsp:nvSpPr>
      <dsp:spPr>
        <a:xfrm>
          <a:off x="1921203" y="314867"/>
          <a:ext cx="4069058" cy="406905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smtClean="0"/>
            <a:t>.</a:t>
          </a:r>
          <a:endParaRPr lang="ru-RU" sz="6400" kern="1200" dirty="0"/>
        </a:p>
      </dsp:txBody>
      <dsp:txXfrm>
        <a:off x="2392536" y="1177120"/>
        <a:ext cx="1453235" cy="1211029"/>
      </dsp:txXfrm>
    </dsp:sp>
    <dsp:sp modelId="{A74674E7-B817-4B89-8732-4012D387F2FF}">
      <dsp:nvSpPr>
        <dsp:cNvPr id="0" name=""/>
        <dsp:cNvSpPr/>
      </dsp:nvSpPr>
      <dsp:spPr>
        <a:xfrm>
          <a:off x="1838791" y="72731"/>
          <a:ext cx="4572846" cy="457284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98C343-93A6-41D6-80FA-F88BB30A4DA0}">
      <dsp:nvSpPr>
        <dsp:cNvPr id="0" name=""/>
        <dsp:cNvSpPr/>
      </dsp:nvSpPr>
      <dsp:spPr>
        <a:xfrm>
          <a:off x="1753112" y="208039"/>
          <a:ext cx="4572846" cy="457284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36EA61-6367-49D3-A4E9-DDD80D52CA76}">
      <dsp:nvSpPr>
        <dsp:cNvPr id="0" name=""/>
        <dsp:cNvSpPr/>
      </dsp:nvSpPr>
      <dsp:spPr>
        <a:xfrm>
          <a:off x="1668973" y="62973"/>
          <a:ext cx="4572846" cy="457284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1.wmf"/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338233-8B14-D3DD-1BA4-E5F48F9C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2B5B-A3AB-4D0D-9252-E6433EF164A7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338EF-29B5-FEEA-E265-3F45FEE2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7B327-5A03-7795-053A-60CAA44B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F5C77-DB37-42FE-8FEA-EBEAAEDDD3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856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B467E-BC54-23FB-62BE-792C4C8E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9C76-2D4C-48C9-82C7-9AD5CF4AEB6D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323A22-DA24-E608-24A4-993CB9C0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CC138-E299-43A8-540D-65EE01C8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3E0E3-E59C-49C3-8D9B-67A5BFFE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45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DFC2E-7F52-8D06-F3E2-772FB556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1A7B-E481-497B-ACD7-64E77FE2116A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611A7-AF5B-9B7B-D77E-A0D0A77B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9E24A-396A-D333-CC2A-579F9C3C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827C2-45F2-44C0-8266-0E79D3C499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329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871C2-505C-9120-A5F2-29A0035F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9228-DB85-4FAA-B5FD-1D161AFCC665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C21E1-2F55-ECA3-AB9B-AC64A5AC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1A365A-2D77-542A-16F9-35321C7B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2C8AD-570D-43E2-B0E5-C5357B0664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81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4A0279-EB77-74DA-25A0-8889140DE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4B31-B9E1-4C50-BA7A-A916DEA3F0AD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32D23F-899B-6851-B59A-C8FAE676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14D9F-081D-FC89-3331-DA59D2DF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614E9-C474-45BA-8CB7-4ADD825A5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641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733B349-912C-1279-7D48-FCBB4172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17F9-3C3A-457D-878E-4685C86D0F65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6AB0579-8D92-CCEA-16B4-17D9D9B42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0CC3F47-E4FA-5321-97A0-DB3F7F83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6242D-547A-4B34-B7BC-C7EE039671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9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AB1DC8A-1FA7-3BDF-6E09-5E2FC8D4E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CC23-7D2D-4FC9-88E7-6DE0391675CA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AC909D8-5208-D7DA-F082-848F6992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A3D6F6C8-0B91-BD8A-ABD8-D8C94367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17FF5-29E7-4972-AE74-CEDB151510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601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8E524D0-BD0E-6AFD-9354-1896CB17D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EF48-D292-48EE-A377-E2992D20BFAE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CFC5567-B341-638A-512B-6859B653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DE23B27-C878-2754-6911-025F2DD9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8F155-266D-4FF4-91DF-A26A7A38AF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52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17431B5-3254-06E6-91C1-DB89A1309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8CDF-D3D8-4496-8E57-407E3813C242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579C896-FB85-C0D6-39C2-37BBCA83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4E00CF2-3472-367B-E2BF-07BA2713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C84BF-23AF-42B9-BC68-85AB685F9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349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992CDB5-C51D-930E-C8B1-C0851002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969BE-2539-4D52-A985-BD0DA7CDF9C7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327E3CF-FF72-27E0-2C3A-3B90B5B5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3B3973E-0322-7618-4E93-7749E0FB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78ABE-B666-494A-94F8-5778300DB1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01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B20AFE2-5E2F-EE86-6698-5C272428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151B-F5E7-4690-BEA5-35E156953907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D6387B5-C7D3-624E-6CE7-77C6F310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B8C307E-7A4D-094C-D279-05E17739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0BC75-C1AC-40B6-BBD2-97DF095790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85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4A24B6A5-807A-9687-5860-DF8B1174B2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37A6770-0C35-383C-EA50-2D5C92E32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27BBEA-BADF-0515-D7D7-B1BC0CD5B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CA3AC2-491A-44ED-81C4-627FEFA221B8}" type="datetimeFigureOut">
              <a:rPr lang="ru-RU"/>
              <a:pPr>
                <a:defRPr/>
              </a:pPr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EAF3BD-B115-BB95-D72E-778A340E4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A9780-0270-DD1C-5051-3BF6270B7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1F2EA4D-5272-4714-AC57-E0613A15FA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e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48.png"/><Relationship Id="rId18" Type="http://schemas.openxmlformats.org/officeDocument/2006/relationships/image" Target="../media/image59.svg"/><Relationship Id="rId26" Type="http://schemas.openxmlformats.org/officeDocument/2006/relationships/image" Target="../media/image67.svg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5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3.svg"/><Relationship Id="rId17" Type="http://schemas.openxmlformats.org/officeDocument/2006/relationships/image" Target="../media/image50.png"/><Relationship Id="rId25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svg"/><Relationship Id="rId20" Type="http://schemas.openxmlformats.org/officeDocument/2006/relationships/image" Target="../media/image61.svg"/><Relationship Id="rId1" Type="http://schemas.openxmlformats.org/officeDocument/2006/relationships/vmlDrawing" Target="../drawings/vmlDrawing15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7.png"/><Relationship Id="rId24" Type="http://schemas.openxmlformats.org/officeDocument/2006/relationships/image" Target="../media/image65.svg"/><Relationship Id="rId5" Type="http://schemas.openxmlformats.org/officeDocument/2006/relationships/diagramData" Target="../diagrams/data1.xml"/><Relationship Id="rId15" Type="http://schemas.openxmlformats.org/officeDocument/2006/relationships/image" Target="../media/image49.png"/><Relationship Id="rId23" Type="http://schemas.openxmlformats.org/officeDocument/2006/relationships/image" Target="../media/image53.png"/><Relationship Id="rId28" Type="http://schemas.openxmlformats.org/officeDocument/2006/relationships/image" Target="../media/image69.svg"/><Relationship Id="rId10" Type="http://schemas.openxmlformats.org/officeDocument/2006/relationships/image" Target="../media/image46.png"/><Relationship Id="rId19" Type="http://schemas.openxmlformats.org/officeDocument/2006/relationships/image" Target="../media/image51.png"/><Relationship Id="rId4" Type="http://schemas.openxmlformats.org/officeDocument/2006/relationships/image" Target="../media/image3.emf"/><Relationship Id="rId9" Type="http://schemas.microsoft.com/office/2007/relationships/diagramDrawing" Target="../diagrams/drawing1.xml"/><Relationship Id="rId14" Type="http://schemas.openxmlformats.org/officeDocument/2006/relationships/image" Target="../media/image55.svg"/><Relationship Id="rId22" Type="http://schemas.openxmlformats.org/officeDocument/2006/relationships/image" Target="../media/image63.svg"/><Relationship Id="rId27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35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11" Type="http://schemas.openxmlformats.org/officeDocument/2006/relationships/image" Target="../media/image57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7.png"/><Relationship Id="rId4" Type="http://schemas.openxmlformats.org/officeDocument/2006/relationships/image" Target="../media/image56.emf"/><Relationship Id="rId9" Type="http://schemas.openxmlformats.org/officeDocument/2006/relationships/image" Target="../media/image6.png"/><Relationship Id="rId1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8">
            <a:extLst>
              <a:ext uri="{FF2B5EF4-FFF2-40B4-BE49-F238E27FC236}">
                <a16:creationId xmlns:a16="http://schemas.microsoft.com/office/drawing/2014/main" id="{D37EE87C-47BA-8E4F-0E70-09EA0B36F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82575"/>
            <a:ext cx="17430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20">
            <a:extLst>
              <a:ext uri="{FF2B5EF4-FFF2-40B4-BE49-F238E27FC236}">
                <a16:creationId xmlns:a16="http://schemas.microsoft.com/office/drawing/2014/main" id="{BF5E8896-B180-99F8-9AB9-76F899E41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63" y="412750"/>
            <a:ext cx="186531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2">
            <a:extLst>
              <a:ext uri="{FF2B5EF4-FFF2-40B4-BE49-F238E27FC236}">
                <a16:creationId xmlns:a16="http://schemas.microsoft.com/office/drawing/2014/main" id="{9C7C0BF6-95A5-60DF-2083-4FF0A6A54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300" y="1327150"/>
            <a:ext cx="60483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sz="5400">
                <a:solidFill>
                  <a:srgbClr val="562212"/>
                </a:solidFill>
                <a:latin typeface="Russo One" pitchFamily="2" charset="0"/>
              </a:rPr>
              <a:t>БИЗНЕС </a:t>
            </a:r>
          </a:p>
          <a:p>
            <a:pPr algn="r"/>
            <a:r>
              <a:rPr lang="ru-RU" altLang="ru-RU" sz="5400">
                <a:solidFill>
                  <a:srgbClr val="562212"/>
                </a:solidFill>
                <a:latin typeface="Russo One" pitchFamily="2" charset="0"/>
              </a:rPr>
              <a:t>ДЕСАНТ</a:t>
            </a:r>
          </a:p>
        </p:txBody>
      </p:sp>
      <p:graphicFrame>
        <p:nvGraphicFramePr>
          <p:cNvPr id="2053" name="Объект 23">
            <a:extLst>
              <a:ext uri="{FF2B5EF4-FFF2-40B4-BE49-F238E27FC236}">
                <a16:creationId xmlns:a16="http://schemas.microsoft.com/office/drawing/2014/main" id="{CCE53A74-FC4B-AC18-9FA4-A0B77E637B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0563" y="3351213"/>
          <a:ext cx="3910012" cy="350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" r:id="rId5" imgW="3233520" imgH="2896920" progId="CorelDraw.Graphic.20">
                  <p:embed/>
                </p:oleObj>
              </mc:Choice>
              <mc:Fallback>
                <p:oleObj name="CorelDRAW" r:id="rId5" imgW="3233520" imgH="2896920" progId="CorelDraw.Graphic.20">
                  <p:embed/>
                  <p:pic>
                    <p:nvPicPr>
                      <p:cNvPr id="0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63" y="3351213"/>
                        <a:ext cx="3910012" cy="350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Объект 3">
            <a:extLst>
              <a:ext uri="{FF2B5EF4-FFF2-40B4-BE49-F238E27FC236}">
                <a16:creationId xmlns:a16="http://schemas.microsoft.com/office/drawing/2014/main" id="{A5984166-801B-7560-ACD4-8AF4ADFA1A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4900" y="1390650"/>
          <a:ext cx="6048375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7" imgW="4432320" imgH="2982240" progId="CorelDraw.Graphic.20">
                  <p:embed/>
                </p:oleObj>
              </mc:Choice>
              <mc:Fallback>
                <p:oleObj name="CorelDRAW" r:id="rId7" imgW="4432320" imgH="2982240" progId="CorelDraw.Graphic.20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1390650"/>
                        <a:ext cx="6048375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Объект 25">
            <a:extLst>
              <a:ext uri="{FF2B5EF4-FFF2-40B4-BE49-F238E27FC236}">
                <a16:creationId xmlns:a16="http://schemas.microsoft.com/office/drawing/2014/main" id="{2619FC29-1D84-9180-0756-FA47B8B304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" y="160338"/>
          <a:ext cx="19431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9" imgW="2287800" imgH="1766520" progId="CorelDraw.Graphic.20">
                  <p:embed/>
                </p:oleObj>
              </mc:Choice>
              <mc:Fallback>
                <p:oleObj name="CorelDRAW" r:id="rId9" imgW="2287800" imgH="1766520" progId="CorelDraw.Graphic.20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60338"/>
                        <a:ext cx="1943100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Box 1">
            <a:extLst>
              <a:ext uri="{FF2B5EF4-FFF2-40B4-BE49-F238E27FC236}">
                <a16:creationId xmlns:a16="http://schemas.microsoft.com/office/drawing/2014/main" id="{23B898E3-8712-DD80-5F68-C199CF37C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5159375"/>
            <a:ext cx="81803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>
                <a:solidFill>
                  <a:srgbClr val="562212"/>
                </a:solidFill>
                <a:latin typeface="Russo One" pitchFamily="2" charset="0"/>
              </a:rPr>
              <a:t>Меры поддержки </a:t>
            </a:r>
          </a:p>
          <a:p>
            <a:r>
              <a:rPr lang="ru-RU" altLang="ru-RU" sz="3600">
                <a:solidFill>
                  <a:srgbClr val="562212"/>
                </a:solidFill>
                <a:latin typeface="Russo One" pitchFamily="2" charset="0"/>
              </a:rPr>
              <a:t>в муниципальных образованиях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76423B4A-BBBC-AA21-90EA-FE53BC8E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0243" name="Объект 2">
            <a:extLst>
              <a:ext uri="{FF2B5EF4-FFF2-40B4-BE49-F238E27FC236}">
                <a16:creationId xmlns:a16="http://schemas.microsoft.com/office/drawing/2014/main" id="{4C785899-8D13-031B-B286-129E8E62D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B9861DAF-82CE-BBB6-361F-327FD594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15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B3C679-1E81-421F-D82A-91607AA9105E}"/>
              </a:ext>
            </a:extLst>
          </p:cNvPr>
          <p:cNvSpPr/>
          <p:nvPr/>
        </p:nvSpPr>
        <p:spPr>
          <a:xfrm>
            <a:off x="0" y="298450"/>
            <a:ext cx="2822575" cy="993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6" name="Рисунок 6">
            <a:extLst>
              <a:ext uri="{FF2B5EF4-FFF2-40B4-BE49-F238E27FC236}">
                <a16:creationId xmlns:a16="http://schemas.microsoft.com/office/drawing/2014/main" id="{BB2AFF10-A379-E0BC-7856-1120C62BC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82575"/>
            <a:ext cx="17414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7">
            <a:extLst>
              <a:ext uri="{FF2B5EF4-FFF2-40B4-BE49-F238E27FC236}">
                <a16:creationId xmlns:a16="http://schemas.microsoft.com/office/drawing/2014/main" id="{5C87269A-8FD4-BCA5-8215-E929F6F99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12750"/>
            <a:ext cx="18653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C:\Users\User\Desktop\9ca90e893c128ed1dd1ea2f8e1f05687.png">
            <a:extLst>
              <a:ext uri="{FF2B5EF4-FFF2-40B4-BE49-F238E27FC236}">
                <a16:creationId xmlns:a16="http://schemas.microsoft.com/office/drawing/2014/main" id="{D0CC87E9-0C00-464A-ED24-FE3B9519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613" y="3644900"/>
            <a:ext cx="2716212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9">
            <a:extLst>
              <a:ext uri="{FF2B5EF4-FFF2-40B4-BE49-F238E27FC236}">
                <a16:creationId xmlns:a16="http://schemas.microsoft.com/office/drawing/2014/main" id="{A3B1331A-AFE4-E012-5EBD-78371958C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63" y="4178300"/>
            <a:ext cx="200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>
                <a:solidFill>
                  <a:srgbClr val="ED5338"/>
                </a:solidFill>
                <a:latin typeface="Russo One" pitchFamily="2" charset="0"/>
              </a:rPr>
              <a:t>Перейти на сайт</a:t>
            </a:r>
            <a:endParaRPr lang="en-US" altLang="ru-RU" sz="1600">
              <a:solidFill>
                <a:srgbClr val="ED5338"/>
              </a:solidFill>
              <a:latin typeface="Russo One" pitchFamily="2" charset="0"/>
            </a:endParaRPr>
          </a:p>
          <a:p>
            <a:r>
              <a:rPr lang="en-US" altLang="ru-RU" sz="1600">
                <a:solidFill>
                  <a:srgbClr val="ED5338"/>
                </a:solidFill>
                <a:latin typeface="Russo One" pitchFamily="2" charset="0"/>
              </a:rPr>
              <a:t>Msp29.ru</a:t>
            </a:r>
            <a:endParaRPr lang="ru-RU" altLang="ru-RU" sz="1600">
              <a:solidFill>
                <a:srgbClr val="ED5338"/>
              </a:solidFill>
              <a:latin typeface="Russo One" pitchFamily="2" charset="0"/>
            </a:endParaRPr>
          </a:p>
        </p:txBody>
      </p:sp>
      <p:pic>
        <p:nvPicPr>
          <p:cNvPr id="10250" name="Picture 5" descr="C:\Users\User\Desktop\Рисунок1.png">
            <a:extLst>
              <a:ext uri="{FF2B5EF4-FFF2-40B4-BE49-F238E27FC236}">
                <a16:creationId xmlns:a16="http://schemas.microsoft.com/office/drawing/2014/main" id="{73A779D7-84E8-7B2A-4E5E-1F317228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1459" flipH="1">
            <a:off x="8290719" y="3466307"/>
            <a:ext cx="4635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E84B9FEC-889E-8A69-1182-EF5B3887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BC150CF7-6E33-3E31-1B93-AD9BAA815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268" name="Picture 4" descr="https://xn--90aifddrld7a.xn--p1ai/upload/medialibrary/959/%D0%A1%D0%BE%D1%86%D0%B8%D0%B0%D0%BB%D1%8C%D0%BD%D1%8B%D0%B5-%D0%BF%D1%80%D0%B5%D0%B4%D0%BF%D1%80%D0%B8%D0%BD%D0%B8%D0%BC%D0%B0%D1%82%D0%B5%D0%BB%D0%B8.jpg">
            <a:extLst>
              <a:ext uri="{FF2B5EF4-FFF2-40B4-BE49-F238E27FC236}">
                <a16:creationId xmlns:a16="http://schemas.microsoft.com/office/drawing/2014/main" id="{BABA407F-EF86-8942-64EE-33A79126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195388"/>
            <a:ext cx="7459662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713250-109A-370F-0A7E-61B50E1BED5D}"/>
              </a:ext>
            </a:extLst>
          </p:cNvPr>
          <p:cNvSpPr/>
          <p:nvPr/>
        </p:nvSpPr>
        <p:spPr>
          <a:xfrm>
            <a:off x="0" y="365125"/>
            <a:ext cx="12192000" cy="9223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2C710B-7232-583B-BA8D-8C5DE7E1C101}"/>
              </a:ext>
            </a:extLst>
          </p:cNvPr>
          <p:cNvSpPr txBox="1"/>
          <p:nvPr/>
        </p:nvSpPr>
        <p:spPr>
          <a:xfrm>
            <a:off x="1793875" y="471488"/>
            <a:ext cx="10401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 dirty="0">
                <a:solidFill>
                  <a:schemeClr val="bg1"/>
                </a:solidFill>
                <a:latin typeface="Russo One"/>
                <a:cs typeface="+mn-cs"/>
              </a:rPr>
              <a:t>Социальное предпринимательство</a:t>
            </a:r>
            <a:endParaRPr lang="ru-RU" sz="2800" spc="-1" dirty="0">
              <a:solidFill>
                <a:schemeClr val="bg1"/>
              </a:solidFill>
              <a:latin typeface="Russo One"/>
              <a:cs typeface="+mn-cs"/>
            </a:endParaRPr>
          </a:p>
        </p:txBody>
      </p:sp>
      <p:pic>
        <p:nvPicPr>
          <p:cNvPr id="11271" name="Picture 2" descr="http://www.ved.tomsk.ru/upload/images/Dlja_eksporta.jpg">
            <a:extLst>
              <a:ext uri="{FF2B5EF4-FFF2-40B4-BE49-F238E27FC236}">
                <a16:creationId xmlns:a16="http://schemas.microsoft.com/office/drawing/2014/main" id="{EFE3C8BC-61BB-96B7-B97C-A95B46EA3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690688"/>
            <a:ext cx="4833938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2" name="Объект 8">
            <a:extLst>
              <a:ext uri="{FF2B5EF4-FFF2-40B4-BE49-F238E27FC236}">
                <a16:creationId xmlns:a16="http://schemas.microsoft.com/office/drawing/2014/main" id="{C2B2877A-E090-7F59-68EA-931BF55347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31763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orelDRAW" r:id="rId5" imgW="2287800" imgH="1766520" progId="CorelDraw.Graphic.20">
                  <p:embed/>
                </p:oleObj>
              </mc:Choice>
              <mc:Fallback>
                <p:oleObj name="CorelDRAW" r:id="rId5" imgW="2287800" imgH="1766520" progId="CorelDraw.Graphic.20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31763"/>
                        <a:ext cx="25146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Прямоугольник 11">
            <a:extLst>
              <a:ext uri="{FF2B5EF4-FFF2-40B4-BE49-F238E27FC236}">
                <a16:creationId xmlns:a16="http://schemas.microsoft.com/office/drawing/2014/main" id="{6993D93B-66BC-85FC-FC56-3015F8A59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5886450"/>
            <a:ext cx="36639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ru-RU" altLang="ru-RU" sz="4400">
                <a:solidFill>
                  <a:srgbClr val="ED5338"/>
                </a:solidFill>
                <a:latin typeface="Russo One" pitchFamily="2" charset="0"/>
              </a:rPr>
              <a:t>До 30 мая!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9394828C-95B4-2276-F21C-DC7DF967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endParaRPr lang="ru-RU" altLang="ru-RU"/>
          </a:p>
        </p:txBody>
      </p:sp>
      <p:grpSp>
        <p:nvGrpSpPr>
          <p:cNvPr id="12292" name="Группа 12">
            <a:extLst>
              <a:ext uri="{FF2B5EF4-FFF2-40B4-BE49-F238E27FC236}">
                <a16:creationId xmlns:a16="http://schemas.microsoft.com/office/drawing/2014/main" id="{F9C0BDC5-B22C-5D51-29E2-2A35FEF6E5F9}"/>
              </a:ext>
            </a:extLst>
          </p:cNvPr>
          <p:cNvGrpSpPr>
            <a:grpSpLocks/>
          </p:cNvGrpSpPr>
          <p:nvPr/>
        </p:nvGrpSpPr>
        <p:grpSpPr bwMode="auto">
          <a:xfrm>
            <a:off x="4991100" y="1574800"/>
            <a:ext cx="7204075" cy="5013325"/>
            <a:chOff x="407622" y="1575412"/>
            <a:chExt cx="7205032" cy="5012674"/>
          </a:xfrm>
        </p:grpSpPr>
        <p:sp>
          <p:nvSpPr>
            <p:cNvPr id="4" name="Равнобедренный треугольник 3">
              <a:extLst>
                <a:ext uri="{FF2B5EF4-FFF2-40B4-BE49-F238E27FC236}">
                  <a16:creationId xmlns:a16="http://schemas.microsoft.com/office/drawing/2014/main" id="{1D467AC0-B719-3126-8DF4-EAA26C7CD8A5}"/>
                </a:ext>
              </a:extLst>
            </p:cNvPr>
            <p:cNvSpPr/>
            <p:nvPr/>
          </p:nvSpPr>
          <p:spPr>
            <a:xfrm rot="10800000" flipH="1">
              <a:off x="407622" y="6173803"/>
              <a:ext cx="2225971" cy="414283"/>
            </a:xfrm>
            <a:prstGeom prst="triangle">
              <a:avLst>
                <a:gd name="adj" fmla="val 49760"/>
              </a:avLst>
            </a:prstGeom>
            <a:solidFill>
              <a:srgbClr val="ED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C4D2B1A-C66C-1F76-D147-FAAB054CD116}"/>
                </a:ext>
              </a:extLst>
            </p:cNvPr>
            <p:cNvSpPr/>
            <p:nvPr/>
          </p:nvSpPr>
          <p:spPr>
            <a:xfrm>
              <a:off x="407622" y="5429361"/>
              <a:ext cx="7205032" cy="744441"/>
            </a:xfrm>
            <a:prstGeom prst="rect">
              <a:avLst/>
            </a:prstGeom>
            <a:solidFill>
              <a:srgbClr val="F0E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BC70031-D51A-F80D-2151-8AB57F3AD44C}"/>
                </a:ext>
              </a:extLst>
            </p:cNvPr>
            <p:cNvSpPr/>
            <p:nvPr/>
          </p:nvSpPr>
          <p:spPr>
            <a:xfrm>
              <a:off x="407622" y="3856354"/>
              <a:ext cx="7205032" cy="1487294"/>
            </a:xfrm>
            <a:prstGeom prst="rect">
              <a:avLst/>
            </a:prstGeom>
            <a:solidFill>
              <a:srgbClr val="F0E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31187B7-7F64-76E3-3EB4-A055642C1AEF}"/>
                </a:ext>
              </a:extLst>
            </p:cNvPr>
            <p:cNvSpPr/>
            <p:nvPr/>
          </p:nvSpPr>
          <p:spPr>
            <a:xfrm>
              <a:off x="407622" y="1575412"/>
              <a:ext cx="7205032" cy="2126974"/>
            </a:xfrm>
            <a:prstGeom prst="rect">
              <a:avLst/>
            </a:prstGeom>
            <a:solidFill>
              <a:srgbClr val="F0E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дзаголовок 2">
              <a:extLst>
                <a:ext uri="{FF2B5EF4-FFF2-40B4-BE49-F238E27FC236}">
                  <a16:creationId xmlns:a16="http://schemas.microsoft.com/office/drawing/2014/main" id="{07F4961E-81E6-E816-BE62-CB5520B2F086}"/>
                </a:ext>
              </a:extLst>
            </p:cNvPr>
            <p:cNvSpPr txBox="1">
              <a:spLocks/>
            </p:cNvSpPr>
            <p:nvPr/>
          </p:nvSpPr>
          <p:spPr>
            <a:xfrm>
              <a:off x="609262" y="1653190"/>
              <a:ext cx="6519141" cy="4766643"/>
            </a:xfrm>
            <a:prstGeom prst="rect">
              <a:avLst/>
            </a:prstGeom>
          </p:spPr>
          <p:txBody>
            <a:bodyPr lIns="0" tIns="0" rIns="0" bIns="0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ru-RU" sz="2300" b="1" dirty="0">
                  <a:latin typeface="+mn-lt"/>
                </a:rPr>
                <a:t>Кто может получить гранты?</a:t>
              </a:r>
              <a:endParaRPr lang="ru-RU" sz="2300" dirty="0">
                <a:latin typeface="+mn-lt"/>
              </a:endParaRPr>
            </a:p>
            <a:p>
              <a:pPr fontAlgn="auto">
                <a:spcAft>
                  <a:spcPts val="0"/>
                </a:spcAft>
                <a:defRPr/>
              </a:pPr>
              <a:r>
                <a:rPr lang="ru-RU" sz="2300" dirty="0">
                  <a:latin typeface="+mn-lt"/>
                </a:rPr>
                <a:t>ИП и юридические лица, основанные лицами в </a:t>
              </a:r>
              <a:r>
                <a:rPr lang="ru-RU" sz="2300" b="1" dirty="0">
                  <a:latin typeface="+mn-lt"/>
                </a:rPr>
                <a:t>возрасте от 14 до 25 лет </a:t>
              </a:r>
              <a:r>
                <a:rPr lang="ru-RU" sz="2300" dirty="0">
                  <a:latin typeface="+mn-lt"/>
                </a:rPr>
                <a:t>(включительно). До 18 лет – с разрешения родителей. При этом если речь о </a:t>
              </a:r>
              <a:r>
                <a:rPr lang="ru-RU" sz="2300" dirty="0" err="1">
                  <a:latin typeface="+mn-lt"/>
                </a:rPr>
                <a:t>юр.лице</a:t>
              </a:r>
              <a:r>
                <a:rPr lang="ru-RU" sz="2300" dirty="0">
                  <a:latin typeface="+mn-lt"/>
                </a:rPr>
                <a:t>, то молодой человек должен владеть долей в компании свыше 50%.</a:t>
              </a:r>
              <a:br>
                <a:rPr lang="ru-RU" sz="2300" dirty="0">
                  <a:latin typeface="+mn-lt"/>
                </a:rPr>
              </a:br>
              <a:endParaRPr lang="ru-RU" sz="2300" dirty="0">
                <a:latin typeface="+mn-lt"/>
              </a:endParaRPr>
            </a:p>
            <a:p>
              <a:pPr fontAlgn="auto">
                <a:spcAft>
                  <a:spcPts val="0"/>
                </a:spcAft>
                <a:defRPr/>
              </a:pPr>
              <a:r>
                <a:rPr lang="ru-RU" sz="2300" b="1" dirty="0">
                  <a:latin typeface="+mn-lt"/>
                </a:rPr>
                <a:t>Какова сумма гранта?</a:t>
              </a:r>
              <a:endParaRPr lang="ru-RU" sz="2300" dirty="0">
                <a:latin typeface="+mn-lt"/>
              </a:endParaRPr>
            </a:p>
            <a:p>
              <a:pPr fontAlgn="auto">
                <a:spcAft>
                  <a:spcPts val="0"/>
                </a:spcAft>
                <a:defRPr/>
              </a:pPr>
              <a:r>
                <a:rPr lang="ru-RU" sz="2300" dirty="0">
                  <a:latin typeface="+mn-lt"/>
                </a:rPr>
                <a:t>Минимальная – 100 тыс. рублей.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ru-RU" sz="2300" b="1" dirty="0">
                  <a:latin typeface="+mn-lt"/>
                </a:rPr>
                <a:t>Максимальная – 500 тыс. рублей </a:t>
              </a:r>
              <a:r>
                <a:rPr lang="ru-RU" sz="2300" dirty="0">
                  <a:latin typeface="+mn-lt"/>
                </a:rPr>
                <a:t>(до 1 млн рублей для Арктической зоны).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ru-RU" sz="2300" dirty="0">
                  <a:latin typeface="+mn-lt"/>
                </a:rPr>
                <a:t/>
              </a:r>
              <a:br>
                <a:rPr lang="ru-RU" sz="2300" dirty="0">
                  <a:latin typeface="+mn-lt"/>
                </a:rPr>
              </a:br>
              <a:r>
                <a:rPr lang="ru-RU" sz="2300" b="1" dirty="0">
                  <a:latin typeface="+mn-lt"/>
                </a:rPr>
                <a:t>На какие цели можно потратить грант?</a:t>
              </a:r>
              <a:endParaRPr lang="ru-RU" sz="2300" dirty="0">
                <a:latin typeface="+mn-lt"/>
              </a:endParaRPr>
            </a:p>
            <a:p>
              <a:pPr fontAlgn="auto">
                <a:spcAft>
                  <a:spcPts val="0"/>
                </a:spcAft>
                <a:defRPr/>
              </a:pPr>
              <a:r>
                <a:rPr lang="ru-RU" sz="2300" dirty="0">
                  <a:latin typeface="+mn-lt"/>
                </a:rPr>
                <a:t>На создание и развитие своего дела.</a:t>
              </a:r>
            </a:p>
            <a:p>
              <a:pPr fontAlgn="auto">
                <a:spcAft>
                  <a:spcPts val="0"/>
                </a:spcAft>
                <a:defRPr/>
              </a:pPr>
              <a:endParaRPr lang="ru-RU" sz="2300" dirty="0">
                <a:latin typeface="+mn-lt"/>
              </a:endParaRPr>
            </a:p>
          </p:txBody>
        </p:sp>
      </p:grpSp>
      <p:pic>
        <p:nvPicPr>
          <p:cNvPr id="12293" name="Picture 2" descr="Молодые предприниматели получат гранты от государства">
            <a:extLst>
              <a:ext uri="{FF2B5EF4-FFF2-40B4-BE49-F238E27FC236}">
                <a16:creationId xmlns:a16="http://schemas.microsoft.com/office/drawing/2014/main" id="{79196771-33B6-2AC1-B473-B3F6131B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9756"/>
            <a:ext cx="49657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8C9D5D-E373-A7BE-AC12-BC48B7C96C9F}"/>
              </a:ext>
            </a:extLst>
          </p:cNvPr>
          <p:cNvSpPr/>
          <p:nvPr/>
        </p:nvSpPr>
        <p:spPr>
          <a:xfrm>
            <a:off x="0" y="414524"/>
            <a:ext cx="12192000" cy="9223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F305D4-F04A-FE0F-EBAE-3F01E4CAB82F}"/>
              </a:ext>
            </a:extLst>
          </p:cNvPr>
          <p:cNvSpPr txBox="1"/>
          <p:nvPr/>
        </p:nvSpPr>
        <p:spPr>
          <a:xfrm>
            <a:off x="1793875" y="471488"/>
            <a:ext cx="10401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 dirty="0">
                <a:solidFill>
                  <a:schemeClr val="bg1"/>
                </a:solidFill>
                <a:latin typeface="Russo One"/>
                <a:cs typeface="+mn-cs"/>
              </a:rPr>
              <a:t>Грант для молодых предпринимателей</a:t>
            </a:r>
            <a:endParaRPr lang="ru-RU" sz="2800" spc="-1" dirty="0">
              <a:solidFill>
                <a:schemeClr val="bg1"/>
              </a:solidFill>
              <a:latin typeface="Russo One"/>
              <a:cs typeface="+mn-cs"/>
            </a:endParaRPr>
          </a:p>
        </p:txBody>
      </p:sp>
      <p:graphicFrame>
        <p:nvGraphicFramePr>
          <p:cNvPr id="12296" name="Объект 11">
            <a:extLst>
              <a:ext uri="{FF2B5EF4-FFF2-40B4-BE49-F238E27FC236}">
                <a16:creationId xmlns:a16="http://schemas.microsoft.com/office/drawing/2014/main" id="{1C5ECC24-0238-6848-1A37-C854373ED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831816"/>
              </p:ext>
            </p:extLst>
          </p:nvPr>
        </p:nvGraphicFramePr>
        <p:xfrm>
          <a:off x="169696" y="284163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orelDRAW" r:id="rId4" imgW="2287800" imgH="1766520" progId="CorelDraw.Graphic.20">
                  <p:embed/>
                </p:oleObj>
              </mc:Choice>
              <mc:Fallback>
                <p:oleObj name="CorelDRAW" r:id="rId4" imgW="2287800" imgH="1766520" progId="CorelDraw.Graphic.20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96" y="284163"/>
                        <a:ext cx="25146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B3080224-EEC4-9B31-131C-F6BD814A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6857999"/>
          </a:xfrm>
        </p:spPr>
        <p:txBody>
          <a:bodyPr/>
          <a:lstStyle/>
          <a:p>
            <a:endParaRPr lang="ru-RU" altLang="ru-RU" dirty="0"/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D0B3DC74-F00C-0843-1491-D5E4EC1B9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613"/>
            <a:ext cx="10515600" cy="4351337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443DDD-5225-F29D-228F-6EE5BABF2DC9}"/>
              </a:ext>
            </a:extLst>
          </p:cNvPr>
          <p:cNvSpPr/>
          <p:nvPr/>
        </p:nvSpPr>
        <p:spPr>
          <a:xfrm>
            <a:off x="0" y="441347"/>
            <a:ext cx="12192000" cy="9223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9E488-CC2D-3E01-4974-3A58F254A81E}"/>
              </a:ext>
            </a:extLst>
          </p:cNvPr>
          <p:cNvSpPr txBox="1"/>
          <p:nvPr/>
        </p:nvSpPr>
        <p:spPr>
          <a:xfrm>
            <a:off x="1793875" y="471488"/>
            <a:ext cx="10401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 dirty="0">
                <a:solidFill>
                  <a:schemeClr val="bg1"/>
                </a:solidFill>
                <a:latin typeface="Russo One"/>
                <a:cs typeface="+mn-cs"/>
              </a:rPr>
              <a:t>Гранты для производств</a:t>
            </a:r>
            <a:endParaRPr lang="ru-RU" sz="2800" spc="-1" dirty="0">
              <a:solidFill>
                <a:schemeClr val="bg1"/>
              </a:solidFill>
              <a:latin typeface="Russo One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C21E21-D7F6-EA78-F2E3-2D72FD5D671C}"/>
              </a:ext>
            </a:extLst>
          </p:cNvPr>
          <p:cNvSpPr/>
          <p:nvPr/>
        </p:nvSpPr>
        <p:spPr>
          <a:xfrm>
            <a:off x="307975" y="1846263"/>
            <a:ext cx="5508625" cy="4608512"/>
          </a:xfrm>
          <a:prstGeom prst="rect">
            <a:avLst/>
          </a:prstGeom>
          <a:solidFill>
            <a:srgbClr val="F0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9" name="Заголовок 1">
            <a:extLst>
              <a:ext uri="{FF2B5EF4-FFF2-40B4-BE49-F238E27FC236}">
                <a16:creationId xmlns:a16="http://schemas.microsoft.com/office/drawing/2014/main" id="{46640810-BF4A-8B8C-E09A-769717D47C58}"/>
              </a:ext>
            </a:extLst>
          </p:cNvPr>
          <p:cNvSpPr txBox="1">
            <a:spLocks/>
          </p:cNvSpPr>
          <p:nvPr/>
        </p:nvSpPr>
        <p:spPr bwMode="auto">
          <a:xfrm>
            <a:off x="307975" y="1620838"/>
            <a:ext cx="559752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3200" b="1">
                <a:solidFill>
                  <a:srgbClr val="ED5338"/>
                </a:solidFill>
                <a:latin typeface="Russo One" pitchFamily="2" charset="0"/>
              </a:rPr>
              <a:t>Промышленная ипотека</a:t>
            </a:r>
          </a:p>
        </p:txBody>
      </p:sp>
      <p:sp>
        <p:nvSpPr>
          <p:cNvPr id="13320" name="Подзаголовок 2">
            <a:extLst>
              <a:ext uri="{FF2B5EF4-FFF2-40B4-BE49-F238E27FC236}">
                <a16:creationId xmlns:a16="http://schemas.microsoft.com/office/drawing/2014/main" id="{FECE1317-878C-0206-226E-ECE9F5BD2CB5}"/>
              </a:ext>
            </a:extLst>
          </p:cNvPr>
          <p:cNvSpPr txBox="1">
            <a:spLocks/>
          </p:cNvSpPr>
          <p:nvPr/>
        </p:nvSpPr>
        <p:spPr bwMode="auto">
          <a:xfrm>
            <a:off x="374650" y="2316163"/>
            <a:ext cx="5184775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>
                <a:cs typeface="Calibri" panose="020F0502020204030204" pitchFamily="34" charset="0"/>
              </a:rPr>
              <a:t>Нормативный документ - Постановление Правительства РФ от 6 сентября 2022 года № 1570. На эти цели в фед.бюджете с 2022 по 2025 гг. заложено более 970 млн рублей.</a:t>
            </a:r>
          </a:p>
          <a:p>
            <a:pPr>
              <a:lnSpc>
                <a:spcPct val="90000"/>
              </a:lnSpc>
            </a:pPr>
            <a:r>
              <a:rPr lang="ru-RU" altLang="ru-RU" b="1">
                <a:cs typeface="Calibri" panose="020F0502020204030204" pitchFamily="34" charset="0"/>
              </a:rPr>
              <a:t>Заемщик:</a:t>
            </a:r>
            <a:r>
              <a:rPr lang="ru-RU" altLang="ru-RU">
                <a:cs typeface="Calibri" panose="020F0502020204030204" pitchFamily="34" charset="0"/>
              </a:rPr>
              <a:t> вид экономической деятельности относится к разделу "C" ОКВЭД</a:t>
            </a:r>
          </a:p>
          <a:p>
            <a:pPr>
              <a:lnSpc>
                <a:spcPct val="90000"/>
              </a:lnSpc>
            </a:pPr>
            <a:r>
              <a:rPr lang="ru-RU" altLang="ru-RU" b="1">
                <a:cs typeface="Calibri" panose="020F0502020204030204" pitchFamily="34" charset="0"/>
              </a:rPr>
              <a:t>Цель кредитования:</a:t>
            </a:r>
            <a:r>
              <a:rPr lang="ru-RU" altLang="ru-RU">
                <a:cs typeface="Calibri" panose="020F0502020204030204" pitchFamily="34" charset="0"/>
              </a:rPr>
              <a:t> на приобретение объектов недвижимого имущества в целях осуществления промышленного производства/реконструкцию</a:t>
            </a:r>
          </a:p>
          <a:p>
            <a:pPr>
              <a:lnSpc>
                <a:spcPct val="90000"/>
              </a:lnSpc>
            </a:pPr>
            <a:r>
              <a:rPr lang="ru-RU" altLang="ru-RU" b="1">
                <a:cs typeface="Calibri" panose="020F0502020204030204" pitchFamily="34" charset="0"/>
              </a:rPr>
              <a:t>Ставка:</a:t>
            </a:r>
            <a:r>
              <a:rPr lang="ru-RU" altLang="ru-RU">
                <a:cs typeface="Calibri" panose="020F0502020204030204" pitchFamily="34" charset="0"/>
              </a:rPr>
              <a:t> 5%</a:t>
            </a:r>
          </a:p>
          <a:p>
            <a:pPr>
              <a:lnSpc>
                <a:spcPct val="90000"/>
              </a:lnSpc>
            </a:pPr>
            <a:r>
              <a:rPr lang="ru-RU" altLang="ru-RU" b="1">
                <a:cs typeface="Calibri" panose="020F0502020204030204" pitchFamily="34" charset="0"/>
              </a:rPr>
              <a:t>Срок:</a:t>
            </a:r>
            <a:r>
              <a:rPr lang="ru-RU" altLang="ru-RU">
                <a:cs typeface="Calibri" panose="020F0502020204030204" pitchFamily="34" charset="0"/>
              </a:rPr>
              <a:t> до 7 лет</a:t>
            </a:r>
          </a:p>
          <a:p>
            <a:pPr>
              <a:lnSpc>
                <a:spcPct val="90000"/>
              </a:lnSpc>
            </a:pPr>
            <a:r>
              <a:rPr lang="ru-RU" altLang="ru-RU" b="1">
                <a:cs typeface="Calibri" panose="020F0502020204030204" pitchFamily="34" charset="0"/>
              </a:rPr>
              <a:t>Сумма:</a:t>
            </a:r>
            <a:r>
              <a:rPr lang="ru-RU" altLang="ru-RU">
                <a:cs typeface="Calibri" panose="020F0502020204030204" pitchFamily="34" charset="0"/>
              </a:rPr>
              <a:t> до 500 млн</a:t>
            </a:r>
          </a:p>
          <a:p>
            <a:pPr>
              <a:lnSpc>
                <a:spcPct val="90000"/>
              </a:lnSpc>
            </a:pPr>
            <a:r>
              <a:rPr lang="ru-RU" altLang="ru-RU" b="1">
                <a:cs typeface="Calibri" panose="020F0502020204030204" pitchFamily="34" charset="0"/>
              </a:rPr>
              <a:t>Обеспечение:</a:t>
            </a:r>
            <a:r>
              <a:rPr lang="ru-RU" altLang="ru-RU">
                <a:cs typeface="Calibri" panose="020F0502020204030204" pitchFamily="34" charset="0"/>
              </a:rPr>
              <a:t> залог приобретаемого объекта недвижимого имущества</a:t>
            </a:r>
          </a:p>
          <a:p>
            <a:pPr>
              <a:lnSpc>
                <a:spcPct val="90000"/>
              </a:lnSpc>
            </a:pPr>
            <a:endParaRPr lang="ru-RU" altLang="ru-RU">
              <a:cs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6F44659-5DA3-6F21-277D-4D2B80751451}"/>
              </a:ext>
            </a:extLst>
          </p:cNvPr>
          <p:cNvSpPr/>
          <p:nvPr/>
        </p:nvSpPr>
        <p:spPr>
          <a:xfrm>
            <a:off x="6376988" y="1846263"/>
            <a:ext cx="5508625" cy="4608512"/>
          </a:xfrm>
          <a:prstGeom prst="rect">
            <a:avLst/>
          </a:prstGeom>
          <a:solidFill>
            <a:srgbClr val="F0E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ED5338"/>
              </a:solidFill>
            </a:endParaRPr>
          </a:p>
        </p:txBody>
      </p:sp>
      <p:sp>
        <p:nvSpPr>
          <p:cNvPr id="13322" name="Подзаголовок 2">
            <a:extLst>
              <a:ext uri="{FF2B5EF4-FFF2-40B4-BE49-F238E27FC236}">
                <a16:creationId xmlns:a16="http://schemas.microsoft.com/office/drawing/2014/main" id="{5AB515C9-69CB-D83B-CD06-77C9708320AC}"/>
              </a:ext>
            </a:extLst>
          </p:cNvPr>
          <p:cNvSpPr txBox="1">
            <a:spLocks/>
          </p:cNvSpPr>
          <p:nvPr/>
        </p:nvSpPr>
        <p:spPr bwMode="auto">
          <a:xfrm>
            <a:off x="6443663" y="1989138"/>
            <a:ext cx="51847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>
                <a:cs typeface="Calibri" panose="020F0502020204030204" pitchFamily="34" charset="0"/>
              </a:rPr>
              <a:t>- Стоимость проекта - не менее 50 млн. рублей.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>
                <a:cs typeface="Calibri" panose="020F0502020204030204" pitchFamily="34" charset="0"/>
              </a:rPr>
              <a:t>- Проект предусматривает  создание и эксплуатацию новых объектов основных средств, или на реконструкцию существующих объектов, которые вводятся в эксплуатацию после 1 января 2021 года.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>
                <a:cs typeface="Calibri" panose="020F0502020204030204" pitchFamily="34" charset="0"/>
              </a:rPr>
              <a:t>- Реализация НИП специально созданным для этих целей отдельным юридическим лицом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>
                <a:cs typeface="Calibri" panose="020F0502020204030204" pitchFamily="34" charset="0"/>
              </a:rPr>
              <a:t>(отсутствие выручки на момент начала реализации НИП).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altLang="ru-RU">
                <a:cs typeface="Calibri" panose="020F0502020204030204" pitchFamily="34" charset="0"/>
              </a:rPr>
              <a:t>- Соответствие отраслевым приоритетам.</a:t>
            </a:r>
          </a:p>
        </p:txBody>
      </p:sp>
      <p:sp>
        <p:nvSpPr>
          <p:cNvPr id="13323" name="Заголовок 1">
            <a:extLst>
              <a:ext uri="{FF2B5EF4-FFF2-40B4-BE49-F238E27FC236}">
                <a16:creationId xmlns:a16="http://schemas.microsoft.com/office/drawing/2014/main" id="{1E51CE72-4007-0BB6-56EE-64B61DCAA1D6}"/>
              </a:ext>
            </a:extLst>
          </p:cNvPr>
          <p:cNvSpPr txBox="1">
            <a:spLocks/>
          </p:cNvSpPr>
          <p:nvPr/>
        </p:nvSpPr>
        <p:spPr bwMode="auto">
          <a:xfrm>
            <a:off x="6470650" y="1863725"/>
            <a:ext cx="10477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3200" b="1">
                <a:solidFill>
                  <a:srgbClr val="ED5338"/>
                </a:solidFill>
                <a:latin typeface="Russo One" pitchFamily="2" charset="0"/>
              </a:rPr>
              <a:t>НИП</a:t>
            </a:r>
          </a:p>
        </p:txBody>
      </p:sp>
      <p:graphicFrame>
        <p:nvGraphicFramePr>
          <p:cNvPr id="13324" name="Объект 5">
            <a:extLst>
              <a:ext uri="{FF2B5EF4-FFF2-40B4-BE49-F238E27FC236}">
                <a16:creationId xmlns:a16="http://schemas.microsoft.com/office/drawing/2014/main" id="{172F240A-B98D-064D-32B7-96B3F0BE2D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31763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orelDRAW" r:id="rId3" imgW="2287800" imgH="1766520" progId="CorelDraw.Graphic.20">
                  <p:embed/>
                </p:oleObj>
              </mc:Choice>
              <mc:Fallback>
                <p:oleObj name="CorelDRAW" r:id="rId3" imgW="2287800" imgH="1766520" progId="CorelDraw.Graphic.20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31763"/>
                        <a:ext cx="25146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>
            <a:extLst>
              <a:ext uri="{FF2B5EF4-FFF2-40B4-BE49-F238E27FC236}">
                <a16:creationId xmlns:a16="http://schemas.microsoft.com/office/drawing/2014/main" id="{A95F50F0-B819-D818-F307-87178E57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A2CE27-6D7B-2F04-4249-EBC769A6C905}"/>
              </a:ext>
            </a:extLst>
          </p:cNvPr>
          <p:cNvSpPr/>
          <p:nvPr/>
        </p:nvSpPr>
        <p:spPr>
          <a:xfrm>
            <a:off x="3175" y="273050"/>
            <a:ext cx="12192000" cy="9223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728B9-A79F-20F7-165C-87CF7220A053}"/>
              </a:ext>
            </a:extLst>
          </p:cNvPr>
          <p:cNvSpPr txBox="1"/>
          <p:nvPr/>
        </p:nvSpPr>
        <p:spPr>
          <a:xfrm>
            <a:off x="1793875" y="471488"/>
            <a:ext cx="10401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 dirty="0">
                <a:solidFill>
                  <a:schemeClr val="bg1"/>
                </a:solidFill>
                <a:latin typeface="Russo One"/>
                <a:cs typeface="+mn-cs"/>
              </a:rPr>
              <a:t>Льготное кредитование</a:t>
            </a:r>
            <a:endParaRPr lang="ru-RU" sz="2800" spc="-1" dirty="0">
              <a:solidFill>
                <a:schemeClr val="bg1"/>
              </a:solidFill>
              <a:latin typeface="Russo One"/>
              <a:cs typeface="+mn-cs"/>
            </a:endParaRPr>
          </a:p>
        </p:txBody>
      </p:sp>
      <p:pic>
        <p:nvPicPr>
          <p:cNvPr id="14342" name="Picture 3" descr="C:\Users\User\Desktop\50d400adfe55f18167fb14b6cbf4ec21.png">
            <a:extLst>
              <a:ext uri="{FF2B5EF4-FFF2-40B4-BE49-F238E27FC236}">
                <a16:creationId xmlns:a16="http://schemas.microsoft.com/office/drawing/2014/main" id="{E670EF1B-81F1-4290-329C-AD1A622F3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96" y="1101726"/>
            <a:ext cx="2427287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8">
            <a:extLst>
              <a:ext uri="{FF2B5EF4-FFF2-40B4-BE49-F238E27FC236}">
                <a16:creationId xmlns:a16="http://schemas.microsoft.com/office/drawing/2014/main" id="{CF9AB5C5-55BC-219A-9FF2-A964437B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4277" y="4124532"/>
            <a:ext cx="2006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ED5338"/>
                </a:solidFill>
                <a:latin typeface="Russo One" pitchFamily="2" charset="0"/>
              </a:rPr>
              <a:t>Перейти на сайт</a:t>
            </a:r>
            <a:endParaRPr lang="en-US" altLang="ru-RU" sz="1600" dirty="0">
              <a:solidFill>
                <a:srgbClr val="ED5338"/>
              </a:solidFill>
              <a:latin typeface="Russo One" pitchFamily="2" charset="0"/>
            </a:endParaRPr>
          </a:p>
          <a:p>
            <a:r>
              <a:rPr lang="en-US" altLang="ru-RU" sz="1600" dirty="0">
                <a:solidFill>
                  <a:srgbClr val="ED5338"/>
                </a:solidFill>
                <a:latin typeface="Russo One" pitchFamily="2" charset="0"/>
              </a:rPr>
              <a:t>cmf29.ru</a:t>
            </a:r>
            <a:endParaRPr lang="ru-RU" altLang="ru-RU" sz="1600" dirty="0">
              <a:solidFill>
                <a:srgbClr val="ED5338"/>
              </a:solidFill>
              <a:latin typeface="Russo One" pitchFamily="2" charset="0"/>
            </a:endParaRPr>
          </a:p>
        </p:txBody>
      </p:sp>
      <p:graphicFrame>
        <p:nvGraphicFramePr>
          <p:cNvPr id="14344" name="Объект 9">
            <a:extLst>
              <a:ext uri="{FF2B5EF4-FFF2-40B4-BE49-F238E27FC236}">
                <a16:creationId xmlns:a16="http://schemas.microsoft.com/office/drawing/2014/main" id="{FBC5F874-D604-35DD-B55E-DAA337FD8E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03038" y="2986088"/>
          <a:ext cx="42545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CorelDRAW" r:id="rId4" imgW="233280" imgH="741960" progId="CorelDraw.Graphic.20">
                  <p:embed/>
                </p:oleObj>
              </mc:Choice>
              <mc:Fallback>
                <p:oleObj name="CorelDRAW" r:id="rId4" imgW="233280" imgH="741960" progId="CorelDraw.Graphic.20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3038" y="2986088"/>
                        <a:ext cx="425450" cy="135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C6F2AD-1A49-D246-EF88-ACC527DE1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090981"/>
            <a:ext cx="8584096" cy="5635256"/>
          </a:xfrm>
          <a:prstGeom prst="rect">
            <a:avLst/>
          </a:prstGeom>
        </p:spPr>
      </p:pic>
      <p:graphicFrame>
        <p:nvGraphicFramePr>
          <p:cNvPr id="14345" name="Объект 6">
            <a:extLst>
              <a:ext uri="{FF2B5EF4-FFF2-40B4-BE49-F238E27FC236}">
                <a16:creationId xmlns:a16="http://schemas.microsoft.com/office/drawing/2014/main" id="{7F5162A3-4672-9A05-91A0-9FA7C063CB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31763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CorelDRAW" r:id="rId7" imgW="2287800" imgH="1766520" progId="CorelDraw.Graphic.20">
                  <p:embed/>
                </p:oleObj>
              </mc:Choice>
              <mc:Fallback>
                <p:oleObj name="CorelDRAW" r:id="rId7" imgW="2287800" imgH="1766520" progId="CorelDraw.Graphic.20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31763"/>
                        <a:ext cx="25146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816C3F6B-88EE-381B-54D2-C0D72EF7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6858000"/>
          </a:xfrm>
        </p:spPr>
        <p:txBody>
          <a:bodyPr/>
          <a:lstStyle/>
          <a:p>
            <a:endParaRPr lang="ru-RU" alt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86039B-4403-2D13-FA28-3A24E584A1D5}"/>
              </a:ext>
            </a:extLst>
          </p:cNvPr>
          <p:cNvSpPr/>
          <p:nvPr/>
        </p:nvSpPr>
        <p:spPr>
          <a:xfrm>
            <a:off x="0" y="345331"/>
            <a:ext cx="12192000" cy="9223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A1090-CCC2-5841-C5D5-9B476E7428C2}"/>
              </a:ext>
            </a:extLst>
          </p:cNvPr>
          <p:cNvSpPr txBox="1"/>
          <p:nvPr/>
        </p:nvSpPr>
        <p:spPr>
          <a:xfrm>
            <a:off x="1793875" y="471488"/>
            <a:ext cx="10401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Russo One" pitchFamily="2" charset="0"/>
                <a:cs typeface="+mn-cs"/>
              </a:rPr>
              <a:t>Совместная акция «Мой бизнес» и VK </a:t>
            </a:r>
            <a:endParaRPr lang="ru-RU" sz="2800" spc="-1" dirty="0">
              <a:solidFill>
                <a:schemeClr val="bg1"/>
              </a:solidFill>
              <a:latin typeface="Russo One" pitchFamily="2" charset="0"/>
              <a:cs typeface="+mn-cs"/>
            </a:endParaRPr>
          </a:p>
        </p:txBody>
      </p:sp>
      <p:graphicFrame>
        <p:nvGraphicFramePr>
          <p:cNvPr id="15365" name="Объект 5">
            <a:extLst>
              <a:ext uri="{FF2B5EF4-FFF2-40B4-BE49-F238E27FC236}">
                <a16:creationId xmlns:a16="http://schemas.microsoft.com/office/drawing/2014/main" id="{3499AF42-0C3C-05DB-2FD3-376F1CBB60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31763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orelDRAW" r:id="rId3" imgW="2287800" imgH="1766520" progId="CorelDraw.Graphic.20">
                  <p:embed/>
                </p:oleObj>
              </mc:Choice>
              <mc:Fallback>
                <p:oleObj name="CorelDRAW" r:id="rId3" imgW="2287800" imgH="1766520" progId="CorelDraw.Graphic.20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31763"/>
                        <a:ext cx="25146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id="{70C5A5C8-E927-23AB-0C15-3DFC8CC06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350" y="1485900"/>
            <a:ext cx="7040563" cy="4370388"/>
          </a:xfrm>
        </p:spPr>
        <p:txBody>
          <a:bodyPr rtlCol="0">
            <a:normAutofit fontScale="92500"/>
          </a:bodyPr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Russo One" pitchFamily="2" charset="0"/>
              </a:rPr>
              <a:t>Для кого?</a:t>
            </a: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ИП и ООО, которые ранее не продвигали свои товары и услуги на платформе VK Реклама.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Russo One" pitchFamily="2" charset="0"/>
              </a:rPr>
              <a:t>Как получить поддержку?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1. Заполнить заявку</a:t>
            </a: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2. Активировать специальный купон от АРР</a:t>
            </a: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3. Внести на счет кабинета VK Реклама сумму   </a:t>
            </a:r>
            <a:r>
              <a:rPr lang="ru-RU" b="1" dirty="0"/>
              <a:t>от 500 рублей до 5 000 </a:t>
            </a:r>
            <a:r>
              <a:rPr lang="ru-RU" dirty="0"/>
              <a:t>рублей и она </a:t>
            </a:r>
            <a:r>
              <a:rPr lang="ru-RU" b="1" dirty="0"/>
              <a:t>удвоится. </a:t>
            </a:r>
            <a:endParaRPr lang="ru-RU" dirty="0"/>
          </a:p>
        </p:txBody>
      </p:sp>
      <p:pic>
        <p:nvPicPr>
          <p:cNvPr id="15367" name="Picture 3" descr="C:\Users\User\Desktop\3cd8372d580df7a38985a4b939405e36.png">
            <a:extLst>
              <a:ext uri="{FF2B5EF4-FFF2-40B4-BE49-F238E27FC236}">
                <a16:creationId xmlns:a16="http://schemas.microsoft.com/office/drawing/2014/main" id="{6585E600-B1D9-61F4-96F4-EC104E4E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75" y="2846388"/>
            <a:ext cx="160337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Прямоугольник 6">
            <a:extLst>
              <a:ext uri="{FF2B5EF4-FFF2-40B4-BE49-F238E27FC236}">
                <a16:creationId xmlns:a16="http://schemas.microsoft.com/office/drawing/2014/main" id="{910CE616-CA0E-B25C-2767-6AE01822B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50" y="5822950"/>
            <a:ext cx="42973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ru-RU" altLang="ru-RU" sz="4400" dirty="0">
                <a:solidFill>
                  <a:srgbClr val="ED5338"/>
                </a:solidFill>
                <a:latin typeface="Russo One" pitchFamily="2" charset="0"/>
              </a:rPr>
              <a:t>До </a:t>
            </a:r>
            <a:r>
              <a:rPr lang="ru-RU" altLang="ru-RU" sz="4400">
                <a:solidFill>
                  <a:srgbClr val="ED5338"/>
                </a:solidFill>
                <a:latin typeface="Russo One" pitchFamily="2" charset="0"/>
              </a:rPr>
              <a:t>30 сентября!</a:t>
            </a:r>
          </a:p>
        </p:txBody>
      </p:sp>
      <p:pic>
        <p:nvPicPr>
          <p:cNvPr id="15369" name="Picture 8" descr="https://sun1-26.userapi.com/impg/GVmxkSZyBpSQzJvDNhj1DDMEAJgRZ0NPdnEdyg/B5PkrU4qq5g.jpg?size=604x604&amp;quality=95&amp;sign=7f2ee37516d21c5c4d0a38c137fd865e&amp;type=album">
            <a:extLst>
              <a:ext uri="{FF2B5EF4-FFF2-40B4-BE49-F238E27FC236}">
                <a16:creationId xmlns:a16="http://schemas.microsoft.com/office/drawing/2014/main" id="{9585D18D-25E5-4E64-CC37-99FEB024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775"/>
            <a:ext cx="42291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86039B-4403-2D13-FA28-3A24E584A1D5}"/>
              </a:ext>
            </a:extLst>
          </p:cNvPr>
          <p:cNvSpPr/>
          <p:nvPr/>
        </p:nvSpPr>
        <p:spPr>
          <a:xfrm>
            <a:off x="0" y="345331"/>
            <a:ext cx="12192000" cy="9223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Стадии взаимодействия с клиентами </a:t>
            </a:r>
            <a:endParaRPr lang="ru-RU" dirty="0"/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3499AF42-0C3C-05DB-2FD3-376F1CBB60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31763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CorelDRAW" r:id="rId3" imgW="2287800" imgH="1766520" progId="CorelDraw.Graphic.20">
                  <p:embed/>
                </p:oleObj>
              </mc:Choice>
              <mc:Fallback>
                <p:oleObj name="CorelDRAW" r:id="rId3" imgW="2287800" imgH="1766520" progId="CorelDraw.Graphic.20">
                  <p:embed/>
                  <p:pic>
                    <p:nvPicPr>
                      <p:cNvPr id="15365" name="Объект 5">
                        <a:extLst>
                          <a:ext uri="{FF2B5EF4-FFF2-40B4-BE49-F238E27FC236}">
                            <a16:creationId xmlns:a16="http://schemas.microsoft.com/office/drawing/2014/main" id="{3499AF42-0C3C-05DB-2FD3-376F1CBB60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31763"/>
                        <a:ext cx="25146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Схема 82">
            <a:extLst>
              <a:ext uri="{FF2B5EF4-FFF2-40B4-BE49-F238E27FC236}">
                <a16:creationId xmlns:a16="http://schemas.microsoft.com/office/drawing/2014/main" id="{5583E631-6B7E-E150-1D64-C40EB5CAB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15999"/>
              </p:ext>
            </p:extLst>
          </p:nvPr>
        </p:nvGraphicFramePr>
        <p:xfrm>
          <a:off x="1973174" y="1575445"/>
          <a:ext cx="8079072" cy="484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4" name="Блок-схема: узел 83">
            <a:extLst>
              <a:ext uri="{FF2B5EF4-FFF2-40B4-BE49-F238E27FC236}">
                <a16:creationId xmlns:a16="http://schemas.microsoft.com/office/drawing/2014/main" id="{9F1643AD-8FED-0AF7-2523-1D598B195749}"/>
              </a:ext>
            </a:extLst>
          </p:cNvPr>
          <p:cNvSpPr/>
          <p:nvPr/>
        </p:nvSpPr>
        <p:spPr>
          <a:xfrm>
            <a:off x="6530814" y="2207946"/>
            <a:ext cx="485298" cy="498770"/>
          </a:xfrm>
          <a:prstGeom prst="flowChartConnector">
            <a:avLst/>
          </a:prstGeom>
          <a:solidFill>
            <a:srgbClr val="E0DB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85" name="Блок-схема: узел 84">
            <a:extLst>
              <a:ext uri="{FF2B5EF4-FFF2-40B4-BE49-F238E27FC236}">
                <a16:creationId xmlns:a16="http://schemas.microsoft.com/office/drawing/2014/main" id="{C0D6ACD2-00C5-51E2-4CAD-DA6011EB0BDD}"/>
              </a:ext>
            </a:extLst>
          </p:cNvPr>
          <p:cNvSpPr/>
          <p:nvPr/>
        </p:nvSpPr>
        <p:spPr>
          <a:xfrm>
            <a:off x="7244343" y="2898233"/>
            <a:ext cx="485298" cy="498770"/>
          </a:xfrm>
          <a:prstGeom prst="flowChartConnector">
            <a:avLst/>
          </a:prstGeom>
          <a:solidFill>
            <a:srgbClr val="E0DB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pic>
        <p:nvPicPr>
          <p:cNvPr id="86" name="Picture 14">
            <a:extLst>
              <a:ext uri="{FF2B5EF4-FFF2-40B4-BE49-F238E27FC236}">
                <a16:creationId xmlns:a16="http://schemas.microsoft.com/office/drawing/2014/main" id="{74E9E592-9D94-39EC-11EA-800B25D3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73" y="2962302"/>
            <a:ext cx="340097" cy="3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Блок-схема: узел 86">
            <a:extLst>
              <a:ext uri="{FF2B5EF4-FFF2-40B4-BE49-F238E27FC236}">
                <a16:creationId xmlns:a16="http://schemas.microsoft.com/office/drawing/2014/main" id="{DCC2C5E0-C140-EEBD-D9C5-68F50C4E301F}"/>
              </a:ext>
            </a:extLst>
          </p:cNvPr>
          <p:cNvSpPr/>
          <p:nvPr/>
        </p:nvSpPr>
        <p:spPr>
          <a:xfrm>
            <a:off x="7326074" y="4040314"/>
            <a:ext cx="485298" cy="498770"/>
          </a:xfrm>
          <a:prstGeom prst="flowChartConnector">
            <a:avLst/>
          </a:prstGeom>
          <a:solidFill>
            <a:srgbClr val="E0DB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pic>
        <p:nvPicPr>
          <p:cNvPr id="88" name="Рисунок 87" descr="Монеты">
            <a:extLst>
              <a:ext uri="{FF2B5EF4-FFF2-40B4-BE49-F238E27FC236}">
                <a16:creationId xmlns:a16="http://schemas.microsoft.com/office/drawing/2014/main" id="{32111289-F8C3-0EF8-3703-9C511BCB7F4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357757" y="4081949"/>
            <a:ext cx="415499" cy="415499"/>
          </a:xfrm>
          <a:prstGeom prst="rect">
            <a:avLst/>
          </a:prstGeom>
        </p:spPr>
      </p:pic>
      <p:pic>
        <p:nvPicPr>
          <p:cNvPr id="89" name="Рисунок 88" descr="Вопросы">
            <a:extLst>
              <a:ext uri="{FF2B5EF4-FFF2-40B4-BE49-F238E27FC236}">
                <a16:creationId xmlns:a16="http://schemas.microsoft.com/office/drawing/2014/main" id="{D4147B57-3073-0B68-D156-24B403661DD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549234" y="2248361"/>
            <a:ext cx="388215" cy="388215"/>
          </a:xfrm>
          <a:prstGeom prst="rect">
            <a:avLst/>
          </a:prstGeom>
        </p:spPr>
      </p:pic>
      <p:sp>
        <p:nvSpPr>
          <p:cNvPr id="90" name="Блок-схема: узел 89">
            <a:extLst>
              <a:ext uri="{FF2B5EF4-FFF2-40B4-BE49-F238E27FC236}">
                <a16:creationId xmlns:a16="http://schemas.microsoft.com/office/drawing/2014/main" id="{54BB5CAF-6F77-1A0F-F29A-B6956A857CB8}"/>
              </a:ext>
            </a:extLst>
          </p:cNvPr>
          <p:cNvSpPr/>
          <p:nvPr/>
        </p:nvSpPr>
        <p:spPr>
          <a:xfrm>
            <a:off x="6879150" y="4883148"/>
            <a:ext cx="485298" cy="498770"/>
          </a:xfrm>
          <a:prstGeom prst="flowChartConnector">
            <a:avLst/>
          </a:prstGeom>
          <a:solidFill>
            <a:srgbClr val="E0DB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pic>
        <p:nvPicPr>
          <p:cNvPr id="91" name="Рисунок 90" descr="Контрольный список (справа налево)">
            <a:extLst>
              <a:ext uri="{FF2B5EF4-FFF2-40B4-BE49-F238E27FC236}">
                <a16:creationId xmlns:a16="http://schemas.microsoft.com/office/drawing/2014/main" id="{6363FD02-220A-D1A0-251A-CD3256A1B3C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943802" y="4941526"/>
            <a:ext cx="355996" cy="362990"/>
          </a:xfrm>
          <a:prstGeom prst="rect">
            <a:avLst/>
          </a:prstGeom>
        </p:spPr>
      </p:pic>
      <p:sp>
        <p:nvSpPr>
          <p:cNvPr id="92" name="Блок-схема: узел 91">
            <a:extLst>
              <a:ext uri="{FF2B5EF4-FFF2-40B4-BE49-F238E27FC236}">
                <a16:creationId xmlns:a16="http://schemas.microsoft.com/office/drawing/2014/main" id="{8F622643-8939-087B-3979-754C7FFF69DC}"/>
              </a:ext>
            </a:extLst>
          </p:cNvPr>
          <p:cNvSpPr/>
          <p:nvPr/>
        </p:nvSpPr>
        <p:spPr>
          <a:xfrm>
            <a:off x="5779205" y="5367380"/>
            <a:ext cx="485298" cy="519431"/>
          </a:xfrm>
          <a:prstGeom prst="flowChartConnector">
            <a:avLst/>
          </a:prstGeom>
          <a:solidFill>
            <a:srgbClr val="E0DB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93" name="Блок-схема: узел 92">
            <a:extLst>
              <a:ext uri="{FF2B5EF4-FFF2-40B4-BE49-F238E27FC236}">
                <a16:creationId xmlns:a16="http://schemas.microsoft.com/office/drawing/2014/main" id="{0F30C091-1461-36FD-549D-9BECAD66E560}"/>
              </a:ext>
            </a:extLst>
          </p:cNvPr>
          <p:cNvSpPr/>
          <p:nvPr/>
        </p:nvSpPr>
        <p:spPr>
          <a:xfrm>
            <a:off x="4672241" y="4868611"/>
            <a:ext cx="485298" cy="498770"/>
          </a:xfrm>
          <a:prstGeom prst="flowChartConnector">
            <a:avLst/>
          </a:prstGeom>
          <a:solidFill>
            <a:srgbClr val="E0DB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pic>
        <p:nvPicPr>
          <p:cNvPr id="94" name="Рисунок 93" descr="Чат">
            <a:extLst>
              <a:ext uri="{FF2B5EF4-FFF2-40B4-BE49-F238E27FC236}">
                <a16:creationId xmlns:a16="http://schemas.microsoft.com/office/drawing/2014/main" id="{ADC95808-C438-5AFC-2070-48E228B1A0A4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820615" y="5413656"/>
            <a:ext cx="434542" cy="452542"/>
          </a:xfrm>
          <a:prstGeom prst="rect">
            <a:avLst/>
          </a:prstGeom>
        </p:spPr>
      </p:pic>
      <p:pic>
        <p:nvPicPr>
          <p:cNvPr id="95" name="Рисунок 94" descr="Электрик">
            <a:extLst>
              <a:ext uri="{FF2B5EF4-FFF2-40B4-BE49-F238E27FC236}">
                <a16:creationId xmlns:a16="http://schemas.microsoft.com/office/drawing/2014/main" id="{6739C551-2128-9676-945D-114B215FADAF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4714698" y="4894128"/>
            <a:ext cx="417533" cy="417533"/>
          </a:xfrm>
          <a:prstGeom prst="rect">
            <a:avLst/>
          </a:prstGeom>
        </p:spPr>
      </p:pic>
      <p:sp>
        <p:nvSpPr>
          <p:cNvPr id="96" name="Блок-схема: узел 95">
            <a:extLst>
              <a:ext uri="{FF2B5EF4-FFF2-40B4-BE49-F238E27FC236}">
                <a16:creationId xmlns:a16="http://schemas.microsoft.com/office/drawing/2014/main" id="{71AC5870-5A68-84BE-C37E-F8E3974A811C}"/>
              </a:ext>
            </a:extLst>
          </p:cNvPr>
          <p:cNvSpPr/>
          <p:nvPr/>
        </p:nvSpPr>
        <p:spPr>
          <a:xfrm>
            <a:off x="5047373" y="2203345"/>
            <a:ext cx="485298" cy="498770"/>
          </a:xfrm>
          <a:prstGeom prst="flowChartConnector">
            <a:avLst/>
          </a:prstGeom>
          <a:solidFill>
            <a:srgbClr val="E0DB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97" name="Блок-схема: узел 96">
            <a:extLst>
              <a:ext uri="{FF2B5EF4-FFF2-40B4-BE49-F238E27FC236}">
                <a16:creationId xmlns:a16="http://schemas.microsoft.com/office/drawing/2014/main" id="{DA8FD4EF-36A2-DEBC-A753-469CFCE501F5}"/>
              </a:ext>
            </a:extLst>
          </p:cNvPr>
          <p:cNvSpPr/>
          <p:nvPr/>
        </p:nvSpPr>
        <p:spPr>
          <a:xfrm>
            <a:off x="4319258" y="2900066"/>
            <a:ext cx="485298" cy="498770"/>
          </a:xfrm>
          <a:prstGeom prst="flowChartConnector">
            <a:avLst/>
          </a:prstGeom>
          <a:solidFill>
            <a:srgbClr val="E0DB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98" name="Блок-схема: узел 97">
            <a:extLst>
              <a:ext uri="{FF2B5EF4-FFF2-40B4-BE49-F238E27FC236}">
                <a16:creationId xmlns:a16="http://schemas.microsoft.com/office/drawing/2014/main" id="{4158D024-B4C3-9E6F-7A47-9A96EE32351D}"/>
              </a:ext>
            </a:extLst>
          </p:cNvPr>
          <p:cNvSpPr/>
          <p:nvPr/>
        </p:nvSpPr>
        <p:spPr>
          <a:xfrm>
            <a:off x="4203903" y="4048003"/>
            <a:ext cx="485298" cy="498770"/>
          </a:xfrm>
          <a:prstGeom prst="flowChartConnector">
            <a:avLst/>
          </a:prstGeom>
          <a:solidFill>
            <a:srgbClr val="E0DB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pic>
        <p:nvPicPr>
          <p:cNvPr id="99" name="Рисунок 98" descr="Количество">
            <a:extLst>
              <a:ext uri="{FF2B5EF4-FFF2-40B4-BE49-F238E27FC236}">
                <a16:creationId xmlns:a16="http://schemas.microsoft.com/office/drawing/2014/main" id="{A6375AC7-1582-9AC0-BAEC-F661E7DEECC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266913" y="4096382"/>
            <a:ext cx="402010" cy="402010"/>
          </a:xfrm>
          <a:prstGeom prst="rect">
            <a:avLst/>
          </a:prstGeom>
        </p:spPr>
      </p:pic>
      <p:pic>
        <p:nvPicPr>
          <p:cNvPr id="100" name="Рисунок 99" descr="Измерительный прибор">
            <a:extLst>
              <a:ext uri="{FF2B5EF4-FFF2-40B4-BE49-F238E27FC236}">
                <a16:creationId xmlns:a16="http://schemas.microsoft.com/office/drawing/2014/main" id="{0247AE99-6AD5-082D-3F57-865C1910D8A2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4375347" y="2892243"/>
            <a:ext cx="369208" cy="369208"/>
          </a:xfrm>
          <a:prstGeom prst="rect">
            <a:avLst/>
          </a:prstGeom>
        </p:spPr>
      </p:pic>
      <p:pic>
        <p:nvPicPr>
          <p:cNvPr id="101" name="Рисунок 100" descr="Расширение бизнеса">
            <a:extLst>
              <a:ext uri="{FF2B5EF4-FFF2-40B4-BE49-F238E27FC236}">
                <a16:creationId xmlns:a16="http://schemas.microsoft.com/office/drawing/2014/main" id="{77889EDC-816F-B8F7-608C-C36C0E482F38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5108705" y="2268812"/>
            <a:ext cx="423966" cy="423966"/>
          </a:xfrm>
          <a:prstGeom prst="rect">
            <a:avLst/>
          </a:prstGeom>
        </p:spPr>
      </p:pic>
      <p:pic>
        <p:nvPicPr>
          <p:cNvPr id="102" name="Рисунок 101" descr="Рукопожатие">
            <a:extLst>
              <a:ext uri="{FF2B5EF4-FFF2-40B4-BE49-F238E27FC236}">
                <a16:creationId xmlns:a16="http://schemas.microsoft.com/office/drawing/2014/main" id="{9E6879DF-CACC-B124-62EC-275CF9D1FD4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5311209" y="3329619"/>
            <a:ext cx="1436768" cy="1436768"/>
          </a:xfrm>
          <a:prstGeom prst="rect">
            <a:avLst/>
          </a:prstGeom>
        </p:spPr>
      </p:pic>
      <p:sp>
        <p:nvSpPr>
          <p:cNvPr id="103" name="Google Shape;449;p49">
            <a:extLst>
              <a:ext uri="{FF2B5EF4-FFF2-40B4-BE49-F238E27FC236}">
                <a16:creationId xmlns:a16="http://schemas.microsoft.com/office/drawing/2014/main" id="{A45FFDFF-F565-6D75-D4A5-D897D69C61E1}"/>
              </a:ext>
            </a:extLst>
          </p:cNvPr>
          <p:cNvSpPr txBox="1">
            <a:spLocks/>
          </p:cNvSpPr>
          <p:nvPr/>
        </p:nvSpPr>
        <p:spPr>
          <a:xfrm>
            <a:off x="2002563" y="4980794"/>
            <a:ext cx="1938137" cy="57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dk1"/>
              </a:buClr>
              <a:buSzPts val="3000"/>
              <a:buFont typeface="Questrial"/>
              <a:buNone/>
              <a:defRPr sz="3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ru-RU" sz="1600" dirty="0"/>
              <a:t>ЭКСПЛУАТАЦИЯ</a:t>
            </a:r>
          </a:p>
        </p:txBody>
      </p:sp>
      <p:sp>
        <p:nvSpPr>
          <p:cNvPr id="104" name="Google Shape;449;p49">
            <a:extLst>
              <a:ext uri="{FF2B5EF4-FFF2-40B4-BE49-F238E27FC236}">
                <a16:creationId xmlns:a16="http://schemas.microsoft.com/office/drawing/2014/main" id="{07D122F3-01FC-04A7-669D-885078682FDF}"/>
              </a:ext>
            </a:extLst>
          </p:cNvPr>
          <p:cNvSpPr txBox="1">
            <a:spLocks/>
          </p:cNvSpPr>
          <p:nvPr/>
        </p:nvSpPr>
        <p:spPr>
          <a:xfrm>
            <a:off x="6937449" y="1410242"/>
            <a:ext cx="2314489" cy="57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3000"/>
              <a:buFont typeface="Questrial"/>
              <a:buNone/>
              <a:defRPr sz="1600" b="1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1pPr>
            <a:lvl2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2pPr>
            <a:lvl3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3pPr>
            <a:lvl4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4pPr>
            <a:lvl5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5pPr>
            <a:lvl6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6pPr>
            <a:lvl7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7pPr>
            <a:lvl8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8pPr>
            <a:lvl9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9pPr>
          </a:lstStyle>
          <a:p>
            <a:r>
              <a:rPr lang="ru-RU" dirty="0"/>
              <a:t>ПРЕДИНВЕСТИЦИИ</a:t>
            </a:r>
          </a:p>
        </p:txBody>
      </p:sp>
      <p:sp>
        <p:nvSpPr>
          <p:cNvPr id="105" name="Google Shape;449;p49">
            <a:extLst>
              <a:ext uri="{FF2B5EF4-FFF2-40B4-BE49-F238E27FC236}">
                <a16:creationId xmlns:a16="http://schemas.microsoft.com/office/drawing/2014/main" id="{F06AA00E-97C9-6AF8-F916-D5E2A9B0681A}"/>
              </a:ext>
            </a:extLst>
          </p:cNvPr>
          <p:cNvSpPr txBox="1">
            <a:spLocks/>
          </p:cNvSpPr>
          <p:nvPr/>
        </p:nvSpPr>
        <p:spPr>
          <a:xfrm>
            <a:off x="7373154" y="5781117"/>
            <a:ext cx="2010783" cy="573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3000"/>
              <a:buFont typeface="Questrial"/>
              <a:buNone/>
              <a:defRPr sz="1600" b="1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1pPr>
            <a:lvl2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2pPr>
            <a:lvl3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3pPr>
            <a:lvl4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4pPr>
            <a:lvl5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5pPr>
            <a:lvl6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6pPr>
            <a:lvl7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7pPr>
            <a:lvl8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8pPr>
            <a:lvl9pPr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</a:defRPr>
            </a:lvl9pPr>
          </a:lstStyle>
          <a:p>
            <a:r>
              <a:rPr lang="ru-RU" dirty="0"/>
              <a:t>ИНВЕСТИЦИИ</a:t>
            </a:r>
          </a:p>
        </p:txBody>
      </p:sp>
      <p:sp>
        <p:nvSpPr>
          <p:cNvPr id="106" name="Google Shape;449;p49">
            <a:extLst>
              <a:ext uri="{FF2B5EF4-FFF2-40B4-BE49-F238E27FC236}">
                <a16:creationId xmlns:a16="http://schemas.microsoft.com/office/drawing/2014/main" id="{10E5EA1A-2871-F279-6687-4A2FD6121FDF}"/>
              </a:ext>
            </a:extLst>
          </p:cNvPr>
          <p:cNvSpPr txBox="1">
            <a:spLocks/>
          </p:cNvSpPr>
          <p:nvPr/>
        </p:nvSpPr>
        <p:spPr>
          <a:xfrm>
            <a:off x="4375253" y="2667050"/>
            <a:ext cx="1549805" cy="53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700"/>
              <a:buFont typeface="Nunito"/>
              <a:buNone/>
              <a:defRPr sz="8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r>
              <a:rPr lang="ru-RU" dirty="0"/>
              <a:t>Помощь в развитии</a:t>
            </a:r>
          </a:p>
          <a:p>
            <a:r>
              <a:rPr lang="ru-RU" dirty="0"/>
              <a:t>бизнеса (экспорт, кооперация)</a:t>
            </a:r>
          </a:p>
        </p:txBody>
      </p:sp>
      <p:sp>
        <p:nvSpPr>
          <p:cNvPr id="107" name="Google Shape;449;p49">
            <a:extLst>
              <a:ext uri="{FF2B5EF4-FFF2-40B4-BE49-F238E27FC236}">
                <a16:creationId xmlns:a16="http://schemas.microsoft.com/office/drawing/2014/main" id="{A0C973E0-2702-69D4-DF81-895B800B5A40}"/>
              </a:ext>
            </a:extLst>
          </p:cNvPr>
          <p:cNvSpPr txBox="1">
            <a:spLocks/>
          </p:cNvSpPr>
          <p:nvPr/>
        </p:nvSpPr>
        <p:spPr>
          <a:xfrm>
            <a:off x="3888185" y="3240494"/>
            <a:ext cx="1617683" cy="53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7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 algn="r"/>
            <a:r>
              <a:rPr lang="ru-RU" sz="800" dirty="0"/>
              <a:t>Повышение производительности труда</a:t>
            </a:r>
          </a:p>
        </p:txBody>
      </p:sp>
      <p:sp>
        <p:nvSpPr>
          <p:cNvPr id="108" name="Google Shape;449;p49">
            <a:extLst>
              <a:ext uri="{FF2B5EF4-FFF2-40B4-BE49-F238E27FC236}">
                <a16:creationId xmlns:a16="http://schemas.microsoft.com/office/drawing/2014/main" id="{46105034-B21E-81A2-F84E-81C532029BDF}"/>
              </a:ext>
            </a:extLst>
          </p:cNvPr>
          <p:cNvSpPr txBox="1">
            <a:spLocks/>
          </p:cNvSpPr>
          <p:nvPr/>
        </p:nvSpPr>
        <p:spPr>
          <a:xfrm>
            <a:off x="4082844" y="3799139"/>
            <a:ext cx="1323422" cy="53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700"/>
              <a:buFont typeface="Nunito"/>
              <a:buNone/>
              <a:defRPr sz="8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r>
              <a:rPr lang="ru-RU" dirty="0" err="1"/>
              <a:t>Информпродвижение</a:t>
            </a:r>
            <a:endParaRPr lang="ru-RU" dirty="0"/>
          </a:p>
        </p:txBody>
      </p:sp>
      <p:sp>
        <p:nvSpPr>
          <p:cNvPr id="109" name="Google Shape;449;p49">
            <a:extLst>
              <a:ext uri="{FF2B5EF4-FFF2-40B4-BE49-F238E27FC236}">
                <a16:creationId xmlns:a16="http://schemas.microsoft.com/office/drawing/2014/main" id="{F8F0EE76-7B16-900D-4B1E-B208FD8B6D4E}"/>
              </a:ext>
            </a:extLst>
          </p:cNvPr>
          <p:cNvSpPr txBox="1">
            <a:spLocks/>
          </p:cNvSpPr>
          <p:nvPr/>
        </p:nvSpPr>
        <p:spPr>
          <a:xfrm>
            <a:off x="5928275" y="2673743"/>
            <a:ext cx="1224980" cy="53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700"/>
              <a:buFont typeface="Nunito"/>
              <a:buNone/>
              <a:defRPr sz="8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r>
              <a:rPr lang="ru-RU" dirty="0"/>
              <a:t>Консультация по мерам поддержки</a:t>
            </a:r>
          </a:p>
        </p:txBody>
      </p:sp>
      <p:sp>
        <p:nvSpPr>
          <p:cNvPr id="110" name="Google Shape;449;p49">
            <a:extLst>
              <a:ext uri="{FF2B5EF4-FFF2-40B4-BE49-F238E27FC236}">
                <a16:creationId xmlns:a16="http://schemas.microsoft.com/office/drawing/2014/main" id="{C40D4A9C-4547-3BA0-6CBC-26E9F9E6B487}"/>
              </a:ext>
            </a:extLst>
          </p:cNvPr>
          <p:cNvSpPr txBox="1">
            <a:spLocks/>
          </p:cNvSpPr>
          <p:nvPr/>
        </p:nvSpPr>
        <p:spPr>
          <a:xfrm>
            <a:off x="6580669" y="3199898"/>
            <a:ext cx="1224980" cy="53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700"/>
              <a:buFont typeface="Nunito"/>
              <a:buNone/>
              <a:defRPr sz="8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 algn="l"/>
            <a:r>
              <a:rPr lang="ru-RU" dirty="0"/>
              <a:t>Подбор </a:t>
            </a:r>
          </a:p>
          <a:p>
            <a:pPr algn="l"/>
            <a:r>
              <a:rPr lang="ru-RU" dirty="0"/>
              <a:t>земельного участка</a:t>
            </a:r>
          </a:p>
        </p:txBody>
      </p:sp>
      <p:sp>
        <p:nvSpPr>
          <p:cNvPr id="111" name="Google Shape;449;p49">
            <a:extLst>
              <a:ext uri="{FF2B5EF4-FFF2-40B4-BE49-F238E27FC236}">
                <a16:creationId xmlns:a16="http://schemas.microsoft.com/office/drawing/2014/main" id="{300DC38A-369D-5A45-D2B9-F70C73B9E4D3}"/>
              </a:ext>
            </a:extLst>
          </p:cNvPr>
          <p:cNvSpPr txBox="1">
            <a:spLocks/>
          </p:cNvSpPr>
          <p:nvPr/>
        </p:nvSpPr>
        <p:spPr>
          <a:xfrm>
            <a:off x="6697199" y="3688367"/>
            <a:ext cx="1224980" cy="53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700"/>
              <a:buFont typeface="Nunito"/>
              <a:buNone/>
              <a:defRPr sz="8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r>
              <a:rPr lang="ru-RU" dirty="0"/>
              <a:t>Помощь в получении</a:t>
            </a:r>
          </a:p>
          <a:p>
            <a:r>
              <a:rPr lang="ru-RU" dirty="0"/>
              <a:t>финансирования</a:t>
            </a:r>
          </a:p>
        </p:txBody>
      </p:sp>
      <p:sp>
        <p:nvSpPr>
          <p:cNvPr id="112" name="Google Shape;449;p49">
            <a:extLst>
              <a:ext uri="{FF2B5EF4-FFF2-40B4-BE49-F238E27FC236}">
                <a16:creationId xmlns:a16="http://schemas.microsoft.com/office/drawing/2014/main" id="{BFE4E3A3-A631-E93C-FACB-6BCB3CA685F0}"/>
              </a:ext>
            </a:extLst>
          </p:cNvPr>
          <p:cNvSpPr txBox="1">
            <a:spLocks/>
          </p:cNvSpPr>
          <p:nvPr/>
        </p:nvSpPr>
        <p:spPr>
          <a:xfrm>
            <a:off x="6307440" y="4369690"/>
            <a:ext cx="1224980" cy="53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700"/>
              <a:buFont typeface="Nunito"/>
              <a:buNone/>
              <a:defRPr sz="8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r>
              <a:rPr lang="ru-RU" dirty="0"/>
              <a:t>Получение разрешительной документации</a:t>
            </a:r>
          </a:p>
        </p:txBody>
      </p:sp>
      <p:sp>
        <p:nvSpPr>
          <p:cNvPr id="113" name="Google Shape;449;p49">
            <a:extLst>
              <a:ext uri="{FF2B5EF4-FFF2-40B4-BE49-F238E27FC236}">
                <a16:creationId xmlns:a16="http://schemas.microsoft.com/office/drawing/2014/main" id="{0B8E2BD8-8F11-507C-CBB0-94DE57E0A78A}"/>
              </a:ext>
            </a:extLst>
          </p:cNvPr>
          <p:cNvSpPr txBox="1">
            <a:spLocks/>
          </p:cNvSpPr>
          <p:nvPr/>
        </p:nvSpPr>
        <p:spPr>
          <a:xfrm>
            <a:off x="5555561" y="4980794"/>
            <a:ext cx="1224980" cy="53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700"/>
              <a:buFont typeface="Nunito"/>
              <a:buNone/>
              <a:defRPr sz="8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r>
              <a:rPr lang="ru-RU" dirty="0"/>
              <a:t>Коммуникации </a:t>
            </a:r>
          </a:p>
          <a:p>
            <a:r>
              <a:rPr lang="ru-RU" dirty="0"/>
              <a:t>с ОИВ и ОМСУ</a:t>
            </a:r>
          </a:p>
        </p:txBody>
      </p:sp>
      <p:sp>
        <p:nvSpPr>
          <p:cNvPr id="114" name="Google Shape;449;p49">
            <a:extLst>
              <a:ext uri="{FF2B5EF4-FFF2-40B4-BE49-F238E27FC236}">
                <a16:creationId xmlns:a16="http://schemas.microsoft.com/office/drawing/2014/main" id="{9709DC16-7957-984E-3404-B8F04FC5D8E7}"/>
              </a:ext>
            </a:extLst>
          </p:cNvPr>
          <p:cNvSpPr txBox="1">
            <a:spLocks/>
          </p:cNvSpPr>
          <p:nvPr/>
        </p:nvSpPr>
        <p:spPr>
          <a:xfrm>
            <a:off x="4855388" y="4364861"/>
            <a:ext cx="1224980" cy="53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700"/>
              <a:buFont typeface="Nunito"/>
              <a:buNone/>
              <a:defRPr sz="8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indent="-317500" algn="ctr">
              <a:buClr>
                <a:schemeClr val="dk1"/>
              </a:buClr>
              <a:buSzPts val="1700"/>
              <a:buFont typeface="Nunito"/>
              <a:buNone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r>
              <a:rPr lang="ru-RU" dirty="0"/>
              <a:t>Помощь в подключении к инженерным сетям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2">
            <a:extLst>
              <a:ext uri="{FF2B5EF4-FFF2-40B4-BE49-F238E27FC236}">
                <a16:creationId xmlns:a16="http://schemas.microsoft.com/office/drawing/2014/main" id="{0E994A49-4F48-50C0-3BA4-693E7E194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77" y="2391569"/>
            <a:ext cx="3887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dirty="0" smtClean="0">
                <a:solidFill>
                  <a:srgbClr val="562212"/>
                </a:solidFill>
                <a:latin typeface="Russo One" pitchFamily="2" charset="0"/>
              </a:rPr>
              <a:t>Макаров Сергей</a:t>
            </a:r>
            <a:endParaRPr lang="ru-RU" altLang="ru-RU" sz="3600" dirty="0">
              <a:solidFill>
                <a:srgbClr val="562212"/>
              </a:solidFill>
              <a:latin typeface="Russo One" pitchFamily="2" charset="0"/>
            </a:endParaRPr>
          </a:p>
          <a:p>
            <a:r>
              <a:rPr lang="ru-RU" altLang="ru-RU" sz="3600" dirty="0" smtClean="0">
                <a:solidFill>
                  <a:srgbClr val="ED5338"/>
                </a:solidFill>
                <a:latin typeface="Russo One" pitchFamily="2" charset="0"/>
              </a:rPr>
              <a:t>8-921-248-31-15</a:t>
            </a:r>
            <a:endParaRPr lang="ru-RU" altLang="ru-RU" sz="3600" dirty="0">
              <a:solidFill>
                <a:srgbClr val="ED5338"/>
              </a:solidFill>
              <a:latin typeface="Russo One" pitchFamily="2" charset="0"/>
            </a:endParaRPr>
          </a:p>
        </p:txBody>
      </p:sp>
      <p:sp>
        <p:nvSpPr>
          <p:cNvPr id="17411" name="TextBox 1">
            <a:extLst>
              <a:ext uri="{FF2B5EF4-FFF2-40B4-BE49-F238E27FC236}">
                <a16:creationId xmlns:a16="http://schemas.microsoft.com/office/drawing/2014/main" id="{72858EDE-5EE4-0DF2-1342-5AA155A09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675" y="3198813"/>
            <a:ext cx="249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>
                <a:solidFill>
                  <a:srgbClr val="ED5338"/>
                </a:solidFill>
                <a:latin typeface="Russo One" pitchFamily="2" charset="0"/>
              </a:rPr>
              <a:t>Оставьте отзыв </a:t>
            </a:r>
          </a:p>
          <a:p>
            <a:r>
              <a:rPr lang="ru-RU" altLang="ru-RU" sz="1600">
                <a:solidFill>
                  <a:srgbClr val="ED5338"/>
                </a:solidFill>
                <a:latin typeface="Russo One" pitchFamily="2" charset="0"/>
              </a:rPr>
              <a:t>о мероприятии</a:t>
            </a:r>
          </a:p>
        </p:txBody>
      </p:sp>
      <p:graphicFrame>
        <p:nvGraphicFramePr>
          <p:cNvPr id="17412" name="Объект 2">
            <a:extLst>
              <a:ext uri="{FF2B5EF4-FFF2-40B4-BE49-F238E27FC236}">
                <a16:creationId xmlns:a16="http://schemas.microsoft.com/office/drawing/2014/main" id="{D4D917CB-527A-DCFA-4774-1A46AE1FEB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48738" y="1758950"/>
          <a:ext cx="144145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CorelDRAW" r:id="rId3" imgW="1173240" imgH="1173240" progId="CorelDraw.Graphic.20">
                  <p:embed/>
                </p:oleObj>
              </mc:Choice>
              <mc:Fallback>
                <p:oleObj name="CorelDRAW" r:id="rId3" imgW="1173240" imgH="1173240" progId="CorelDraw.Graphic.20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8738" y="1758950"/>
                        <a:ext cx="144145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Объект 3">
            <a:extLst>
              <a:ext uri="{FF2B5EF4-FFF2-40B4-BE49-F238E27FC236}">
                <a16:creationId xmlns:a16="http://schemas.microsoft.com/office/drawing/2014/main" id="{637BDFC7-428A-4EFC-0D44-99A4E377A0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39488" y="2314575"/>
          <a:ext cx="425450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CorelDRAW" r:id="rId5" imgW="233280" imgH="741960" progId="CorelDraw.Graphic.20">
                  <p:embed/>
                </p:oleObj>
              </mc:Choice>
              <mc:Fallback>
                <p:oleObj name="CorelDRAW" r:id="rId5" imgW="233280" imgH="741960" progId="CorelDraw.Graphic.20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9488" y="2314575"/>
                        <a:ext cx="425450" cy="13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5C6FD-80EC-3C6C-8BE8-E85468DD7AF5}"/>
              </a:ext>
            </a:extLst>
          </p:cNvPr>
          <p:cNvSpPr/>
          <p:nvPr/>
        </p:nvSpPr>
        <p:spPr>
          <a:xfrm>
            <a:off x="3175" y="273050"/>
            <a:ext cx="12192000" cy="9223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7415" name="Объект 7">
            <a:extLst>
              <a:ext uri="{FF2B5EF4-FFF2-40B4-BE49-F238E27FC236}">
                <a16:creationId xmlns:a16="http://schemas.microsoft.com/office/drawing/2014/main" id="{2C687F6D-7F58-86C0-487A-087B003949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2725" y="131763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CorelDRAW" r:id="rId7" imgW="2287800" imgH="1766520" progId="CorelDraw.Graphic.20">
                  <p:embed/>
                </p:oleObj>
              </mc:Choice>
              <mc:Fallback>
                <p:oleObj name="CorelDRAW" r:id="rId7" imgW="2287800" imgH="1766520" progId="CorelDraw.Graphic.20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131763"/>
                        <a:ext cx="25146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Рисунок 9">
            <a:extLst>
              <a:ext uri="{FF2B5EF4-FFF2-40B4-BE49-F238E27FC236}">
                <a16:creationId xmlns:a16="http://schemas.microsoft.com/office/drawing/2014/main" id="{67F9FAB1-3A2B-95F7-7BC3-9004576D6C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363538"/>
            <a:ext cx="13255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10">
            <a:extLst>
              <a:ext uri="{FF2B5EF4-FFF2-40B4-BE49-F238E27FC236}">
                <a16:creationId xmlns:a16="http://schemas.microsoft.com/office/drawing/2014/main" id="{B255A284-6DE0-77F2-3A67-537501197A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561975"/>
            <a:ext cx="14192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">
            <a:extLst>
              <a:ext uri="{FF2B5EF4-FFF2-40B4-BE49-F238E27FC236}">
                <a16:creationId xmlns:a16="http://schemas.microsoft.com/office/drawing/2014/main" id="{33C2A352-8457-6CF2-7ECA-408CB14C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4249738"/>
            <a:ext cx="1506538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Box 11">
            <a:extLst>
              <a:ext uri="{FF2B5EF4-FFF2-40B4-BE49-F238E27FC236}">
                <a16:creationId xmlns:a16="http://schemas.microsoft.com/office/drawing/2014/main" id="{01B68B0B-B5DC-1675-30DD-AD0DA5B56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263" y="5910263"/>
            <a:ext cx="200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>
                <a:solidFill>
                  <a:srgbClr val="ED5338"/>
                </a:solidFill>
                <a:latin typeface="Russo One" pitchFamily="2" charset="0"/>
              </a:rPr>
              <a:t>Перейти на сайт</a:t>
            </a:r>
            <a:endParaRPr lang="en-US" altLang="ru-RU" sz="1600">
              <a:solidFill>
                <a:srgbClr val="ED5338"/>
              </a:solidFill>
              <a:latin typeface="Russo One" pitchFamily="2" charset="0"/>
            </a:endParaRPr>
          </a:p>
          <a:p>
            <a:r>
              <a:rPr lang="en-US" altLang="ru-RU" sz="1600">
                <a:solidFill>
                  <a:srgbClr val="ED5338"/>
                </a:solidFill>
                <a:latin typeface="Russo One" pitchFamily="2" charset="0"/>
              </a:rPr>
              <a:t>Msp29.ru</a:t>
            </a:r>
            <a:endParaRPr lang="ru-RU" altLang="ru-RU" sz="1600">
              <a:solidFill>
                <a:srgbClr val="ED5338"/>
              </a:solidFill>
              <a:latin typeface="Russo One" pitchFamily="2" charset="0"/>
            </a:endParaRPr>
          </a:p>
        </p:txBody>
      </p:sp>
      <p:graphicFrame>
        <p:nvGraphicFramePr>
          <p:cNvPr id="17420" name="Объект 12">
            <a:extLst>
              <a:ext uri="{FF2B5EF4-FFF2-40B4-BE49-F238E27FC236}">
                <a16:creationId xmlns:a16="http://schemas.microsoft.com/office/drawing/2014/main" id="{9A598AD0-AFF4-9A21-815D-2216D8AED2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33150" y="4889500"/>
          <a:ext cx="427038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CorelDRAW" r:id="rId12" imgW="233280" imgH="741960" progId="CorelDraw.Graphic.20">
                  <p:embed/>
                </p:oleObj>
              </mc:Choice>
              <mc:Fallback>
                <p:oleObj name="CorelDRAW" r:id="rId12" imgW="233280" imgH="741960" progId="CorelDraw.Graphic.20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3150" y="4889500"/>
                        <a:ext cx="427038" cy="13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TextBox 13">
            <a:extLst>
              <a:ext uri="{FF2B5EF4-FFF2-40B4-BE49-F238E27FC236}">
                <a16:creationId xmlns:a16="http://schemas.microsoft.com/office/drawing/2014/main" id="{00C93DDD-1111-7DC9-E5C1-6E7BE4EDE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697288"/>
            <a:ext cx="6831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dirty="0" smtClean="0">
                <a:solidFill>
                  <a:srgbClr val="562212"/>
                </a:solidFill>
                <a:latin typeface="Russo One" pitchFamily="2" charset="0"/>
              </a:rPr>
              <a:t>Ведущий менеджер отдела по работе с МО</a:t>
            </a:r>
            <a:endParaRPr lang="ru-RU" altLang="ru-RU" sz="2000" dirty="0">
              <a:solidFill>
                <a:srgbClr val="562212"/>
              </a:solidFill>
              <a:latin typeface="Russo One" pitchFamily="2" charset="0"/>
            </a:endParaRPr>
          </a:p>
        </p:txBody>
      </p:sp>
      <p:sp>
        <p:nvSpPr>
          <p:cNvPr id="17423" name="TextBox 15">
            <a:extLst>
              <a:ext uri="{FF2B5EF4-FFF2-40B4-BE49-F238E27FC236}">
                <a16:creationId xmlns:a16="http://schemas.microsoft.com/office/drawing/2014/main" id="{2E9A19CB-1E41-8CF6-FC43-572BDADCE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5591175"/>
            <a:ext cx="2006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ED5338"/>
                </a:solidFill>
                <a:latin typeface="Russo One" pitchFamily="2" charset="0"/>
              </a:rPr>
              <a:t>Мои контакты у вас в телефоне</a:t>
            </a:r>
          </a:p>
        </p:txBody>
      </p:sp>
      <p:pic>
        <p:nvPicPr>
          <p:cNvPr id="17424" name="Picture 5" descr="C:\Users\User\Desktop\Рисунок1.png">
            <a:extLst>
              <a:ext uri="{FF2B5EF4-FFF2-40B4-BE49-F238E27FC236}">
                <a16:creationId xmlns:a16="http://schemas.microsoft.com/office/drawing/2014/main" id="{D64A910E-0488-EF2F-F48D-1DADBC48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1459" flipH="1" flipV="1">
            <a:off x="3425032" y="4677569"/>
            <a:ext cx="461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0B955B-3888-149A-70A1-96D074FC56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77" y="4741526"/>
            <a:ext cx="2109266" cy="184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>
            <a:extLst>
              <a:ext uri="{FF2B5EF4-FFF2-40B4-BE49-F238E27FC236}">
                <a16:creationId xmlns:a16="http://schemas.microsoft.com/office/drawing/2014/main" id="{37CC3C77-4F30-5A30-30F5-E8ED267F7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5829300"/>
            <a:ext cx="13271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3">
            <a:extLst>
              <a:ext uri="{FF2B5EF4-FFF2-40B4-BE49-F238E27FC236}">
                <a16:creationId xmlns:a16="http://schemas.microsoft.com/office/drawing/2014/main" id="{1E369AE1-B01F-F344-BC16-06A848D77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200" y="6027738"/>
            <a:ext cx="1420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A1D600-321D-DCC9-D680-B54460AE6289}"/>
              </a:ext>
            </a:extLst>
          </p:cNvPr>
          <p:cNvSpPr/>
          <p:nvPr/>
        </p:nvSpPr>
        <p:spPr>
          <a:xfrm>
            <a:off x="3175" y="273050"/>
            <a:ext cx="12192000" cy="9223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077" name="Объект 5">
            <a:extLst>
              <a:ext uri="{FF2B5EF4-FFF2-40B4-BE49-F238E27FC236}">
                <a16:creationId xmlns:a16="http://schemas.microsoft.com/office/drawing/2014/main" id="{28466BEF-107E-3ABF-6C41-6A8868C0C4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31763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DRAW" r:id="rId5" imgW="2287800" imgH="1766520" progId="CorelDraw.Graphic.20">
                  <p:embed/>
                </p:oleObj>
              </mc:Choice>
              <mc:Fallback>
                <p:oleObj name="CorelDRAW" r:id="rId5" imgW="2287800" imgH="1766520" progId="CorelDraw.Graphic.20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31763"/>
                        <a:ext cx="25146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A543466-52E1-E59D-D8D9-0AA6637DF8FE}"/>
              </a:ext>
            </a:extLst>
          </p:cNvPr>
          <p:cNvSpPr txBox="1"/>
          <p:nvPr/>
        </p:nvSpPr>
        <p:spPr>
          <a:xfrm>
            <a:off x="2860675" y="471488"/>
            <a:ext cx="64627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 dirty="0">
                <a:solidFill>
                  <a:schemeClr val="bg1"/>
                </a:solidFill>
                <a:latin typeface="Russo One"/>
                <a:cs typeface="+mn-cs"/>
              </a:rPr>
              <a:t>Основные меры поддержки</a:t>
            </a:r>
            <a:endParaRPr lang="ru-RU" sz="2800" spc="-1" dirty="0">
              <a:solidFill>
                <a:schemeClr val="bg1"/>
              </a:solidFill>
              <a:latin typeface="Russo One"/>
              <a:cs typeface="+mn-cs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45950077-BC23-A5DE-0B2C-F62CB32B4429}"/>
              </a:ext>
            </a:extLst>
          </p:cNvPr>
          <p:cNvSpPr/>
          <p:nvPr/>
        </p:nvSpPr>
        <p:spPr>
          <a:xfrm>
            <a:off x="609600" y="1666875"/>
            <a:ext cx="10966450" cy="4240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4">
            <a:extLst>
              <a:ext uri="{FF2B5EF4-FFF2-40B4-BE49-F238E27FC236}">
                <a16:creationId xmlns:a16="http://schemas.microsoft.com/office/drawing/2014/main" id="{A5B473AD-1907-2B35-2288-E833DFC19351}"/>
              </a:ext>
            </a:extLst>
          </p:cNvPr>
          <p:cNvSpPr/>
          <p:nvPr/>
        </p:nvSpPr>
        <p:spPr>
          <a:xfrm>
            <a:off x="1084263" y="1271588"/>
            <a:ext cx="9364662" cy="266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id="{D5927BA4-7C55-C428-F2C0-BD75FEE803C2}"/>
              </a:ext>
            </a:extLst>
          </p:cNvPr>
          <p:cNvSpPr/>
          <p:nvPr/>
        </p:nvSpPr>
        <p:spPr>
          <a:xfrm>
            <a:off x="1100138" y="4468813"/>
            <a:ext cx="9366250" cy="266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3BAEEB2F-ACD8-4F56-BAB5-527F845B2FBF}"/>
              </a:ext>
            </a:extLst>
          </p:cNvPr>
          <p:cNvSpPr/>
          <p:nvPr/>
        </p:nvSpPr>
        <p:spPr>
          <a:xfrm>
            <a:off x="717550" y="1570038"/>
            <a:ext cx="10774363" cy="1177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7">
            <a:extLst>
              <a:ext uri="{FF2B5EF4-FFF2-40B4-BE49-F238E27FC236}">
                <a16:creationId xmlns:a16="http://schemas.microsoft.com/office/drawing/2014/main" id="{D7E7A08D-897F-6D87-CDB8-D58037BD81A8}"/>
              </a:ext>
            </a:extLst>
          </p:cNvPr>
          <p:cNvSpPr/>
          <p:nvPr/>
        </p:nvSpPr>
        <p:spPr>
          <a:xfrm>
            <a:off x="693738" y="1219200"/>
            <a:ext cx="7408862" cy="4476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560" tIns="21960" rIns="43560" bIns="2196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A48C46F9-92DA-2065-7986-58F8D44FD380}"/>
              </a:ext>
            </a:extLst>
          </p:cNvPr>
          <p:cNvSpPr/>
          <p:nvPr/>
        </p:nvSpPr>
        <p:spPr>
          <a:xfrm>
            <a:off x="1420813" y="3714750"/>
            <a:ext cx="4060825" cy="568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4280" tIns="22320" rIns="44280" bIns="223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Поиск партнеров за рубежом, </a:t>
            </a:r>
            <a:endParaRPr lang="ru-RU" sz="1700" spc="-1" dirty="0">
              <a:latin typeface="Russo On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создание площадок для коммуникаций</a:t>
            </a:r>
            <a:endParaRPr lang="ru-RU" sz="1700" spc="-1" dirty="0">
              <a:latin typeface="Russo One"/>
            </a:endParaRPr>
          </a:p>
        </p:txBody>
      </p:sp>
      <p:sp>
        <p:nvSpPr>
          <p:cNvPr id="14" name="CustomShape 9">
            <a:extLst>
              <a:ext uri="{FF2B5EF4-FFF2-40B4-BE49-F238E27FC236}">
                <a16:creationId xmlns:a16="http://schemas.microsoft.com/office/drawing/2014/main" id="{BCC5FDE6-1E20-881D-D8C2-767975A124A6}"/>
              </a:ext>
            </a:extLst>
          </p:cNvPr>
          <p:cNvSpPr/>
          <p:nvPr/>
        </p:nvSpPr>
        <p:spPr>
          <a:xfrm>
            <a:off x="1404938" y="2759075"/>
            <a:ext cx="3683000" cy="8239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280" tIns="22320" rIns="44280" bIns="223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Подбор финансовых инструментов</a:t>
            </a:r>
            <a:endParaRPr lang="ru-RU" sz="1700" spc="-1" dirty="0">
              <a:latin typeface="Russo On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на льготных условиях  </a:t>
            </a:r>
            <a:endParaRPr lang="ru-RU" sz="1700" spc="-1" dirty="0">
              <a:latin typeface="Russo On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(кредиты, гарантии, гранты)</a:t>
            </a:r>
            <a:endParaRPr lang="ru-RU" sz="1700" spc="-1" dirty="0">
              <a:latin typeface="Russo One"/>
            </a:endParaRPr>
          </a:p>
        </p:txBody>
      </p:sp>
      <p:sp>
        <p:nvSpPr>
          <p:cNvPr id="15" name="CustomShape 10">
            <a:extLst>
              <a:ext uri="{FF2B5EF4-FFF2-40B4-BE49-F238E27FC236}">
                <a16:creationId xmlns:a16="http://schemas.microsoft.com/office/drawing/2014/main" id="{8CD18904-F0C3-FE18-AF41-BDBF66C8C435}"/>
              </a:ext>
            </a:extLst>
          </p:cNvPr>
          <p:cNvSpPr/>
          <p:nvPr/>
        </p:nvSpPr>
        <p:spPr>
          <a:xfrm>
            <a:off x="1420813" y="2074863"/>
            <a:ext cx="3865562" cy="568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4280" tIns="22320" rIns="44280" bIns="223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Обучение, консультационные услуги </a:t>
            </a:r>
            <a:endParaRPr lang="ru-RU" sz="1700" spc="-1" dirty="0">
              <a:latin typeface="Russo On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по различным направлениям</a:t>
            </a:r>
            <a:endParaRPr lang="ru-RU" sz="1700" spc="-1" dirty="0">
              <a:latin typeface="Russo One"/>
            </a:endParaRPr>
          </a:p>
        </p:txBody>
      </p:sp>
      <p:pic>
        <p:nvPicPr>
          <p:cNvPr id="16" name="Picture 2" descr="http://image.flaticon.com/icons/png/128/133/133679.png">
            <a:extLst>
              <a:ext uri="{FF2B5EF4-FFF2-40B4-BE49-F238E27FC236}">
                <a16:creationId xmlns:a16="http://schemas.microsoft.com/office/drawing/2014/main" id="{548D8CD3-D4AC-89E0-4188-A8A45329C8EC}"/>
              </a:ext>
            </a:extLst>
          </p:cNvPr>
          <p:cNvPicPr/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1032" y="2788904"/>
            <a:ext cx="525240" cy="471240"/>
          </a:xfrm>
          <a:prstGeom prst="rect">
            <a:avLst/>
          </a:prstGeom>
          <a:ln>
            <a:noFill/>
          </a:ln>
        </p:spPr>
      </p:pic>
      <p:pic>
        <p:nvPicPr>
          <p:cNvPr id="17" name="Picture 6" descr="http://image.flaticon.com/icons/png/128/133/133668.png">
            <a:extLst>
              <a:ext uri="{FF2B5EF4-FFF2-40B4-BE49-F238E27FC236}">
                <a16:creationId xmlns:a16="http://schemas.microsoft.com/office/drawing/2014/main" id="{3CEE03C2-9F00-D4D6-ECF5-1FF21DD80B21}"/>
              </a:ext>
            </a:extLst>
          </p:cNvPr>
          <p:cNvPicPr/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03232" y="2141984"/>
            <a:ext cx="465480" cy="417600"/>
          </a:xfrm>
          <a:prstGeom prst="rect">
            <a:avLst/>
          </a:prstGeom>
          <a:ln>
            <a:noFill/>
          </a:ln>
        </p:spPr>
      </p:pic>
      <p:pic>
        <p:nvPicPr>
          <p:cNvPr id="18" name="Picture 8" descr="ÐÐºÐ¾Ð½ÐºÐ° Ð½Ð°Ð±Ð¾Ñ Ð¸ÐºÐ¾Ð½Ð¾Ðº Banking Icons">
            <a:extLst>
              <a:ext uri="{FF2B5EF4-FFF2-40B4-BE49-F238E27FC236}">
                <a16:creationId xmlns:a16="http://schemas.microsoft.com/office/drawing/2014/main" id="{CEA996AF-2F19-404D-1DAF-4BB8FD12990E}"/>
              </a:ext>
            </a:extLst>
          </p:cNvPr>
          <p:cNvPicPr/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7672" y="3674144"/>
            <a:ext cx="615960" cy="552600"/>
          </a:xfrm>
          <a:prstGeom prst="rect">
            <a:avLst/>
          </a:prstGeom>
          <a:ln>
            <a:noFill/>
          </a:ln>
        </p:spPr>
      </p:pic>
      <p:pic>
        <p:nvPicPr>
          <p:cNvPr id="3090" name="Picture 14" descr="http://image.flaticon.com/icons/png/128/77/77849.png">
            <a:extLst>
              <a:ext uri="{FF2B5EF4-FFF2-40B4-BE49-F238E27FC236}">
                <a16:creationId xmlns:a16="http://schemas.microsoft.com/office/drawing/2014/main" id="{759AAEE1-CA9A-42B8-B356-3F623767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5803900"/>
            <a:ext cx="381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stomShape 11">
            <a:extLst>
              <a:ext uri="{FF2B5EF4-FFF2-40B4-BE49-F238E27FC236}">
                <a16:creationId xmlns:a16="http://schemas.microsoft.com/office/drawing/2014/main" id="{91C50291-4074-6470-C291-52FE73F89C09}"/>
              </a:ext>
            </a:extLst>
          </p:cNvPr>
          <p:cNvSpPr/>
          <p:nvPr/>
        </p:nvSpPr>
        <p:spPr>
          <a:xfrm>
            <a:off x="1443038" y="5638800"/>
            <a:ext cx="4206875" cy="8239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280" tIns="22320" rIns="44280" bIns="223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>
                <a:solidFill>
                  <a:srgbClr val="000000"/>
                </a:solidFill>
              </a:rPr>
              <a:t>Информационная поддержка, истории успеха предпринимателей региона</a:t>
            </a:r>
            <a:endParaRPr lang="ru-RU" sz="1700" spc="-1"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spc="-1">
              <a:latin typeface="Arial"/>
            </a:endParaRPr>
          </a:p>
        </p:txBody>
      </p:sp>
      <p:pic>
        <p:nvPicPr>
          <p:cNvPr id="3092" name="Picture 2">
            <a:extLst>
              <a:ext uri="{FF2B5EF4-FFF2-40B4-BE49-F238E27FC236}">
                <a16:creationId xmlns:a16="http://schemas.microsoft.com/office/drawing/2014/main" id="{42F21087-2623-B685-B6ED-C8B5F61D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5835650"/>
            <a:ext cx="5873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ustomShape 12">
            <a:extLst>
              <a:ext uri="{FF2B5EF4-FFF2-40B4-BE49-F238E27FC236}">
                <a16:creationId xmlns:a16="http://schemas.microsoft.com/office/drawing/2014/main" id="{74074608-A708-2754-9A17-6C25F2A8C422}"/>
              </a:ext>
            </a:extLst>
          </p:cNvPr>
          <p:cNvSpPr/>
          <p:nvPr/>
        </p:nvSpPr>
        <p:spPr>
          <a:xfrm>
            <a:off x="6824663" y="5888038"/>
            <a:ext cx="3698875" cy="563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280" tIns="22320" rIns="44280" bIns="223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>
                <a:solidFill>
                  <a:srgbClr val="000000"/>
                </a:solidFill>
              </a:rPr>
              <a:t> Помощь КФХ, развитие проектов в сельском хозяйстве</a:t>
            </a:r>
            <a:endParaRPr lang="ru-RU" sz="1700" spc="-1">
              <a:latin typeface="Arial"/>
            </a:endParaRPr>
          </a:p>
        </p:txBody>
      </p:sp>
      <p:sp>
        <p:nvSpPr>
          <p:cNvPr id="23" name="CustomShape 15">
            <a:extLst>
              <a:ext uri="{FF2B5EF4-FFF2-40B4-BE49-F238E27FC236}">
                <a16:creationId xmlns:a16="http://schemas.microsoft.com/office/drawing/2014/main" id="{04527383-2C4C-5408-638A-B28343C874C9}"/>
              </a:ext>
            </a:extLst>
          </p:cNvPr>
          <p:cNvSpPr/>
          <p:nvPr/>
        </p:nvSpPr>
        <p:spPr>
          <a:xfrm>
            <a:off x="-1588" y="4711700"/>
            <a:ext cx="12193588" cy="214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" name="Picture 11">
            <a:extLst>
              <a:ext uri="{FF2B5EF4-FFF2-40B4-BE49-F238E27FC236}">
                <a16:creationId xmlns:a16="http://schemas.microsoft.com/office/drawing/2014/main" id="{D2753479-5EAF-15E2-57D0-321BEF98E8C8}"/>
              </a:ext>
            </a:extLst>
          </p:cNvPr>
          <p:cNvPicPr/>
          <p:nvPr/>
        </p:nvPicPr>
        <p:blipFill>
          <a:blip r:embed="rId1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8352" y="5407136"/>
            <a:ext cx="529560" cy="529560"/>
          </a:xfrm>
          <a:prstGeom prst="rect">
            <a:avLst/>
          </a:prstGeom>
          <a:ln>
            <a:noFill/>
          </a:ln>
        </p:spPr>
      </p:pic>
      <p:sp>
        <p:nvSpPr>
          <p:cNvPr id="25" name="CustomShape 18">
            <a:extLst>
              <a:ext uri="{FF2B5EF4-FFF2-40B4-BE49-F238E27FC236}">
                <a16:creationId xmlns:a16="http://schemas.microsoft.com/office/drawing/2014/main" id="{370FBCDD-D9D0-1563-E770-D27BECD1FBB8}"/>
              </a:ext>
            </a:extLst>
          </p:cNvPr>
          <p:cNvSpPr/>
          <p:nvPr/>
        </p:nvSpPr>
        <p:spPr>
          <a:xfrm>
            <a:off x="1404938" y="5424488"/>
            <a:ext cx="4206875" cy="822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280" tIns="22320" rIns="44280" bIns="223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>
                <a:solidFill>
                  <a:srgbClr val="000000"/>
                </a:solidFill>
                <a:latin typeface="Russo One"/>
              </a:rPr>
              <a:t>Сопровождение инвестпроектов, создание проектов государственно-частного партнерства</a:t>
            </a:r>
            <a:endParaRPr lang="ru-RU" sz="1700" spc="-1">
              <a:latin typeface="Russo One"/>
            </a:endParaRPr>
          </a:p>
        </p:txBody>
      </p:sp>
      <p:sp>
        <p:nvSpPr>
          <p:cNvPr id="26" name="CustomShape 19">
            <a:extLst>
              <a:ext uri="{FF2B5EF4-FFF2-40B4-BE49-F238E27FC236}">
                <a16:creationId xmlns:a16="http://schemas.microsoft.com/office/drawing/2014/main" id="{B851E344-09E6-76E5-8017-E7A777F8466F}"/>
              </a:ext>
            </a:extLst>
          </p:cNvPr>
          <p:cNvSpPr/>
          <p:nvPr/>
        </p:nvSpPr>
        <p:spPr>
          <a:xfrm>
            <a:off x="6670675" y="2789238"/>
            <a:ext cx="4848225" cy="568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4280" tIns="22320" rIns="44280" bIns="223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Исследования рынка, </a:t>
            </a:r>
            <a:endParaRPr lang="ru-RU" sz="1700" spc="-1" dirty="0">
              <a:latin typeface="Russo On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в т. ч. для экспортеров и участников кластеров</a:t>
            </a:r>
            <a:endParaRPr lang="ru-RU" sz="1700" spc="-1" dirty="0">
              <a:latin typeface="Russo One"/>
            </a:endParaRPr>
          </a:p>
        </p:txBody>
      </p:sp>
      <p:sp>
        <p:nvSpPr>
          <p:cNvPr id="27" name="CustomShape 20">
            <a:extLst>
              <a:ext uri="{FF2B5EF4-FFF2-40B4-BE49-F238E27FC236}">
                <a16:creationId xmlns:a16="http://schemas.microsoft.com/office/drawing/2014/main" id="{CEAFB374-D2A3-2A9C-F99F-AC88D40AEE6E}"/>
              </a:ext>
            </a:extLst>
          </p:cNvPr>
          <p:cNvSpPr/>
          <p:nvPr/>
        </p:nvSpPr>
        <p:spPr>
          <a:xfrm>
            <a:off x="6670675" y="3673475"/>
            <a:ext cx="4465638" cy="8239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280" tIns="22320" rIns="44280" bIns="223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«Упаковка» проектов, </a:t>
            </a:r>
            <a:endParaRPr lang="ru-RU" sz="1700" spc="-1" dirty="0">
              <a:latin typeface="Russo On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составление бизнес-планов,</a:t>
            </a:r>
            <a:endParaRPr lang="ru-RU" sz="1700" spc="-1" dirty="0">
              <a:latin typeface="Russo On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 разработка ТЭО</a:t>
            </a:r>
            <a:endParaRPr lang="ru-RU" sz="1700" spc="-1" dirty="0">
              <a:latin typeface="Russo One"/>
            </a:endParaRPr>
          </a:p>
        </p:txBody>
      </p:sp>
      <p:sp>
        <p:nvSpPr>
          <p:cNvPr id="28" name="CustomShape 21">
            <a:extLst>
              <a:ext uri="{FF2B5EF4-FFF2-40B4-BE49-F238E27FC236}">
                <a16:creationId xmlns:a16="http://schemas.microsoft.com/office/drawing/2014/main" id="{CEF094D5-A636-D07D-D68E-E5FCAF0BFF32}"/>
              </a:ext>
            </a:extLst>
          </p:cNvPr>
          <p:cNvSpPr/>
          <p:nvPr/>
        </p:nvSpPr>
        <p:spPr>
          <a:xfrm>
            <a:off x="6670675" y="2043113"/>
            <a:ext cx="4911725" cy="568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4280" tIns="22320" rIns="44280" bIns="223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Помощь в сертификации, получении патентов, </a:t>
            </a:r>
            <a:endParaRPr lang="ru-RU" sz="1700" spc="-1" dirty="0">
              <a:latin typeface="Russo On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регистрации торговых марок</a:t>
            </a:r>
            <a:endParaRPr lang="ru-RU" sz="1700" spc="-1" dirty="0">
              <a:latin typeface="Russo One"/>
            </a:endParaRPr>
          </a:p>
        </p:txBody>
      </p:sp>
      <p:sp>
        <p:nvSpPr>
          <p:cNvPr id="29" name="CustomShape 22">
            <a:extLst>
              <a:ext uri="{FF2B5EF4-FFF2-40B4-BE49-F238E27FC236}">
                <a16:creationId xmlns:a16="http://schemas.microsoft.com/office/drawing/2014/main" id="{7BA79B0F-2C43-DB28-5130-F6CB50A7E312}"/>
              </a:ext>
            </a:extLst>
          </p:cNvPr>
          <p:cNvSpPr/>
          <p:nvPr/>
        </p:nvSpPr>
        <p:spPr>
          <a:xfrm>
            <a:off x="6713538" y="4568825"/>
            <a:ext cx="4762500" cy="568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4280" tIns="22320" rIns="44280" bIns="223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Подбор земельных участков, консультации по</a:t>
            </a:r>
            <a:endParaRPr lang="ru-RU" sz="1700" spc="-1" dirty="0">
              <a:latin typeface="Russo On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земельным вопросам</a:t>
            </a:r>
            <a:endParaRPr lang="ru-RU" sz="1700" spc="-1" dirty="0">
              <a:latin typeface="Russo One"/>
            </a:endParaRPr>
          </a:p>
        </p:txBody>
      </p:sp>
      <p:pic>
        <p:nvPicPr>
          <p:cNvPr id="30" name="Picture 2" descr="http://image.flaticon.com/icons/png/128/133/133660.png">
            <a:extLst>
              <a:ext uri="{FF2B5EF4-FFF2-40B4-BE49-F238E27FC236}">
                <a16:creationId xmlns:a16="http://schemas.microsoft.com/office/drawing/2014/main" id="{73E79A16-1C32-F1F3-59FB-16B1CE636047}"/>
              </a:ext>
            </a:extLst>
          </p:cNvPr>
          <p:cNvPicPr/>
          <p:nvPr/>
        </p:nvPicPr>
        <p:blipFill>
          <a:blip r:embed="rId1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49072" y="3711584"/>
            <a:ext cx="536760" cy="481680"/>
          </a:xfrm>
          <a:prstGeom prst="rect">
            <a:avLst/>
          </a:prstGeom>
          <a:ln>
            <a:noFill/>
          </a:ln>
        </p:spPr>
      </p:pic>
      <p:pic>
        <p:nvPicPr>
          <p:cNvPr id="31" name="Picture 4" descr="http://image.flaticon.com/icons/png/128/133/133663.png">
            <a:extLst>
              <a:ext uri="{FF2B5EF4-FFF2-40B4-BE49-F238E27FC236}">
                <a16:creationId xmlns:a16="http://schemas.microsoft.com/office/drawing/2014/main" id="{2AB24F24-55EE-A58D-AA4F-E8E27155943B}"/>
              </a:ext>
            </a:extLst>
          </p:cNvPr>
          <p:cNvPicPr/>
          <p:nvPr/>
        </p:nvPicPr>
        <p:blipFill>
          <a:blip r:embed="rId1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99472" y="2856224"/>
            <a:ext cx="427320" cy="383400"/>
          </a:xfrm>
          <a:prstGeom prst="rect">
            <a:avLst/>
          </a:prstGeom>
          <a:ln>
            <a:noFill/>
          </a:ln>
        </p:spPr>
      </p:pic>
      <p:pic>
        <p:nvPicPr>
          <p:cNvPr id="32" name="Picture 10" descr="http://image.flaticon.com/icons/png/128/145/145168.png">
            <a:extLst>
              <a:ext uri="{FF2B5EF4-FFF2-40B4-BE49-F238E27FC236}">
                <a16:creationId xmlns:a16="http://schemas.microsoft.com/office/drawing/2014/main" id="{3133E353-F04E-347C-751F-7DB2816FC289}"/>
              </a:ext>
            </a:extLst>
          </p:cNvPr>
          <p:cNvPicPr/>
          <p:nvPr/>
        </p:nvPicPr>
        <p:blipFill>
          <a:blip r:embed="rId1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47632" y="2085464"/>
            <a:ext cx="538200" cy="483120"/>
          </a:xfrm>
          <a:prstGeom prst="rect">
            <a:avLst/>
          </a:prstGeom>
          <a:ln>
            <a:noFill/>
          </a:ln>
        </p:spPr>
      </p:pic>
      <p:pic>
        <p:nvPicPr>
          <p:cNvPr id="33" name="Picture 12" descr="http://image.flaticon.com/icons/png/128/15/15719.png">
            <a:extLst>
              <a:ext uri="{FF2B5EF4-FFF2-40B4-BE49-F238E27FC236}">
                <a16:creationId xmlns:a16="http://schemas.microsoft.com/office/drawing/2014/main" id="{6B09B674-0241-099E-0430-77731BE26821}"/>
              </a:ext>
            </a:extLst>
          </p:cNvPr>
          <p:cNvPicPr/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53032" y="4620224"/>
            <a:ext cx="615960" cy="552600"/>
          </a:xfrm>
          <a:prstGeom prst="rect">
            <a:avLst/>
          </a:prstGeom>
          <a:ln>
            <a:noFill/>
          </a:ln>
        </p:spPr>
      </p:pic>
      <p:pic>
        <p:nvPicPr>
          <p:cNvPr id="34" name="Picture 16" descr="http://image.flaticon.com/icons/png/128/176/176272.png">
            <a:extLst>
              <a:ext uri="{FF2B5EF4-FFF2-40B4-BE49-F238E27FC236}">
                <a16:creationId xmlns:a16="http://schemas.microsoft.com/office/drawing/2014/main" id="{4EF74C7E-7C49-9E5D-01DA-31B0C79E758F}"/>
              </a:ext>
            </a:extLst>
          </p:cNvPr>
          <p:cNvPicPr/>
          <p:nvPr/>
        </p:nvPicPr>
        <p:blipFill>
          <a:blip r:embed="rId1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68512" y="5439896"/>
            <a:ext cx="615960" cy="552600"/>
          </a:xfrm>
          <a:prstGeom prst="rect">
            <a:avLst/>
          </a:prstGeom>
          <a:ln>
            <a:noFill/>
          </a:ln>
        </p:spPr>
      </p:pic>
      <p:sp>
        <p:nvSpPr>
          <p:cNvPr id="35" name="CustomShape 23">
            <a:extLst>
              <a:ext uri="{FF2B5EF4-FFF2-40B4-BE49-F238E27FC236}">
                <a16:creationId xmlns:a16="http://schemas.microsoft.com/office/drawing/2014/main" id="{68D33210-F148-A2FD-D02B-04FAF151AE58}"/>
              </a:ext>
            </a:extLst>
          </p:cNvPr>
          <p:cNvSpPr/>
          <p:nvPr/>
        </p:nvSpPr>
        <p:spPr>
          <a:xfrm>
            <a:off x="6713538" y="5386388"/>
            <a:ext cx="3475037" cy="830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4280" tIns="22320" rIns="44280" bIns="223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Помощь в переводе, </a:t>
            </a:r>
            <a:endParaRPr lang="ru-RU" sz="1700" spc="-1" dirty="0">
              <a:latin typeface="Russo On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в т. ч. сайтов и презентационных </a:t>
            </a:r>
            <a:endParaRPr lang="ru-RU" sz="1700" spc="-1" dirty="0">
              <a:latin typeface="Russo On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материалов</a:t>
            </a:r>
            <a:endParaRPr lang="ru-RU" sz="1700" spc="-1" dirty="0">
              <a:latin typeface="Russo One"/>
            </a:endParaRPr>
          </a:p>
        </p:txBody>
      </p:sp>
      <p:sp>
        <p:nvSpPr>
          <p:cNvPr id="36" name="CustomShape 24">
            <a:extLst>
              <a:ext uri="{FF2B5EF4-FFF2-40B4-BE49-F238E27FC236}">
                <a16:creationId xmlns:a16="http://schemas.microsoft.com/office/drawing/2014/main" id="{FEB5B5A8-47AE-10C2-8754-EC1AA2DFBBFD}"/>
              </a:ext>
            </a:extLst>
          </p:cNvPr>
          <p:cNvSpPr/>
          <p:nvPr/>
        </p:nvSpPr>
        <p:spPr>
          <a:xfrm>
            <a:off x="1422400" y="4576763"/>
            <a:ext cx="3506788" cy="830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4280" tIns="22320" rIns="44280" bIns="223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Информирование об актуальных </a:t>
            </a:r>
            <a:endParaRPr lang="ru-RU" sz="1700" spc="-1" dirty="0">
              <a:latin typeface="Russo On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spc="-1" dirty="0">
                <a:solidFill>
                  <a:srgbClr val="000000"/>
                </a:solidFill>
                <a:latin typeface="Russo One"/>
              </a:rPr>
              <a:t>деловых событиях</a:t>
            </a:r>
            <a:endParaRPr lang="ru-RU" sz="1700" spc="-1" dirty="0">
              <a:latin typeface="Russo On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spc="-1" dirty="0">
              <a:latin typeface="Russo One"/>
            </a:endParaRPr>
          </a:p>
        </p:txBody>
      </p:sp>
      <p:pic>
        <p:nvPicPr>
          <p:cNvPr id="37" name="Picture 4" descr="http://image.flaticon.com/icons/png/128/133/133667.png">
            <a:extLst>
              <a:ext uri="{FF2B5EF4-FFF2-40B4-BE49-F238E27FC236}">
                <a16:creationId xmlns:a16="http://schemas.microsoft.com/office/drawing/2014/main" id="{09D2E330-141B-07E5-9F5E-FC64E3748BCE}"/>
              </a:ext>
            </a:extLst>
          </p:cNvPr>
          <p:cNvPicPr/>
          <p:nvPr/>
        </p:nvPicPr>
        <p:blipFill>
          <a:blip r:embed="rId1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1392" y="4618784"/>
            <a:ext cx="500040" cy="44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4A8BEB-852B-D70B-EC32-34B852FD6BA6}"/>
              </a:ext>
            </a:extLst>
          </p:cNvPr>
          <p:cNvSpPr/>
          <p:nvPr/>
        </p:nvSpPr>
        <p:spPr>
          <a:xfrm>
            <a:off x="3175" y="273050"/>
            <a:ext cx="12192000" cy="9223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706B5-D077-3180-63E4-FAFC5E4CECFB}"/>
              </a:ext>
            </a:extLst>
          </p:cNvPr>
          <p:cNvSpPr txBox="1"/>
          <p:nvPr/>
        </p:nvSpPr>
        <p:spPr>
          <a:xfrm>
            <a:off x="1793875" y="471488"/>
            <a:ext cx="10401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 dirty="0">
                <a:solidFill>
                  <a:schemeClr val="bg1"/>
                </a:solidFill>
                <a:latin typeface="Russo One"/>
                <a:cs typeface="+mn-cs"/>
              </a:rPr>
              <a:t>Отдел по работе с муниципальными образованиями</a:t>
            </a:r>
            <a:endParaRPr lang="ru-RU" sz="2800" spc="-1" dirty="0">
              <a:solidFill>
                <a:schemeClr val="bg1"/>
              </a:solidFill>
              <a:latin typeface="Russo One"/>
              <a:cs typeface="+mn-cs"/>
            </a:endParaRPr>
          </a:p>
        </p:txBody>
      </p:sp>
      <p:sp>
        <p:nvSpPr>
          <p:cNvPr id="14" name="CustomShape 11">
            <a:extLst>
              <a:ext uri="{FF2B5EF4-FFF2-40B4-BE49-F238E27FC236}">
                <a16:creationId xmlns:a16="http://schemas.microsoft.com/office/drawing/2014/main" id="{454CE2BD-1A06-71EA-16EB-6E84F1193733}"/>
              </a:ext>
            </a:extLst>
          </p:cNvPr>
          <p:cNvSpPr/>
          <p:nvPr/>
        </p:nvSpPr>
        <p:spPr>
          <a:xfrm>
            <a:off x="4484688" y="2690813"/>
            <a:ext cx="7269162" cy="2884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457200" fontAlgn="auto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2400" spc="-1" dirty="0">
                <a:solidFill>
                  <a:srgbClr val="000000"/>
                </a:solidFill>
                <a:cs typeface="Calibri" pitchFamily="34" charset="0"/>
              </a:rPr>
              <a:t>Регистрация бизнеса</a:t>
            </a:r>
          </a:p>
          <a:p>
            <a:pPr indent="-457200" fontAlgn="auto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2400" spc="-1" dirty="0">
                <a:solidFill>
                  <a:srgbClr val="000000"/>
                </a:solidFill>
                <a:cs typeface="Calibri" pitchFamily="34" charset="0"/>
              </a:rPr>
              <a:t>Консультирование по вопросам ведения бизнеса</a:t>
            </a:r>
          </a:p>
          <a:p>
            <a:pPr indent="-457200" fontAlgn="auto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2400" spc="-1" dirty="0">
                <a:solidFill>
                  <a:srgbClr val="000000"/>
                </a:solidFill>
                <a:cs typeface="Calibri" pitchFamily="34" charset="0"/>
              </a:rPr>
              <a:t>Подбор мер поддержки</a:t>
            </a:r>
          </a:p>
          <a:p>
            <a:pPr indent="-457200" fontAlgn="auto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2400" spc="-1" dirty="0">
                <a:solidFill>
                  <a:srgbClr val="000000"/>
                </a:solidFill>
                <a:cs typeface="Calibri" pitchFamily="34" charset="0"/>
              </a:rPr>
              <a:t>Сопровождение бизнес-проектов</a:t>
            </a:r>
          </a:p>
          <a:p>
            <a:pPr indent="-457200" fontAlgn="auto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2400" spc="-1" dirty="0">
                <a:solidFill>
                  <a:srgbClr val="000000"/>
                </a:solidFill>
                <a:cs typeface="Calibri" pitchFamily="34" charset="0"/>
              </a:rPr>
              <a:t>Взаимодействие с органами власти</a:t>
            </a:r>
          </a:p>
          <a:p>
            <a:pPr indent="-457200" fontAlgn="auto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ru-RU" sz="2400" spc="-1" dirty="0">
              <a:cs typeface="Calibri" pitchFamily="34" charset="0"/>
            </a:endParaRPr>
          </a:p>
        </p:txBody>
      </p:sp>
      <p:pic>
        <p:nvPicPr>
          <p:cNvPr id="4101" name="Picture 2" descr="https://sun9-east.userapi.com/sun9-75/s/v1/ig2/ucMyfGhFsVB1oTdwiTodnZz8PdAxGvrZ-jPhaE31Lnl6e_UMZkV2FIin3auJn39wEQwK-XRXQm4kM-u1gSjEZMdq.jpg?size=960x1080&amp;quality=95&amp;type=album">
            <a:extLst>
              <a:ext uri="{FF2B5EF4-FFF2-40B4-BE49-F238E27FC236}">
                <a16:creationId xmlns:a16="http://schemas.microsoft.com/office/drawing/2014/main" id="{F62885A1-9B10-32BF-C893-7428BD6A2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488"/>
            <a:ext cx="391477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2" name="Объект 4">
            <a:extLst>
              <a:ext uri="{FF2B5EF4-FFF2-40B4-BE49-F238E27FC236}">
                <a16:creationId xmlns:a16="http://schemas.microsoft.com/office/drawing/2014/main" id="{B588C560-8EC8-C92E-390C-189F6B3951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31763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orelDRAW" r:id="rId4" imgW="2287800" imgH="1766520" progId="CorelDraw.Graphic.20">
                  <p:embed/>
                </p:oleObj>
              </mc:Choice>
              <mc:Fallback>
                <p:oleObj name="CorelDRAW" r:id="rId4" imgW="2287800" imgH="1766520" progId="CorelDraw.Graphic.20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31763"/>
                        <a:ext cx="25146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64E7A024-799C-060D-0004-56057B32C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570" y="3153683"/>
            <a:ext cx="4096867" cy="307874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8D28A7A-5535-BE1C-9194-7B420F67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15034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b="1" spc="-1" dirty="0">
                <a:solidFill>
                  <a:schemeClr val="bg1"/>
                </a:solidFill>
                <a:latin typeface="Russo One"/>
                <a:cs typeface="+mn-cs"/>
              </a:rPr>
              <a:t>                        </a:t>
            </a:r>
            <a:r>
              <a:rPr lang="ru-RU" sz="2800" b="1" spc="-1" dirty="0">
                <a:solidFill>
                  <a:schemeClr val="bg1"/>
                </a:solidFill>
                <a:latin typeface="Russo One"/>
                <a:cs typeface="+mn-cs"/>
              </a:rPr>
              <a:t>                  Отделение АРР в г. Котлас</a:t>
            </a:r>
            <a:endParaRPr lang="ru-RU" sz="2800" dirty="0"/>
          </a:p>
        </p:txBody>
      </p:sp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id="{AE29C649-EDE0-3031-26A3-5D69EA325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207354"/>
              </p:ext>
            </p:extLst>
          </p:nvPr>
        </p:nvGraphicFramePr>
        <p:xfrm>
          <a:off x="297058" y="205739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orelDRAW" r:id="rId4" imgW="2287800" imgH="1766520" progId="CorelDraw.Graphic.20">
                  <p:embed/>
                </p:oleObj>
              </mc:Choice>
              <mc:Fallback>
                <p:oleObj name="CorelDRAW" r:id="rId4" imgW="2287800" imgH="1766520" progId="CorelDraw.Graphic.20">
                  <p:embed/>
                  <p:pic>
                    <p:nvPicPr>
                      <p:cNvPr id="4102" name="Объект 4">
                        <a:extLst>
                          <a:ext uri="{FF2B5EF4-FFF2-40B4-BE49-F238E27FC236}">
                            <a16:creationId xmlns:a16="http://schemas.microsoft.com/office/drawing/2014/main" id="{B588C560-8EC8-C92E-390C-189F6B395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58" y="205739"/>
                        <a:ext cx="25146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BF1430-D5BB-B0F7-3745-85F604820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834" y="2741603"/>
            <a:ext cx="2664183" cy="35542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59D35D-7209-7F24-A91B-FAB98EBA0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414" y="3220278"/>
            <a:ext cx="4216344" cy="3012152"/>
          </a:xfrm>
          <a:prstGeom prst="rect">
            <a:avLst/>
          </a:prstGeom>
        </p:spPr>
      </p:pic>
      <p:sp>
        <p:nvSpPr>
          <p:cNvPr id="12" name="CustomShape 11">
            <a:extLst>
              <a:ext uri="{FF2B5EF4-FFF2-40B4-BE49-F238E27FC236}">
                <a16:creationId xmlns:a16="http://schemas.microsoft.com/office/drawing/2014/main" id="{F45AC92B-DD0B-C5CE-B4CB-8118DE6385DF}"/>
              </a:ext>
            </a:extLst>
          </p:cNvPr>
          <p:cNvSpPr/>
          <p:nvPr/>
        </p:nvSpPr>
        <p:spPr>
          <a:xfrm>
            <a:off x="3037399" y="1209018"/>
            <a:ext cx="4301656" cy="2514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fontAlgn="auto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2400" spc="-1" dirty="0">
                <a:solidFill>
                  <a:srgbClr val="000000"/>
                </a:solidFill>
                <a:cs typeface="Calibri" pitchFamily="34" charset="0"/>
              </a:rPr>
              <a:t>      </a:t>
            </a:r>
            <a:r>
              <a:rPr lang="ru-RU" sz="1600" spc="-1" dirty="0">
                <a:solidFill>
                  <a:srgbClr val="000000"/>
                </a:solidFill>
                <a:cs typeface="Calibri" pitchFamily="34" charset="0"/>
              </a:rPr>
              <a:t>Бесплатное предоставление:</a:t>
            </a:r>
          </a:p>
          <a:p>
            <a:pPr indent="-457200" fontAlgn="auto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600" spc="-1" dirty="0">
                <a:solidFill>
                  <a:srgbClr val="000000"/>
                </a:solidFill>
                <a:cs typeface="Calibri" pitchFamily="34" charset="0"/>
              </a:rPr>
              <a:t>Конференц зал на 56 человек</a:t>
            </a:r>
          </a:p>
          <a:p>
            <a:pPr indent="-457200" fontAlgn="auto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600" spc="-1" dirty="0">
                <a:solidFill>
                  <a:srgbClr val="000000"/>
                </a:solidFill>
                <a:cs typeface="Calibri" pitchFamily="34" charset="0"/>
              </a:rPr>
              <a:t>Переговорные на 5 и 9 человек</a:t>
            </a:r>
          </a:p>
          <a:p>
            <a:pPr indent="-457200" fontAlgn="auto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1600" spc="-1" dirty="0">
                <a:solidFill>
                  <a:srgbClr val="000000"/>
                </a:solidFill>
                <a:cs typeface="Calibri" pitchFamily="34" charset="0"/>
              </a:rPr>
              <a:t>Коворкинг на 3 человека</a:t>
            </a:r>
          </a:p>
          <a:p>
            <a:pPr indent="-457200" fontAlgn="auto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ru-RU" sz="2400" spc="-1" dirty="0">
              <a:solidFill>
                <a:srgbClr val="000000"/>
              </a:solidFill>
              <a:cs typeface="Calibri" pitchFamily="34" charset="0"/>
            </a:endParaRPr>
          </a:p>
          <a:p>
            <a:pPr indent="-457200" fontAlgn="auto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ü"/>
              <a:defRPr/>
            </a:pPr>
            <a:endParaRPr lang="ru-RU" sz="2400" spc="-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fficeoff.ru/wp-content/uploads/2023/02/distantsionnyj-servis-registratsii.jpg">
            <a:extLst>
              <a:ext uri="{FF2B5EF4-FFF2-40B4-BE49-F238E27FC236}">
                <a16:creationId xmlns:a16="http://schemas.microsoft.com/office/drawing/2014/main" id="{1ED54E3D-13AD-9A10-7049-A87042E4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923925"/>
            <a:ext cx="1043305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D7EB87-66CF-EEAC-A316-F8C73162BB96}"/>
              </a:ext>
            </a:extLst>
          </p:cNvPr>
          <p:cNvSpPr/>
          <p:nvPr/>
        </p:nvSpPr>
        <p:spPr>
          <a:xfrm>
            <a:off x="3175" y="273050"/>
            <a:ext cx="12192000" cy="9223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EDA0F-8180-81C2-6603-D0E74A396F63}"/>
              </a:ext>
            </a:extLst>
          </p:cNvPr>
          <p:cNvSpPr txBox="1"/>
          <p:nvPr/>
        </p:nvSpPr>
        <p:spPr>
          <a:xfrm>
            <a:off x="1793875" y="471488"/>
            <a:ext cx="10401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 dirty="0">
                <a:solidFill>
                  <a:schemeClr val="bg1"/>
                </a:solidFill>
                <a:latin typeface="Russo One"/>
                <a:cs typeface="+mn-cs"/>
              </a:rPr>
              <a:t>Регистрация бизнеса АО </a:t>
            </a:r>
            <a:r>
              <a:rPr lang="ru-RU" sz="2800" b="1" spc="-1" dirty="0" err="1">
                <a:solidFill>
                  <a:schemeClr val="bg1"/>
                </a:solidFill>
                <a:latin typeface="Russo One"/>
                <a:cs typeface="+mn-cs"/>
              </a:rPr>
              <a:t>Сбер</a:t>
            </a:r>
            <a:r>
              <a:rPr lang="ru-RU" sz="2800" b="1" spc="-1" dirty="0">
                <a:solidFill>
                  <a:schemeClr val="bg1"/>
                </a:solidFill>
                <a:latin typeface="Russo One"/>
                <a:cs typeface="+mn-cs"/>
              </a:rPr>
              <a:t> «Деловая среда»</a:t>
            </a:r>
            <a:endParaRPr lang="ru-RU" sz="2800" spc="-1" dirty="0">
              <a:solidFill>
                <a:schemeClr val="bg1"/>
              </a:solidFill>
              <a:latin typeface="Russo One"/>
              <a:cs typeface="+mn-cs"/>
            </a:endParaRPr>
          </a:p>
        </p:txBody>
      </p:sp>
      <p:graphicFrame>
        <p:nvGraphicFramePr>
          <p:cNvPr id="5125" name="Объект 5">
            <a:extLst>
              <a:ext uri="{FF2B5EF4-FFF2-40B4-BE49-F238E27FC236}">
                <a16:creationId xmlns:a16="http://schemas.microsoft.com/office/drawing/2014/main" id="{A6E40CDF-314B-324D-5D52-71CADB5486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31763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orelDRAW" r:id="rId4" imgW="2287800" imgH="1766520" progId="CorelDraw.Graphic.20">
                  <p:embed/>
                </p:oleObj>
              </mc:Choice>
              <mc:Fallback>
                <p:oleObj name="CorelDRAW" r:id="rId4" imgW="2287800" imgH="1766520" progId="CorelDraw.Graphic.20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31763"/>
                        <a:ext cx="25146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D45814-46A6-40F5-C363-1E05762BE363}"/>
              </a:ext>
            </a:extLst>
          </p:cNvPr>
          <p:cNvSpPr/>
          <p:nvPr/>
        </p:nvSpPr>
        <p:spPr>
          <a:xfrm>
            <a:off x="3175" y="273050"/>
            <a:ext cx="12192000" cy="9223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BCB8F-F574-F7AF-9120-5347CD933516}"/>
              </a:ext>
            </a:extLst>
          </p:cNvPr>
          <p:cNvSpPr txBox="1"/>
          <p:nvPr/>
        </p:nvSpPr>
        <p:spPr>
          <a:xfrm>
            <a:off x="1793875" y="471488"/>
            <a:ext cx="10401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 dirty="0">
                <a:solidFill>
                  <a:schemeClr val="bg1"/>
                </a:solidFill>
                <a:latin typeface="Russo One"/>
                <a:cs typeface="+mn-cs"/>
              </a:rPr>
              <a:t>Помощь в открытии своего дела</a:t>
            </a:r>
            <a:endParaRPr lang="ru-RU" sz="2800" spc="-1" dirty="0">
              <a:solidFill>
                <a:schemeClr val="bg1"/>
              </a:solidFill>
              <a:latin typeface="Russo One"/>
              <a:cs typeface="+mn-cs"/>
            </a:endParaRPr>
          </a:p>
        </p:txBody>
      </p:sp>
      <p:graphicFrame>
        <p:nvGraphicFramePr>
          <p:cNvPr id="6148" name="Объект 5">
            <a:extLst>
              <a:ext uri="{FF2B5EF4-FFF2-40B4-BE49-F238E27FC236}">
                <a16:creationId xmlns:a16="http://schemas.microsoft.com/office/drawing/2014/main" id="{C75B596D-E7DD-2465-EE66-723832C6BE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31763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orelDRAW" r:id="rId3" imgW="2287800" imgH="1766520" progId="CorelDraw.Graphic.20">
                  <p:embed/>
                </p:oleObj>
              </mc:Choice>
              <mc:Fallback>
                <p:oleObj name="CorelDRAW" r:id="rId3" imgW="2287800" imgH="1766520" progId="CorelDraw.Graphic.20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31763"/>
                        <a:ext cx="25146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4" descr="https://www.szn-ural.ru/image?file=/cms_data/usercontent/regionaleditor/%D0%B4%D0%BE%D0%BA%D1%83%D0%BC%D0%B5%D0%BD%D1%82%D1%8B%20%D0%B4%D0%B5%D0%BF%D0%B0%D1%80%D1%82%D0%B0%D0%BC%D0%B5%D0%BD%D1%82/%D0%BE%D1%82%D0%B4%D0%B5%D0%BB%20%D1%82%D1%80%D1%83%D0%B4%D0%BE%D1%83%D1%81%D1%82%D1%80%D0%BE%D0%B9%D1%81%D1%82%D0%B0/2021/02/%D0%BC%D0%BE%D0%B4%D0%B5%D1%80%D0%BD%D0%B8%D0%B7%D0%B0%D1%86%D0%B8%D1%8F.jpg">
            <a:extLst>
              <a:ext uri="{FF2B5EF4-FFF2-40B4-BE49-F238E27FC236}">
                <a16:creationId xmlns:a16="http://schemas.microsoft.com/office/drawing/2014/main" id="{E5CEF665-BD51-88BD-4F68-6BB916BA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8488"/>
            <a:ext cx="35115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https://cf.ppt-online.org/files1/slide/l/LEtWIbcpSVi3RA0kYeCKZqhTOFzlNHv6du295UD8rg/slide-32.jpg">
            <a:extLst>
              <a:ext uri="{FF2B5EF4-FFF2-40B4-BE49-F238E27FC236}">
                <a16:creationId xmlns:a16="http://schemas.microsoft.com/office/drawing/2014/main" id="{C9A8B493-972C-2C83-F0BF-F1A56B1CF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25" y="3144838"/>
            <a:ext cx="806450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https://kemerovo.ru/upload/iblock/227/1d2qfingrt6ophmae0bxx1l9bt3zn0ez.jpg">
            <a:extLst>
              <a:ext uri="{FF2B5EF4-FFF2-40B4-BE49-F238E27FC236}">
                <a16:creationId xmlns:a16="http://schemas.microsoft.com/office/drawing/2014/main" id="{65B255FD-C695-8E57-5280-88B3CE60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5" y="1330325"/>
            <a:ext cx="33559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93B43C06-E09A-DD1E-E564-725D7D277377}"/>
              </a:ext>
            </a:extLst>
          </p:cNvPr>
          <p:cNvSpPr txBox="1">
            <a:spLocks/>
          </p:cNvSpPr>
          <p:nvPr/>
        </p:nvSpPr>
        <p:spPr>
          <a:xfrm>
            <a:off x="3605213" y="2760663"/>
            <a:ext cx="7402512" cy="373697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/>
              <a:t>Обучение </a:t>
            </a:r>
            <a:r>
              <a:rPr lang="ru-RU" sz="3600" dirty="0"/>
              <a:t>и переобучение безработных и </a:t>
            </a:r>
            <a:r>
              <a:rPr lang="ru-RU" sz="3600" b="1" dirty="0"/>
              <a:t>сотрудников ИП</a:t>
            </a:r>
          </a:p>
          <a:p>
            <a:pPr marL="571500" indent="-5715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/>
              <a:t>115 200 руб. </a:t>
            </a:r>
            <a:r>
              <a:rPr lang="ru-RU" sz="3600" dirty="0"/>
              <a:t>на открытие своего дела + компенсация за документооборот</a:t>
            </a:r>
          </a:p>
          <a:p>
            <a:pPr marL="571500" indent="-5715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/>
              <a:t>Реализация нацпроектов </a:t>
            </a:r>
            <a:r>
              <a:rPr lang="ru-RU" sz="3600" dirty="0"/>
              <a:t>по трудоустройству с компенсацией зарплаты сотрудников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5FB60BF0-1116-4EEF-187C-9FDF95C8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0625" cy="6492875"/>
          </a:xfrm>
        </p:spPr>
        <p:txBody>
          <a:bodyPr/>
          <a:lstStyle/>
          <a:p>
            <a:endParaRPr lang="ru-RU" altLang="ru-RU" dirty="0"/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28BBF536-EF55-2967-9AB8-5EABC9BC5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altLang="ru-RU" dirty="0"/>
          </a:p>
        </p:txBody>
      </p:sp>
      <p:pic>
        <p:nvPicPr>
          <p:cNvPr id="7172" name="Picture 2" descr="https://sun9-25.userapi.com/impg/2w0y1duG0gTUy_LnHp4N4_sgfNE76hL4FrjfLw/KHEGNtN3f3k.jpg?size=1000x1000&amp;quality=95&amp;sign=837fffa6af7606537f6fd505e488d341&amp;type=album">
            <a:extLst>
              <a:ext uri="{FF2B5EF4-FFF2-40B4-BE49-F238E27FC236}">
                <a16:creationId xmlns:a16="http://schemas.microsoft.com/office/drawing/2014/main" id="{600887F8-B937-E33A-233A-68BCA6E5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5732463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одзаголовок 2">
            <a:extLst>
              <a:ext uri="{FF2B5EF4-FFF2-40B4-BE49-F238E27FC236}">
                <a16:creationId xmlns:a16="http://schemas.microsoft.com/office/drawing/2014/main" id="{E31408F6-6588-613D-E2AA-407D7B40AE3B}"/>
              </a:ext>
            </a:extLst>
          </p:cNvPr>
          <p:cNvSpPr txBox="1">
            <a:spLocks/>
          </p:cNvSpPr>
          <p:nvPr/>
        </p:nvSpPr>
        <p:spPr bwMode="auto">
          <a:xfrm>
            <a:off x="6102350" y="1195388"/>
            <a:ext cx="39512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400" b="1" dirty="0">
                <a:solidFill>
                  <a:srgbClr val="002060"/>
                </a:solidFill>
                <a:cs typeface="Calibri" panose="020F0502020204030204" pitchFamily="34" charset="0"/>
              </a:rPr>
              <a:t>350 000 руб. + 30 000 руб.            </a:t>
            </a:r>
            <a:r>
              <a:rPr lang="ru-RU" altLang="ru-RU" sz="2800" b="1" dirty="0">
                <a:solidFill>
                  <a:srgbClr val="002060"/>
                </a:solidFill>
                <a:cs typeface="Calibri" panose="020F0502020204030204" pitchFamily="34" charset="0"/>
              </a:rPr>
              <a:t>на обучение.</a:t>
            </a:r>
            <a:endParaRPr lang="ru-RU" altLang="ru-RU" sz="4400" b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endParaRPr lang="ru-RU" altLang="ru-RU" dirty="0">
              <a:cs typeface="Calibri" panose="020F0502020204030204" pitchFamily="34" charset="0"/>
            </a:endParaRPr>
          </a:p>
        </p:txBody>
      </p:sp>
      <p:sp>
        <p:nvSpPr>
          <p:cNvPr id="7174" name="Подзаголовок 2">
            <a:extLst>
              <a:ext uri="{FF2B5EF4-FFF2-40B4-BE49-F238E27FC236}">
                <a16:creationId xmlns:a16="http://schemas.microsoft.com/office/drawing/2014/main" id="{0F1BCA1B-B734-C93E-6CEA-0A4AD06C87E5}"/>
              </a:ext>
            </a:extLst>
          </p:cNvPr>
          <p:cNvSpPr txBox="1">
            <a:spLocks/>
          </p:cNvSpPr>
          <p:nvPr/>
        </p:nvSpPr>
        <p:spPr bwMode="auto">
          <a:xfrm>
            <a:off x="6096000" y="3216275"/>
            <a:ext cx="5537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200" b="1">
                <a:cs typeface="Calibri" panose="020F0502020204030204" pitchFamily="34" charset="0"/>
              </a:rPr>
              <a:t>Социальный контракт</a:t>
            </a:r>
            <a:r>
              <a:rPr lang="ru-RU" altLang="ru-RU" sz="2200">
                <a:cs typeface="Calibri" panose="020F0502020204030204" pitchFamily="34" charset="0"/>
              </a:rPr>
              <a:t> — письменное соглашение между гражданином и органом соцзащиты, в котором гражданин обязуется выполнить мероприятия, направленные на устранение сложных жизненных обстоятельств, а органы социальной защиты — предоставить безвозмездную финансовую помощь.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72D352-206A-1788-547A-5C7A9FAE6014}"/>
              </a:ext>
            </a:extLst>
          </p:cNvPr>
          <p:cNvSpPr/>
          <p:nvPr/>
        </p:nvSpPr>
        <p:spPr>
          <a:xfrm>
            <a:off x="6350" y="75406"/>
            <a:ext cx="12192000" cy="9223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C974F-F5A1-FE5C-AD55-88A97CA24217}"/>
              </a:ext>
            </a:extLst>
          </p:cNvPr>
          <p:cNvSpPr txBox="1"/>
          <p:nvPr/>
        </p:nvSpPr>
        <p:spPr>
          <a:xfrm>
            <a:off x="1784350" y="248445"/>
            <a:ext cx="10401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 dirty="0">
                <a:solidFill>
                  <a:schemeClr val="bg1"/>
                </a:solidFill>
                <a:latin typeface="Russo One"/>
                <a:cs typeface="+mn-cs"/>
              </a:rPr>
              <a:t>Помощь в открытии своего дела</a:t>
            </a:r>
            <a:endParaRPr lang="ru-RU" sz="2800" spc="-1" dirty="0">
              <a:solidFill>
                <a:schemeClr val="bg1"/>
              </a:solidFill>
              <a:latin typeface="Russo One"/>
              <a:cs typeface="+mn-cs"/>
            </a:endParaRPr>
          </a:p>
        </p:txBody>
      </p:sp>
      <p:graphicFrame>
        <p:nvGraphicFramePr>
          <p:cNvPr id="7177" name="Объект 8">
            <a:extLst>
              <a:ext uri="{FF2B5EF4-FFF2-40B4-BE49-F238E27FC236}">
                <a16:creationId xmlns:a16="http://schemas.microsoft.com/office/drawing/2014/main" id="{D80741ED-5BAF-5AE9-B454-5FD6EEE783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31763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orelDRAW" r:id="rId4" imgW="2287800" imgH="1766520" progId="CorelDraw.Graphic.20">
                  <p:embed/>
                </p:oleObj>
              </mc:Choice>
              <mc:Fallback>
                <p:oleObj name="CorelDRAW" r:id="rId4" imgW="2287800" imgH="1766520" progId="CorelDraw.Graphic.20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31763"/>
                        <a:ext cx="25146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0ED2C3BA-22CF-FDBE-7796-B3952ADC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" y="1"/>
            <a:ext cx="12183203" cy="6858000"/>
          </a:xfrm>
        </p:spPr>
        <p:txBody>
          <a:bodyPr/>
          <a:lstStyle/>
          <a:p>
            <a:endParaRPr lang="ru-RU" altLang="ru-RU" dirty="0"/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97E73CE1-D6D1-AFCE-B305-52C95B015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475" y="1697038"/>
            <a:ext cx="7200900" cy="48450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altLang="ru-RU" dirty="0"/>
              <a:t>Содействие в выборе франшизы</a:t>
            </a:r>
          </a:p>
          <a:p>
            <a:pPr>
              <a:spcBef>
                <a:spcPts val="1800"/>
              </a:spcBef>
            </a:pPr>
            <a:r>
              <a:rPr lang="ru-RU" altLang="ru-RU" dirty="0"/>
              <a:t>Чек-лист проверки франшизы </a:t>
            </a:r>
          </a:p>
          <a:p>
            <a:pPr>
              <a:spcBef>
                <a:spcPts val="1800"/>
              </a:spcBef>
            </a:pPr>
            <a:r>
              <a:rPr lang="ru-RU" altLang="ru-RU" dirty="0"/>
              <a:t>Содействие в организации переговоров              с франчайзером</a:t>
            </a:r>
          </a:p>
          <a:p>
            <a:pPr>
              <a:spcBef>
                <a:spcPts val="1800"/>
              </a:spcBef>
            </a:pPr>
            <a:r>
              <a:rPr lang="ru-RU" altLang="ru-RU" dirty="0"/>
              <a:t>Консультации юристов, финансистов</a:t>
            </a:r>
          </a:p>
          <a:p>
            <a:pPr>
              <a:spcBef>
                <a:spcPts val="1800"/>
              </a:spcBef>
            </a:pPr>
            <a:r>
              <a:rPr lang="ru-RU" altLang="ru-RU" dirty="0"/>
              <a:t>Информационная поддержка</a:t>
            </a:r>
          </a:p>
          <a:p>
            <a:pPr>
              <a:spcBef>
                <a:spcPts val="1800"/>
              </a:spcBef>
            </a:pPr>
            <a:r>
              <a:rPr lang="ru-RU" altLang="ru-RU" dirty="0"/>
              <a:t>Образовательные курсы, тренинги сертифицированными тренерами корпорации МСП 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DF5733-485E-5D0D-AE30-A2E407D5542F}"/>
              </a:ext>
            </a:extLst>
          </p:cNvPr>
          <p:cNvSpPr/>
          <p:nvPr/>
        </p:nvSpPr>
        <p:spPr>
          <a:xfrm>
            <a:off x="3175" y="534194"/>
            <a:ext cx="12192000" cy="9223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7726A-72C9-C9BF-3BD5-D3EE081823C7}"/>
              </a:ext>
            </a:extLst>
          </p:cNvPr>
          <p:cNvSpPr txBox="1"/>
          <p:nvPr/>
        </p:nvSpPr>
        <p:spPr>
          <a:xfrm>
            <a:off x="1793875" y="471488"/>
            <a:ext cx="1039495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Russo One" pitchFamily="2" charset="0"/>
                <a:cs typeface="+mn-cs"/>
              </a:rPr>
              <a:t>Услуги агентства по направлению франчайзинг</a:t>
            </a:r>
            <a:endParaRPr lang="ru-RU" sz="2800" spc="-1" dirty="0">
              <a:solidFill>
                <a:schemeClr val="bg1"/>
              </a:solidFill>
              <a:latin typeface="Russo One" pitchFamily="2" charset="0"/>
              <a:cs typeface="+mn-cs"/>
            </a:endParaRPr>
          </a:p>
        </p:txBody>
      </p:sp>
      <p:grpSp>
        <p:nvGrpSpPr>
          <p:cNvPr id="8198" name="Группа 6">
            <a:extLst>
              <a:ext uri="{FF2B5EF4-FFF2-40B4-BE49-F238E27FC236}">
                <a16:creationId xmlns:a16="http://schemas.microsoft.com/office/drawing/2014/main" id="{14CC4789-60CA-BE5C-4723-988B209C96EA}"/>
              </a:ext>
            </a:extLst>
          </p:cNvPr>
          <p:cNvGrpSpPr>
            <a:grpSpLocks/>
          </p:cNvGrpSpPr>
          <p:nvPr/>
        </p:nvGrpSpPr>
        <p:grpSpPr bwMode="auto">
          <a:xfrm>
            <a:off x="3175" y="1393825"/>
            <a:ext cx="4296503" cy="5384800"/>
            <a:chOff x="3503" y="1393364"/>
            <a:chExt cx="3835728" cy="5025022"/>
          </a:xfrm>
        </p:grpSpPr>
        <p:pic>
          <p:nvPicPr>
            <p:cNvPr id="8200" name="Picture 2">
              <a:extLst>
                <a:ext uri="{FF2B5EF4-FFF2-40B4-BE49-F238E27FC236}">
                  <a16:creationId xmlns:a16="http://schemas.microsoft.com/office/drawing/2014/main" id="{4ECCE09C-4982-0EEB-8EB5-A08DF7AF3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" y="3062028"/>
              <a:ext cx="3833446" cy="1604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1" name="Picture 2">
              <a:extLst>
                <a:ext uri="{FF2B5EF4-FFF2-40B4-BE49-F238E27FC236}">
                  <a16:creationId xmlns:a16="http://schemas.microsoft.com/office/drawing/2014/main" id="{EE914B1C-7C4D-2848-8FD7-54D3BC250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887" y="4737912"/>
              <a:ext cx="1919005" cy="1680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2" name="Picture 2">
              <a:extLst>
                <a:ext uri="{FF2B5EF4-FFF2-40B4-BE49-F238E27FC236}">
                  <a16:creationId xmlns:a16="http://schemas.microsoft.com/office/drawing/2014/main" id="{B0B8811B-BC22-395E-764D-410EF0A58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" y="4666841"/>
              <a:ext cx="1919005" cy="1681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3" name="Picture 2">
              <a:extLst>
                <a:ext uri="{FF2B5EF4-FFF2-40B4-BE49-F238E27FC236}">
                  <a16:creationId xmlns:a16="http://schemas.microsoft.com/office/drawing/2014/main" id="{2FDD2CC1-FB61-3702-161A-C20B85C7D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" y="1393364"/>
              <a:ext cx="3833446" cy="1675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8199" name="Объект 5">
            <a:extLst>
              <a:ext uri="{FF2B5EF4-FFF2-40B4-BE49-F238E27FC236}">
                <a16:creationId xmlns:a16="http://schemas.microsoft.com/office/drawing/2014/main" id="{F7C3E98C-6FB5-4D7E-F42D-7416A59417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31763"/>
          <a:ext cx="2116137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orelDRAW" r:id="rId7" imgW="2287800" imgH="1766520" progId="CorelDraw.Graphic.20">
                  <p:embed/>
                </p:oleObj>
              </mc:Choice>
              <mc:Fallback>
                <p:oleObj name="CorelDRAW" r:id="rId7" imgW="2287800" imgH="1766520" progId="CorelDraw.Graphic.20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31763"/>
                        <a:ext cx="2116137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6D6EB834-79AB-1B11-304E-944CCF5B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680E7ABD-243C-5AA2-67B0-F69A4F4C9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1D3ECC-C703-D681-DBD9-3655C1216C20}"/>
              </a:ext>
            </a:extLst>
          </p:cNvPr>
          <p:cNvSpPr/>
          <p:nvPr/>
        </p:nvSpPr>
        <p:spPr>
          <a:xfrm>
            <a:off x="3175" y="273050"/>
            <a:ext cx="12192000" cy="9223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221" name="Объект 4">
            <a:extLst>
              <a:ext uri="{FF2B5EF4-FFF2-40B4-BE49-F238E27FC236}">
                <a16:creationId xmlns:a16="http://schemas.microsoft.com/office/drawing/2014/main" id="{9483AFD4-536D-E663-8909-3FBB5943BE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31763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orelDRAW" r:id="rId3" imgW="2287800" imgH="1766520" progId="CorelDraw.Graphic.20">
                  <p:embed/>
                </p:oleObj>
              </mc:Choice>
              <mc:Fallback>
                <p:oleObj name="CorelDRAW" r:id="rId3" imgW="2287800" imgH="1766520" progId="CorelDraw.Graphic.20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31763"/>
                        <a:ext cx="25146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A020CE-D5D3-E4AE-53CD-82D39F482996}"/>
              </a:ext>
            </a:extLst>
          </p:cNvPr>
          <p:cNvSpPr txBox="1"/>
          <p:nvPr/>
        </p:nvSpPr>
        <p:spPr>
          <a:xfrm>
            <a:off x="1793875" y="471488"/>
            <a:ext cx="10401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 dirty="0">
                <a:solidFill>
                  <a:schemeClr val="bg1"/>
                </a:solidFill>
                <a:latin typeface="Russo One"/>
                <a:cs typeface="+mn-cs"/>
              </a:rPr>
              <a:t>Отдел по работе с муниципальными образованиями</a:t>
            </a:r>
            <a:endParaRPr lang="ru-RU" sz="2800" spc="-1" dirty="0">
              <a:solidFill>
                <a:schemeClr val="bg1"/>
              </a:solidFill>
              <a:latin typeface="Russo One"/>
              <a:cs typeface="+mn-cs"/>
            </a:endParaRPr>
          </a:p>
        </p:txBody>
      </p:sp>
      <p:pic>
        <p:nvPicPr>
          <p:cNvPr id="9223" name="Picture 2" descr="https://xn--b1abhmjth6azg.xn--p1ai/media/project_mo_560/03/bd/f3/54/c1/92/19743_x922.jpg">
            <a:extLst>
              <a:ext uri="{FF2B5EF4-FFF2-40B4-BE49-F238E27FC236}">
                <a16:creationId xmlns:a16="http://schemas.microsoft.com/office/drawing/2014/main" id="{2BF7C363-DFBE-22AA-2105-60E301AA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790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" descr="C:\Users\User\Desktop\8eb6033bfbd4051126efa26c442315cd.png">
            <a:extLst>
              <a:ext uri="{FF2B5EF4-FFF2-40B4-BE49-F238E27FC236}">
                <a16:creationId xmlns:a16="http://schemas.microsoft.com/office/drawing/2014/main" id="{07063FAD-2160-DFB8-6050-3E033DBC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273050"/>
            <a:ext cx="23034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8">
            <a:extLst>
              <a:ext uri="{FF2B5EF4-FFF2-40B4-BE49-F238E27FC236}">
                <a16:creationId xmlns:a16="http://schemas.microsoft.com/office/drawing/2014/main" id="{8B9D7CA2-5DAA-D67D-ED2F-EE8D7A0B3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1566863"/>
            <a:ext cx="200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>
                <a:solidFill>
                  <a:schemeClr val="bg1"/>
                </a:solidFill>
                <a:latin typeface="Russo One" pitchFamily="2" charset="0"/>
              </a:rPr>
              <a:t>Перейти на сайт</a:t>
            </a:r>
            <a:endParaRPr lang="en-US" altLang="ru-RU" sz="1600">
              <a:solidFill>
                <a:schemeClr val="bg1"/>
              </a:solidFill>
              <a:latin typeface="Russo One" pitchFamily="2" charset="0"/>
            </a:endParaRPr>
          </a:p>
          <a:p>
            <a:r>
              <a:rPr lang="ru-RU" altLang="ru-RU" sz="1600">
                <a:solidFill>
                  <a:schemeClr val="bg1"/>
                </a:solidFill>
                <a:latin typeface="Russo One" pitchFamily="2" charset="0"/>
              </a:rPr>
              <a:t>МСП.РФ</a:t>
            </a:r>
          </a:p>
        </p:txBody>
      </p:sp>
      <p:pic>
        <p:nvPicPr>
          <p:cNvPr id="10" name="Picture 5" descr="C:\Users\User\Desktop\Рисунок1.png">
            <a:extLst>
              <a:ext uri="{FF2B5EF4-FFF2-40B4-BE49-F238E27FC236}">
                <a16:creationId xmlns:a16="http://schemas.microsoft.com/office/drawing/2014/main" id="{986EBD1A-C7C7-A4AB-1CB7-D872ECC8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91459" flipH="1">
            <a:off x="8011021" y="855248"/>
            <a:ext cx="462754" cy="109061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Бизнес Десант</Template>
  <TotalTime>241</TotalTime>
  <Words>589</Words>
  <Application>Microsoft Office PowerPoint</Application>
  <PresentationFormat>Широкоэкранный</PresentationFormat>
  <Paragraphs>122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Nunito</vt:lpstr>
      <vt:lpstr>Questrial</vt:lpstr>
      <vt:lpstr>Russo One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                                          Отделение АРР в г. Котлас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Дурапова</dc:creator>
  <cp:lastModifiedBy>Пользователь</cp:lastModifiedBy>
  <cp:revision>22</cp:revision>
  <cp:lastPrinted>2023-06-19T08:44:15Z</cp:lastPrinted>
  <dcterms:created xsi:type="dcterms:W3CDTF">2023-05-24T08:56:25Z</dcterms:created>
  <dcterms:modified xsi:type="dcterms:W3CDTF">2023-06-19T08:58:10Z</dcterms:modified>
</cp:coreProperties>
</file>