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/>
              <a:t>Количество рассмотренных заявлений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0819000000000002"/>
          <c:y val="0.17513999999999999"/>
          <c:w val="0.66500999999999999"/>
          <c:h val="0.660930000000000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обращений в комиссию 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99999999999997E-3"/>
                  <c:y val="-1.501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899999999999999E-3"/>
                  <c:y val="-1.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Отказы в приеме документов</c:v>
                </c:pt>
                <c:pt idx="1">
                  <c:v>Решения об отклонении</c:v>
                </c:pt>
                <c:pt idx="2">
                  <c:v>Положительные решения</c:v>
                </c:pt>
                <c:pt idx="3">
                  <c:v>Всего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44</c:v>
                </c:pt>
                <c:pt idx="2">
                  <c:v>16</c:v>
                </c:pt>
                <c:pt idx="3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981056"/>
        <c:axId val="108474368"/>
      </c:barChart>
      <c:catAx>
        <c:axId val="107981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8474368"/>
        <c:crosses val="autoZero"/>
        <c:auto val="1"/>
        <c:lblAlgn val="ctr"/>
        <c:lblOffset val="100"/>
        <c:noMultiLvlLbl val="0"/>
      </c:catAx>
      <c:valAx>
        <c:axId val="1084743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7981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2E-3"/>
          <c:y val="3.4189999999999998E-2"/>
          <c:w val="0.88590000000000002"/>
          <c:h val="0.72687999999999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Кадастрова стоимость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000"/>
                    </a:pPr>
                    <a:fld id="{3BA2064C-1658-2080-F2EA-1DAF51B86E26}" type="VALUE">
                      <a:rPr lang="en-US" sz="1000"/>
                      <a:pPr>
                        <a:defRPr sz="1000"/>
                      </a:pPr>
                      <a:t></a:t>
                    </a:fld>
                    <a:endParaRPr lang="en-US" sz="100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000"/>
                    </a:pPr>
                    <a:fld id="{D5AE19B8-704F-7AEB-4D33-C1FEE2776C61}" type="VALUE">
                      <a:rPr lang="en-US" sz="1000"/>
                      <a:pPr>
                        <a:defRPr sz="1000"/>
                      </a:pPr>
                      <a:t></a:t>
                    </a:fld>
                    <a:endParaRPr lang="en-US" sz="100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000"/>
                    </a:pPr>
                    <a:fld id="{21F5F949-5571-13D0-C177-24029FC7764D}" type="VALUE">
                      <a:rPr lang="en-US" sz="1000"/>
                      <a:pPr>
                        <a:defRPr sz="1000"/>
                      </a:pPr>
                      <a:t></a:t>
                    </a:fld>
                    <a:endParaRPr lang="en-US" sz="100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099" tIns="19049" rIns="38099" bIns="19049" anchor="ctr" anchorCtr="1">
                <a:spAutoFit/>
              </a:bodyPr>
              <a:lstStyle/>
              <a:p>
                <a:pPr>
                  <a:defRPr sz="1000" b="0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Нежилое помещение 29:22:050513:3462</c:v>
                </c:pt>
                <c:pt idx="1">
                  <c:v>Нежилое помещение 29:22:050513:3461</c:v>
                </c:pt>
                <c:pt idx="2">
                  <c:v>Здание 29:22:050104:389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97785211.849999994</c:v>
                </c:pt>
                <c:pt idx="1">
                  <c:v>514797680.20999998</c:v>
                </c:pt>
                <c:pt idx="2">
                  <c:v>274946716.61000001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Рыночная стоимость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099" tIns="19049" rIns="38099" bIns="19049" anchor="ctr" anchorCtr="1">
                <a:spAutoFit/>
              </a:bodyPr>
              <a:lstStyle/>
              <a:p>
                <a:pPr>
                  <a:defRPr sz="1000" b="0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Нежилое помещение 29:22:050513:3462</c:v>
                </c:pt>
                <c:pt idx="1">
                  <c:v>Нежилое помещение 29:22:050513:3461</c:v>
                </c:pt>
                <c:pt idx="2">
                  <c:v>Здание 29:22:050104:389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45181000</c:v>
                </c:pt>
                <c:pt idx="1">
                  <c:v>252096000</c:v>
                </c:pt>
                <c:pt idx="2">
                  <c:v>166052453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Стоимость по экспертизе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000"/>
                    </a:pPr>
                    <a:fld id="{C9230A4B-2F79-2230-E287-B9AF7B8FA8E4}" type="VALUE">
                      <a:rPr lang="en-US" sz="1000"/>
                      <a:pPr>
                        <a:defRPr sz="1000"/>
                      </a:pPr>
                      <a:t></a:t>
                    </a:fld>
                    <a:endParaRPr lang="en-US" sz="100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000"/>
                    </a:pPr>
                    <a:fld id="{64E9643E-4EC6-5DB1-9652-5976E263BBCB}" type="VALUE">
                      <a:rPr lang="en-US" sz="1000"/>
                      <a:pPr>
                        <a:defRPr sz="1000"/>
                      </a:pPr>
                      <a:t></a:t>
                    </a:fld>
                    <a:endParaRPr lang="en-US" sz="100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7000000000000001E-3"/>
                </c:manualLayout>
              </c:layout>
              <c:spPr>
                <a:noFill/>
                <a:ln>
                  <a:noFill/>
                </a:ln>
              </c:spPr>
              <c:txPr>
                <a:bodyPr rot="0" spcFirstLastPara="1" vertOverflow="ellipsis" vert="horz" wrap="square" lIns="38099" tIns="19049" rIns="38099" bIns="19049" anchor="ctr" anchorCtr="1">
                  <a:spAutoFit/>
                </a:bodyPr>
                <a:lstStyle/>
                <a:p>
                  <a:pPr>
                    <a:defRPr sz="1000" b="0" i="0" u="none" strike="noStrike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099" tIns="19049" rIns="38099" bIns="19049" anchor="ctr" anchorCtr="1">
                <a:spAutoFit/>
              </a:bodyPr>
              <a:lstStyle/>
              <a:p>
                <a:pPr>
                  <a:defRPr sz="1000" b="0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Нежилое помещение 29:22:050513:3462</c:v>
                </c:pt>
                <c:pt idx="1">
                  <c:v>Нежилое помещение 29:22:050513:3461</c:v>
                </c:pt>
                <c:pt idx="2">
                  <c:v>Здание 29:22:050104:389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72805000</c:v>
                </c:pt>
                <c:pt idx="1">
                  <c:v>415065000</c:v>
                </c:pt>
                <c:pt idx="2" formatCode="#,##0.00">
                  <c:v>219229000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6"/>
        <c:axId val="108584320"/>
        <c:axId val="134433792"/>
      </c:barChart>
      <c:catAx>
        <c:axId val="10858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4433792"/>
        <c:crosses val="autoZero"/>
        <c:auto val="1"/>
        <c:lblAlgn val="ctr"/>
        <c:lblOffset val="100"/>
        <c:noMultiLvlLbl val="0"/>
      </c:catAx>
      <c:valAx>
        <c:axId val="13443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58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570000000000001E-2"/>
          <c:y val="0.91452"/>
          <c:w val="0.78844000000000003"/>
          <c:h val="7.3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5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Wirefram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5"/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D1EB06-D7BE-43E2-A9CE-0EA14BE65E0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40F02355-6F5D-454C-AE89-3560E5F021B3}" type="pres">
      <dgm:prSet presAssocID="{16D1EB06-D7BE-43E2-A9CE-0EA14BE65E02}" presName="linear" presStyleCnt="0">
        <dgm:presLayoutVars>
          <dgm:animLvl val="lvl"/>
          <dgm:resizeHandles val="exact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</dgm:ptLst>
  <dgm:cxnLst>
    <dgm:cxn modelId="{CACE1529-9A62-4F7E-9EF9-975DC797F3C4}" type="presOf" srcId="{16D1EB06-D7BE-43E2-A9CE-0EA14BE65E02}" destId="{40F02355-6F5D-454C-AE89-3560E5F021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 bwMode="auto">
          <a:xfrm>
            <a:off x="8220990" y="1"/>
            <a:ext cx="3971005" cy="685746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102"/>
          <p:cNvSpPr>
            <a:spLocks noGrp="1" noChangeArrowheads="1"/>
          </p:cNvSpPr>
          <p:nvPr userDrawn="1"/>
        </p:nvSpPr>
        <p:spPr bwMode="auto">
          <a:xfrm>
            <a:off x="8400255" y="3356809"/>
            <a:ext cx="190499" cy="14524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19" name="Text Placeholder 4"/>
          <p:cNvSpPr>
            <a:spLocks noGrp="1"/>
          </p:cNvSpPr>
          <p:nvPr>
            <p:ph type="subTitle" idx="1" hasCustomPrompt="1"/>
          </p:nvPr>
        </p:nvSpPr>
        <p:spPr bwMode="auto">
          <a:xfrm>
            <a:off x="8881393" y="2597939"/>
            <a:ext cx="2974883" cy="166158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/>
              <a:buChar char="•"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395" y="2569090"/>
            <a:ext cx="7383251" cy="165402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11" name="Дата 10"/>
          <p:cNvSpPr>
            <a:spLocks noGrp="1"/>
          </p:cNvSpPr>
          <p:nvPr>
            <p:ph type="dt" sz="half" idx="15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6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42"/>
            <a:ext cx="2743200" cy="5835649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42"/>
            <a:ext cx="8026399" cy="5835649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4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7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15413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15413" y="1535113"/>
            <a:ext cx="5181103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15413" y="2174874"/>
            <a:ext cx="51811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7" y="1535113"/>
            <a:ext cx="5183210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7" y="2174874"/>
            <a:ext cx="5183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10" y="273054"/>
            <a:ext cx="4011084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0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1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15413" y="4800603"/>
            <a:ext cx="1056117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815413" y="612778"/>
            <a:ext cx="10561173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15413" y="5367337"/>
            <a:ext cx="1056117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100"/>
          <p:cNvSpPr>
            <a:spLocks noGrp="1" noChangeArrowheads="1"/>
          </p:cNvSpPr>
          <p:nvPr userDrawn="1"/>
        </p:nvSpPr>
        <p:spPr bwMode="auto">
          <a:xfrm>
            <a:off x="3669" y="270"/>
            <a:ext cx="12184661" cy="6857460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stroke="0" extrusionOk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3"/>
          <p:cNvSpPr>
            <a:spLocks noGrp="1" noChangeArrowheads="1"/>
          </p:cNvSpPr>
          <p:nvPr userDrawn="1"/>
        </p:nvSpPr>
        <p:spPr bwMode="auto">
          <a:xfrm>
            <a:off x="183165" y="101751"/>
            <a:ext cx="7789614" cy="585789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4"/>
          <p:cNvSpPr>
            <a:spLocks noGrp="1" noChangeArrowheads="1"/>
          </p:cNvSpPr>
          <p:nvPr userDrawn="1"/>
        </p:nvSpPr>
        <p:spPr bwMode="auto">
          <a:xfrm>
            <a:off x="244971" y="130323"/>
            <a:ext cx="7610403" cy="572343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5"/>
          <p:cNvSpPr>
            <a:spLocks noGrp="1" noChangeArrowheads="1"/>
          </p:cNvSpPr>
          <p:nvPr userDrawn="1"/>
        </p:nvSpPr>
        <p:spPr bwMode="auto">
          <a:xfrm>
            <a:off x="306493" y="159054"/>
            <a:ext cx="7431757" cy="558883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6"/>
          <p:cNvSpPr>
            <a:spLocks noGrp="1" noChangeArrowheads="1"/>
          </p:cNvSpPr>
          <p:nvPr userDrawn="1"/>
        </p:nvSpPr>
        <p:spPr bwMode="auto">
          <a:xfrm>
            <a:off x="368021" y="187787"/>
            <a:ext cx="7252827" cy="545437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07"/>
          <p:cNvSpPr>
            <a:spLocks noGrp="1" noChangeArrowheads="1"/>
          </p:cNvSpPr>
          <p:nvPr userDrawn="1"/>
        </p:nvSpPr>
        <p:spPr bwMode="auto">
          <a:xfrm>
            <a:off x="429541" y="216360"/>
            <a:ext cx="7074181" cy="531992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08"/>
          <p:cNvSpPr>
            <a:spLocks noGrp="1" noChangeArrowheads="1"/>
          </p:cNvSpPr>
          <p:nvPr userDrawn="1"/>
        </p:nvSpPr>
        <p:spPr bwMode="auto">
          <a:xfrm>
            <a:off x="491347" y="245090"/>
            <a:ext cx="6894970" cy="518531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09"/>
          <p:cNvSpPr>
            <a:spLocks noGrp="1" noChangeArrowheads="1"/>
          </p:cNvSpPr>
          <p:nvPr userDrawn="1"/>
        </p:nvSpPr>
        <p:spPr bwMode="auto">
          <a:xfrm>
            <a:off x="552877" y="273821"/>
            <a:ext cx="6716041" cy="505071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0"/>
          <p:cNvSpPr>
            <a:spLocks noGrp="1" noChangeArrowheads="1"/>
          </p:cNvSpPr>
          <p:nvPr userDrawn="1"/>
        </p:nvSpPr>
        <p:spPr bwMode="auto">
          <a:xfrm>
            <a:off x="614397" y="302395"/>
            <a:ext cx="6537394" cy="491625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1"/>
          <p:cNvSpPr>
            <a:spLocks noGrp="1" noChangeArrowheads="1"/>
          </p:cNvSpPr>
          <p:nvPr userDrawn="1"/>
        </p:nvSpPr>
        <p:spPr bwMode="auto">
          <a:xfrm>
            <a:off x="676203" y="331128"/>
            <a:ext cx="6358183" cy="478165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2"/>
          <p:cNvSpPr>
            <a:spLocks noGrp="1" noChangeArrowheads="1"/>
          </p:cNvSpPr>
          <p:nvPr userDrawn="1"/>
        </p:nvSpPr>
        <p:spPr bwMode="auto">
          <a:xfrm>
            <a:off x="737731" y="359857"/>
            <a:ext cx="6179254" cy="464703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3"/>
          <p:cNvSpPr>
            <a:spLocks noGrp="1" noChangeArrowheads="1"/>
          </p:cNvSpPr>
          <p:nvPr userDrawn="1"/>
        </p:nvSpPr>
        <p:spPr bwMode="auto">
          <a:xfrm>
            <a:off x="799253" y="388590"/>
            <a:ext cx="6000607" cy="451243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4"/>
          <p:cNvSpPr>
            <a:spLocks noGrp="1" noChangeArrowheads="1"/>
          </p:cNvSpPr>
          <p:nvPr userDrawn="1"/>
        </p:nvSpPr>
        <p:spPr bwMode="auto">
          <a:xfrm>
            <a:off x="860777" y="417163"/>
            <a:ext cx="5821679" cy="437797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5"/>
          <p:cNvSpPr>
            <a:spLocks noGrp="1" noChangeArrowheads="1"/>
          </p:cNvSpPr>
          <p:nvPr userDrawn="1"/>
        </p:nvSpPr>
        <p:spPr bwMode="auto">
          <a:xfrm>
            <a:off x="922587" y="445894"/>
            <a:ext cx="5642750" cy="424352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6"/>
          <p:cNvSpPr>
            <a:spLocks noGrp="1" noChangeArrowheads="1"/>
          </p:cNvSpPr>
          <p:nvPr userDrawn="1"/>
        </p:nvSpPr>
        <p:spPr bwMode="auto">
          <a:xfrm>
            <a:off x="984107" y="474624"/>
            <a:ext cx="5463821" cy="410891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17"/>
          <p:cNvSpPr>
            <a:spLocks noGrp="1" noChangeArrowheads="1"/>
          </p:cNvSpPr>
          <p:nvPr userDrawn="1"/>
        </p:nvSpPr>
        <p:spPr bwMode="auto">
          <a:xfrm>
            <a:off x="1045632" y="503197"/>
            <a:ext cx="5284893" cy="397446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18"/>
          <p:cNvSpPr>
            <a:spLocks noGrp="1" noChangeArrowheads="1"/>
          </p:cNvSpPr>
          <p:nvPr userDrawn="1"/>
        </p:nvSpPr>
        <p:spPr bwMode="auto">
          <a:xfrm>
            <a:off x="1107443" y="531930"/>
            <a:ext cx="5105963" cy="383985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19"/>
          <p:cNvSpPr>
            <a:spLocks noGrp="1" noChangeArrowheads="1"/>
          </p:cNvSpPr>
          <p:nvPr userDrawn="1"/>
        </p:nvSpPr>
        <p:spPr bwMode="auto">
          <a:xfrm>
            <a:off x="1168963" y="560659"/>
            <a:ext cx="4927034" cy="370525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0"/>
          <p:cNvSpPr>
            <a:spLocks noGrp="1" noChangeArrowheads="1"/>
          </p:cNvSpPr>
          <p:nvPr userDrawn="1"/>
        </p:nvSpPr>
        <p:spPr bwMode="auto">
          <a:xfrm>
            <a:off x="2023254" y="5083093"/>
            <a:ext cx="1181945" cy="888929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21"/>
          <p:cNvSpPr>
            <a:spLocks noGrp="1" noChangeArrowheads="1"/>
          </p:cNvSpPr>
          <p:nvPr userDrawn="1"/>
        </p:nvSpPr>
        <p:spPr bwMode="auto">
          <a:xfrm>
            <a:off x="2851007" y="4515765"/>
            <a:ext cx="1869157" cy="140562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24"/>
          <p:cNvSpPr>
            <a:spLocks noGrp="1" noChangeArrowheads="1"/>
          </p:cNvSpPr>
          <p:nvPr userDrawn="1"/>
        </p:nvSpPr>
        <p:spPr bwMode="auto">
          <a:xfrm>
            <a:off x="3037839" y="4457826"/>
            <a:ext cx="835941" cy="62875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25"/>
          <p:cNvSpPr>
            <a:spLocks noGrp="1" noChangeArrowheads="1"/>
          </p:cNvSpPr>
          <p:nvPr userDrawn="1"/>
        </p:nvSpPr>
        <p:spPr bwMode="auto">
          <a:xfrm>
            <a:off x="1015999" y="4613071"/>
            <a:ext cx="685800" cy="51557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3" name="Shape 1138"/>
          <p:cNvSpPr>
            <a:spLocks noGrp="1" noChangeArrowheads="1"/>
          </p:cNvSpPr>
          <p:nvPr userDrawn="1"/>
        </p:nvSpPr>
        <p:spPr bwMode="auto">
          <a:xfrm>
            <a:off x="2311403" y="4372901"/>
            <a:ext cx="796430" cy="59891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4" name="Shape 1139"/>
          <p:cNvSpPr>
            <a:spLocks noGrp="1" noChangeArrowheads="1"/>
          </p:cNvSpPr>
          <p:nvPr userDrawn="1"/>
        </p:nvSpPr>
        <p:spPr bwMode="auto">
          <a:xfrm>
            <a:off x="1648462" y="4729109"/>
            <a:ext cx="755507" cy="568121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5" name="Shape 1140"/>
          <p:cNvSpPr>
            <a:spLocks noGrp="1" noChangeArrowheads="1"/>
          </p:cNvSpPr>
          <p:nvPr userDrawn="1"/>
        </p:nvSpPr>
        <p:spPr bwMode="auto">
          <a:xfrm>
            <a:off x="1506501" y="5387076"/>
            <a:ext cx="753250" cy="566374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6" name="Shape 1141"/>
          <p:cNvSpPr>
            <a:spLocks noGrp="1" noChangeArrowheads="1"/>
          </p:cNvSpPr>
          <p:nvPr userDrawn="1"/>
        </p:nvSpPr>
        <p:spPr bwMode="auto">
          <a:xfrm>
            <a:off x="2370101" y="5855034"/>
            <a:ext cx="893513" cy="67193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142"/>
          <p:cNvSpPr>
            <a:spLocks noGrp="1" noChangeArrowheads="1"/>
          </p:cNvSpPr>
          <p:nvPr userDrawn="1"/>
        </p:nvSpPr>
        <p:spPr bwMode="auto">
          <a:xfrm>
            <a:off x="2241977" y="6244482"/>
            <a:ext cx="688339" cy="517801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7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8" name="Shape 1143"/>
          <p:cNvSpPr>
            <a:spLocks noGrp="1" noChangeArrowheads="1"/>
          </p:cNvSpPr>
          <p:nvPr userDrawn="1"/>
        </p:nvSpPr>
        <p:spPr bwMode="auto">
          <a:xfrm>
            <a:off x="3596920" y="5964721"/>
            <a:ext cx="726439" cy="546215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144"/>
          <p:cNvSpPr>
            <a:spLocks noGrp="1" noChangeArrowheads="1"/>
          </p:cNvSpPr>
          <p:nvPr userDrawn="1"/>
        </p:nvSpPr>
        <p:spPr bwMode="auto">
          <a:xfrm>
            <a:off x="3037843" y="5578669"/>
            <a:ext cx="977899" cy="735271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147"/>
          <p:cNvSpPr>
            <a:spLocks noGrp="1" noChangeArrowheads="1"/>
          </p:cNvSpPr>
          <p:nvPr userDrawn="1"/>
        </p:nvSpPr>
        <p:spPr bwMode="auto">
          <a:xfrm>
            <a:off x="2609712" y="36827"/>
            <a:ext cx="752403" cy="565898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148"/>
          <p:cNvSpPr>
            <a:spLocks noGrp="1" noChangeArrowheads="1"/>
          </p:cNvSpPr>
          <p:nvPr userDrawn="1"/>
        </p:nvSpPr>
        <p:spPr bwMode="auto">
          <a:xfrm>
            <a:off x="2272174" y="35715"/>
            <a:ext cx="748734" cy="563041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99253" y="1600203"/>
            <a:ext cx="10577333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15413" y="6356353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84183-74E9-4393-9769-E1D9236041BE}" type="datetimeFigureOut">
              <a:rPr lang="ru-RU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3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9" y="274638"/>
            <a:ext cx="105887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592277" y="6356353"/>
            <a:ext cx="2784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30004-958A-4E15-9840-E9741BECB0F3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>
        <a:spcBef>
          <a:spcPts val="0"/>
        </a:spcBef>
        <a:buNone/>
        <a:defRPr sz="4400" b="1">
          <a:solidFill>
            <a:schemeClr val="accent6">
              <a:lumMod val="50000"/>
            </a:schemeClr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5426458" name="Объект 2"/>
          <p:cNvSpPr>
            <a:spLocks noGrp="1"/>
          </p:cNvSpPr>
          <p:nvPr>
            <p:ph idx="1"/>
          </p:nvPr>
        </p:nvSpPr>
        <p:spPr bwMode="auto">
          <a:xfrm>
            <a:off x="799252" y="1940381"/>
            <a:ext cx="10577332" cy="4242363"/>
          </a:xfrm>
        </p:spPr>
        <p:txBody>
          <a:bodyPr/>
          <a:lstStyle/>
          <a:p>
            <a:pPr marL="0" indent="0" algn="ctr">
              <a:buFont typeface="Arial"/>
              <a:buNone/>
              <a:defRPr/>
            </a:pPr>
            <a:r>
              <a:rPr sz="3600" b="1" dirty="0" err="1">
                <a:latin typeface="Times New Roman"/>
                <a:cs typeface="Times New Roman"/>
              </a:rPr>
              <a:t>Информация</a:t>
            </a:r>
            <a:r>
              <a:rPr sz="3600" b="1" dirty="0">
                <a:latin typeface="Times New Roman"/>
                <a:cs typeface="Times New Roman"/>
              </a:rPr>
              <a:t> о </a:t>
            </a:r>
            <a:r>
              <a:rPr sz="3600" b="1" dirty="0" err="1">
                <a:latin typeface="Times New Roman"/>
                <a:cs typeface="Times New Roman"/>
              </a:rPr>
              <a:t>государственной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кадастровой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оценке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объектов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недвижимости</a:t>
            </a:r>
            <a:r>
              <a:rPr sz="3600" b="1" dirty="0">
                <a:latin typeface="Times New Roman"/>
                <a:cs typeface="Times New Roman"/>
              </a:rPr>
              <a:t> и </a:t>
            </a:r>
            <a:r>
              <a:rPr sz="3600" b="1" dirty="0" err="1">
                <a:latin typeface="Times New Roman"/>
                <a:cs typeface="Times New Roman"/>
              </a:rPr>
              <a:t>установлению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кадастровой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стоимости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объектов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недвижимости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br>
              <a:rPr sz="3600" b="1" dirty="0">
                <a:latin typeface="Times New Roman"/>
                <a:cs typeface="Times New Roman"/>
              </a:rPr>
            </a:br>
            <a:r>
              <a:rPr sz="3600" b="1" dirty="0">
                <a:latin typeface="Times New Roman"/>
                <a:cs typeface="Times New Roman"/>
              </a:rPr>
              <a:t>в </a:t>
            </a:r>
            <a:r>
              <a:rPr sz="3600" b="1" dirty="0" err="1">
                <a:latin typeface="Times New Roman"/>
                <a:cs typeface="Times New Roman"/>
              </a:rPr>
              <a:t>размере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их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рыночной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dirty="0" err="1">
                <a:latin typeface="Times New Roman"/>
                <a:cs typeface="Times New Roman"/>
              </a:rPr>
              <a:t>стоимости</a:t>
            </a:r>
            <a:endParaRPr sz="3600" b="1" dirty="0"/>
          </a:p>
        </p:txBody>
      </p:sp>
      <p:pic>
        <p:nvPicPr>
          <p:cNvPr id="1689250975" name="Рисунок 168925097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944883" y="188640"/>
            <a:ext cx="1094700" cy="1094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059804954" name="Схема 6"/>
          <p:cNvGraphicFramePr>
            <a:graphicFrameLocks/>
          </p:cNvGraphicFramePr>
          <p:nvPr/>
        </p:nvGraphicFramePr>
        <p:xfrm>
          <a:off x="3287687" y="3861048"/>
          <a:ext cx="7653535" cy="936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3442891" name="Группа 9"/>
          <p:cNvGrpSpPr/>
          <p:nvPr/>
        </p:nvGrpSpPr>
        <p:grpSpPr bwMode="auto">
          <a:xfrm>
            <a:off x="1816230" y="1417765"/>
            <a:ext cx="8754363" cy="278377"/>
            <a:chOff x="101599" y="701587"/>
            <a:chExt cx="8940799" cy="219988"/>
          </a:xfrm>
        </p:grpSpPr>
        <p:sp>
          <p:nvSpPr>
            <p:cNvPr id="1657756941" name="Прямоугольник 10"/>
            <p:cNvSpPr/>
            <p:nvPr/>
          </p:nvSpPr>
          <p:spPr bwMode="auto">
            <a:xfrm>
              <a:off x="6948421" y="731826"/>
              <a:ext cx="2014959" cy="1897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  <a:latin typeface="Arial"/>
                <a:cs typeface="Arial"/>
              </a:endParaRPr>
            </a:p>
          </p:txBody>
        </p:sp>
        <p:sp>
          <p:nvSpPr>
            <p:cNvPr id="575123856" name="Прямоугольник 11"/>
            <p:cNvSpPr/>
            <p:nvPr/>
          </p:nvSpPr>
          <p:spPr bwMode="auto">
            <a:xfrm>
              <a:off x="101599" y="701587"/>
              <a:ext cx="8744663" cy="11645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  <a:latin typeface="Arial"/>
                <a:cs typeface="Arial"/>
              </a:endParaRPr>
            </a:p>
          </p:txBody>
        </p:sp>
        <p:sp>
          <p:nvSpPr>
            <p:cNvPr id="990325290" name="Прямоугольник 12"/>
            <p:cNvSpPr/>
            <p:nvPr/>
          </p:nvSpPr>
          <p:spPr bwMode="auto">
            <a:xfrm>
              <a:off x="297735" y="787806"/>
              <a:ext cx="8744663" cy="6474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  <a:latin typeface="Arial"/>
                <a:cs typeface="Arial"/>
              </a:endParaRPr>
            </a:p>
          </p:txBody>
        </p:sp>
      </p:grpSp>
      <p:sp>
        <p:nvSpPr>
          <p:cNvPr id="836854256" name="Прямоугольник 1"/>
          <p:cNvSpPr/>
          <p:nvPr/>
        </p:nvSpPr>
        <p:spPr bwMode="auto">
          <a:xfrm>
            <a:off x="1810350" y="289150"/>
            <a:ext cx="8643557" cy="920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5000"/>
              </a:lnSpc>
              <a:defRPr/>
            </a:pPr>
            <a:r>
              <a:rPr lang="ru-RU" sz="1600" b="1">
                <a:solidFill>
                  <a:srgbClr val="002060"/>
                </a:solidFill>
                <a:latin typeface="Arial"/>
                <a:cs typeface="Arial"/>
              </a:rPr>
              <a:t>Статистика оспаривания кадастровой стоимости 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Arial"/>
                <a:cs typeface="Arial"/>
              </a:rPr>
              <a:t>зданий, помещений, сооружений, объектов незавершенного строительства, машино-мест</a:t>
            </a:r>
            <a:r>
              <a:rPr lang="ru-RU" sz="1600" b="1">
                <a:solidFill>
                  <a:srgbClr val="002060"/>
                </a:solidFill>
                <a:latin typeface="Arial"/>
                <a:cs typeface="Arial"/>
              </a:rPr>
              <a:t> в 2022 году в комиссии </a:t>
            </a:r>
            <a:br>
              <a:rPr lang="ru-RU" sz="1600" b="1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1600" b="1">
                <a:solidFill>
                  <a:srgbClr val="002060"/>
                </a:solidFill>
                <a:latin typeface="Arial"/>
                <a:cs typeface="Arial"/>
              </a:rPr>
              <a:t>по рассмотрению споров о результатах определения кадастровой стоимости </a:t>
            </a:r>
            <a:br>
              <a:rPr lang="ru-RU" sz="1600" b="1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1600" b="1">
                <a:solidFill>
                  <a:srgbClr val="002060"/>
                </a:solidFill>
                <a:latin typeface="Arial"/>
                <a:cs typeface="Arial"/>
              </a:rPr>
              <a:t>на территории Архангельской области </a:t>
            </a:r>
            <a:endParaRPr/>
          </a:p>
        </p:txBody>
      </p:sp>
      <p:sp>
        <p:nvSpPr>
          <p:cNvPr id="209422467" name="TextBox 4"/>
          <p:cNvSpPr txBox="1"/>
          <p:nvPr/>
        </p:nvSpPr>
        <p:spPr bwMode="auto">
          <a:xfrm>
            <a:off x="2207566" y="5733255"/>
            <a:ext cx="7849518" cy="57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/>
              <a:t>За 2022 год в комиссии при министерстве рассмотрено </a:t>
            </a:r>
            <a:r>
              <a:rPr lang="en-US" sz="1600"/>
              <a:t>64</a:t>
            </a:r>
            <a:r>
              <a:rPr lang="ru-RU" sz="1600"/>
              <a:t> заявления </a:t>
            </a:r>
            <a:br>
              <a:rPr lang="ru-RU" sz="1600"/>
            </a:br>
            <a:r>
              <a:rPr lang="ru-RU" sz="1600"/>
              <a:t>(51 объект – здания, 13 объектов – помещения)</a:t>
            </a:r>
          </a:p>
        </p:txBody>
      </p:sp>
      <p:graphicFrame>
        <p:nvGraphicFramePr>
          <p:cNvPr id="716164277" name="Диаграмма 716164276"/>
          <p:cNvGraphicFramePr>
            <a:graphicFrameLocks/>
          </p:cNvGraphicFramePr>
          <p:nvPr/>
        </p:nvGraphicFramePr>
        <p:xfrm>
          <a:off x="2160681" y="1844822"/>
          <a:ext cx="8217864" cy="3384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752246299" name="Рисунок 1752246298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10876029" y="102053"/>
            <a:ext cx="1107628" cy="11076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fade/>
      </p:transition>
    </mc:Choice>
    <mc:Fallback xmlns="" xmlns:m="http://schemas.openxmlformats.org/officeDocument/2006/math" xmlns:w="http://schemas.openxmlformats.org/wordprocessingml/2006/main">
      <p:transition spd="slow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36554175" name="Заголовок 1"/>
          <p:cNvSpPr>
            <a:spLocks noGrp="1"/>
          </p:cNvSpPr>
          <p:nvPr>
            <p:ph type="title"/>
          </p:nvPr>
        </p:nvSpPr>
        <p:spPr bwMode="auto">
          <a:xfrm>
            <a:off x="2119191" y="359683"/>
            <a:ext cx="8164158" cy="114300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ru-RU" sz="1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Статистика оспаривания кадастровой стоимости зданий, помещений, </a:t>
            </a:r>
            <a:br>
              <a:rPr lang="ru-RU" sz="1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1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сооружений, объектов незавершенного строительства, машино-мест </a:t>
            </a:r>
            <a:br>
              <a:rPr lang="ru-RU" sz="1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1600" b="1" i="0" u="none" strike="noStrike" cap="none" spc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в 2022 году в</a:t>
            </a:r>
            <a:r>
              <a:rPr lang="en-US" sz="1600"/>
              <a:t> </a:t>
            </a:r>
            <a:r>
              <a:rPr lang="ru-RU" sz="1600"/>
              <a:t>Архангельском областном суде</a:t>
            </a:r>
            <a:endParaRPr/>
          </a:p>
        </p:txBody>
      </p:sp>
      <p:sp>
        <p:nvSpPr>
          <p:cNvPr id="670148358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sz="1600" dirty="0"/>
          </a:p>
          <a:p>
            <a:pPr>
              <a:defRPr/>
            </a:pPr>
            <a:endParaRPr sz="1600" dirty="0"/>
          </a:p>
          <a:p>
            <a:pPr>
              <a:defRPr/>
            </a:pPr>
            <a:r>
              <a:rPr sz="1600" dirty="0"/>
              <a:t>В 2022 </a:t>
            </a:r>
            <a:r>
              <a:rPr sz="1600" dirty="0" err="1"/>
              <a:t>году</a:t>
            </a:r>
            <a:r>
              <a:rPr sz="1600" dirty="0"/>
              <a:t> в </a:t>
            </a:r>
            <a:r>
              <a:rPr sz="1600" dirty="0" err="1"/>
              <a:t>Архангельском</a:t>
            </a:r>
            <a:r>
              <a:rPr sz="1600" dirty="0"/>
              <a:t> </a:t>
            </a:r>
            <a:r>
              <a:rPr sz="1600" dirty="0" err="1"/>
              <a:t>областном</a:t>
            </a:r>
            <a:r>
              <a:rPr sz="1600" dirty="0"/>
              <a:t> </a:t>
            </a:r>
            <a:r>
              <a:rPr sz="1600" dirty="0" err="1"/>
              <a:t>суде</a:t>
            </a:r>
            <a:r>
              <a:rPr sz="1600" dirty="0"/>
              <a:t> </a:t>
            </a:r>
            <a:r>
              <a:rPr sz="1600" dirty="0" err="1"/>
              <a:t>оспорена</a:t>
            </a:r>
            <a:r>
              <a:rPr sz="1600" dirty="0"/>
              <a:t> </a:t>
            </a:r>
            <a:r>
              <a:rPr sz="1600" dirty="0" err="1"/>
              <a:t>кадастровая</a:t>
            </a:r>
            <a:r>
              <a:rPr sz="1600" dirty="0"/>
              <a:t> </a:t>
            </a:r>
            <a:r>
              <a:rPr sz="1600" dirty="0" err="1"/>
              <a:t>стоимость</a:t>
            </a:r>
            <a:r>
              <a:rPr sz="1600" dirty="0"/>
              <a:t> 2 </a:t>
            </a:r>
            <a:r>
              <a:rPr sz="1600" dirty="0" err="1"/>
              <a:t>помещений</a:t>
            </a:r>
            <a:r>
              <a:rPr sz="1600" dirty="0"/>
              <a:t> и 1 </a:t>
            </a:r>
            <a:r>
              <a:rPr sz="1600" dirty="0" err="1"/>
              <a:t>здания</a:t>
            </a:r>
            <a:endParaRPr sz="1600" dirty="0"/>
          </a:p>
        </p:txBody>
      </p:sp>
      <p:graphicFrame>
        <p:nvGraphicFramePr>
          <p:cNvPr id="880854118" name="Диаграмма 880854117"/>
          <p:cNvGraphicFramePr>
            <a:graphicFrameLocks/>
          </p:cNvGraphicFramePr>
          <p:nvPr/>
        </p:nvGraphicFramePr>
        <p:xfrm>
          <a:off x="910847" y="2857499"/>
          <a:ext cx="11064306" cy="2857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84536233" name="Рисунок 188453623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816949" y="102053"/>
            <a:ext cx="1166708" cy="11667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Official">
  <a:themeElements>
    <a:clrScheme name="Officia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</TotalTime>
  <Words>81</Words>
  <Application>Microsoft Office PowerPoint</Application>
  <DocSecurity>0</DocSecurity>
  <PresentationFormat>Произвольный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Official</vt:lpstr>
      <vt:lpstr>Презентация PowerPoint</vt:lpstr>
      <vt:lpstr>Презентация PowerPoint</vt:lpstr>
      <vt:lpstr>Статистика оспаривания кадастровой стоимости зданий, помещений,  сооружений, объектов незавершенного строительства, машино-мест  в 2022 году в Архангельском областном суде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Кузнецова Олеся Александровна</dc:creator>
  <cp:lastModifiedBy>Бадеева Дарья Дмитриевна</cp:lastModifiedBy>
  <cp:revision>42</cp:revision>
  <cp:lastPrinted>2023-09-05T09:10:06Z</cp:lastPrinted>
  <dcterms:created xsi:type="dcterms:W3CDTF">2022-06-21T11:25:21Z</dcterms:created>
  <dcterms:modified xsi:type="dcterms:W3CDTF">2023-09-06T11:23:23Z</dcterms:modified>
  <dc:identifier/>
  <dc:language/>
  <cp:version/>
</cp:coreProperties>
</file>