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3" r:id="rId2"/>
  </p:sldMasterIdLst>
  <p:notesMasterIdLst>
    <p:notesMasterId r:id="rId10"/>
  </p:notesMasterIdLst>
  <p:sldIdLst>
    <p:sldId id="409" r:id="rId3"/>
    <p:sldId id="343" r:id="rId4"/>
    <p:sldId id="394" r:id="rId5"/>
    <p:sldId id="416" r:id="rId6"/>
    <p:sldId id="396" r:id="rId7"/>
    <p:sldId id="395" r:id="rId8"/>
    <p:sldId id="354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Дроздова Наталья Александровна" initials="ДНА" lastIdx="1" clrIdx="0">
    <p:extLst>
      <p:ext uri="{19B8F6BF-5375-455C-9EA6-DF929625EA0E}">
        <p15:presenceInfo xmlns="" xmlns:p15="http://schemas.microsoft.com/office/powerpoint/2012/main" userId="S-1-5-21-4082694516-2826748780-398493862-169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-55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объектов недвижимости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5.2748631806117725E-2"/>
          <c:y val="0.16158179774994497"/>
          <c:w val="0.51970612038070196"/>
          <c:h val="0.80772045138218973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8E4-4448-8A51-24979FADA6D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8E4-4448-8A51-24979FADA6D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8E4-4448-8A51-24979FADA6D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98E4-4448-8A51-24979FADA6D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98E4-4448-8A51-24979FADA6DC}"/>
              </c:ext>
            </c:extLst>
          </c:dPt>
          <c:dLbls>
            <c:dLbl>
              <c:idx val="0"/>
              <c:layout>
                <c:manualLayout>
                  <c:x val="1.3471589593901732E-2"/>
                  <c:y val="2.5870539161375543E-2"/>
                </c:manualLayout>
              </c:layout>
              <c:numFmt formatCode="0.00%" sourceLinked="0"/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lt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8E4-4448-8A51-24979FADA6DC}"/>
                </c:ext>
              </c:extLst>
            </c:dLbl>
            <c:dLbl>
              <c:idx val="1"/>
              <c:layout>
                <c:manualLayout>
                  <c:x val="-1.0930091137710943E-2"/>
                  <c:y val="-5.1574025020966804E-3"/>
                </c:manualLayout>
              </c:layout>
              <c:numFmt formatCode="0.00%" sourceLinked="0"/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lt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8E4-4448-8A51-24979FADA6DC}"/>
                </c:ext>
              </c:extLst>
            </c:dLbl>
            <c:dLbl>
              <c:idx val="2"/>
              <c:layout>
                <c:manualLayout>
                  <c:x val="-0.12132026097634659"/>
                  <c:y val="2.3228193547871302E-2"/>
                </c:manualLayout>
              </c:layout>
              <c:numFmt formatCode="0.00%" sourceLinked="0"/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lt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8E4-4448-8A51-24979FADA6DC}"/>
                </c:ext>
              </c:extLst>
            </c:dLbl>
            <c:dLbl>
              <c:idx val="3"/>
              <c:layout>
                <c:manualLayout>
                  <c:x val="-2.894436401727811E-2"/>
                  <c:y val="-1.1915907808458451E-2"/>
                </c:manualLayout>
              </c:layout>
              <c:numFmt formatCode="0.00%" sourceLinked="0"/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lt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8E4-4448-8A51-24979FADA6DC}"/>
                </c:ext>
              </c:extLst>
            </c:dLbl>
            <c:dLbl>
              <c:idx val="4"/>
              <c:layout>
                <c:manualLayout>
                  <c:x val="0.11025677844081148"/>
                  <c:y val="6.8062648775272074E-3"/>
                </c:manualLayout>
              </c:layout>
              <c:numFmt formatCode="0.00%" sourceLinked="0"/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lt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8E4-4448-8A51-24979FADA6DC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Здания (233 001 ОН)</c:v>
                </c:pt>
                <c:pt idx="1">
                  <c:v>Помещения (565 501 ОН)</c:v>
                </c:pt>
                <c:pt idx="2">
                  <c:v>Сооружения (32 881 ОН)</c:v>
                </c:pt>
                <c:pt idx="3">
                  <c:v>Объекты незавершенного строительства (1 983 ОН)</c:v>
                </c:pt>
                <c:pt idx="4">
                  <c:v>Машино-места (765 ОН)</c:v>
                </c:pt>
              </c:strCache>
            </c:strRef>
          </c:cat>
          <c:val>
            <c:numRef>
              <c:f>Лист1!$B$2:$B$6</c:f>
              <c:numCache>
                <c:formatCode>0.00</c:formatCode>
                <c:ptCount val="5"/>
                <c:pt idx="0">
                  <c:v>27.933382166590135</c:v>
                </c:pt>
                <c:pt idx="1">
                  <c:v>67.795226409281042</c:v>
                </c:pt>
                <c:pt idx="2">
                  <c:v>3.9419467685531409</c:v>
                </c:pt>
                <c:pt idx="3">
                  <c:v>0.2377324425060332</c:v>
                </c:pt>
                <c:pt idx="4">
                  <c:v>9.1712213069649731E-2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98E4-4448-8A51-24979FADA6DC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4"/>
        <c:txPr>
          <a:bodyPr rot="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58291704534593514"/>
          <c:y val="0.35550522520986316"/>
          <c:w val="0.40092251642483034"/>
          <c:h val="0.50359473519289477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6D1EB06-D7BE-43E2-A9CE-0EA14BE65E0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82418E4-EEED-4DB9-B669-CD728DBFA12F}">
      <dgm:prSet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 wrap="square"/>
        <a:lstStyle/>
        <a:p>
          <a:pPr marL="0" algn="ctr" defTabSz="914400" rtl="0" eaLnBrk="1" latinLnBrk="0" hangingPunct="1">
            <a:lnSpc>
              <a:spcPct val="85000"/>
            </a:lnSpc>
          </a:pPr>
          <a:r>
            <a:rPr lang="ru-RU" sz="2000" b="1" kern="1200" dirty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Количество оцениваемых объектов недвижимости в 2023 году </a:t>
          </a:r>
        </a:p>
      </dgm:t>
    </dgm:pt>
    <dgm:pt modelId="{E85D9B45-BD34-4FAD-8524-0BC16BDAF4A7}" type="parTrans" cxnId="{E2C48340-6DB0-4121-85D2-982F63B72972}">
      <dgm:prSet/>
      <dgm:spPr/>
      <dgm:t>
        <a:bodyPr/>
        <a:lstStyle/>
        <a:p>
          <a:endParaRPr lang="ru-RU" sz="1800"/>
        </a:p>
      </dgm:t>
    </dgm:pt>
    <dgm:pt modelId="{9D17FE5E-0FF9-41EA-ABF5-998181453461}" type="sibTrans" cxnId="{E2C48340-6DB0-4121-85D2-982F63B72972}">
      <dgm:prSet/>
      <dgm:spPr/>
      <dgm:t>
        <a:bodyPr/>
        <a:lstStyle/>
        <a:p>
          <a:endParaRPr lang="ru-RU" sz="1800"/>
        </a:p>
      </dgm:t>
    </dgm:pt>
    <dgm:pt modelId="{40F02355-6F5D-454C-AE89-3560E5F021B3}" type="pres">
      <dgm:prSet presAssocID="{16D1EB06-D7BE-43E2-A9CE-0EA14BE65E0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C2BEC6E-83A4-41D7-88E0-72728E718A9E}" type="pres">
      <dgm:prSet presAssocID="{582418E4-EEED-4DB9-B669-CD728DBFA12F}" presName="parentText" presStyleLbl="node1" presStyleIdx="0" presStyleCnt="1" custLinFactNeighborX="-346" custLinFactNeighborY="-855">
        <dgm:presLayoutVars>
          <dgm:chMax val="0"/>
          <dgm:bulletEnabled val="1"/>
        </dgm:presLayoutVars>
      </dgm:prSet>
      <dgm:spPr>
        <a:xfrm>
          <a:off x="0" y="0"/>
          <a:ext cx="8301608" cy="711360"/>
        </a:xfrm>
        <a:prstGeom prst="roundRect">
          <a:avLst/>
        </a:prstGeom>
      </dgm:spPr>
      <dgm:t>
        <a:bodyPr/>
        <a:lstStyle/>
        <a:p>
          <a:endParaRPr lang="ru-RU"/>
        </a:p>
      </dgm:t>
    </dgm:pt>
  </dgm:ptLst>
  <dgm:cxnLst>
    <dgm:cxn modelId="{E2C48340-6DB0-4121-85D2-982F63B72972}" srcId="{16D1EB06-D7BE-43E2-A9CE-0EA14BE65E02}" destId="{582418E4-EEED-4DB9-B669-CD728DBFA12F}" srcOrd="0" destOrd="0" parTransId="{E85D9B45-BD34-4FAD-8524-0BC16BDAF4A7}" sibTransId="{9D17FE5E-0FF9-41EA-ABF5-998181453461}"/>
    <dgm:cxn modelId="{82F6535B-06BC-46DE-A219-5EDCEC25090F}" type="presOf" srcId="{582418E4-EEED-4DB9-B669-CD728DBFA12F}" destId="{9C2BEC6E-83A4-41D7-88E0-72728E718A9E}" srcOrd="0" destOrd="0" presId="urn:microsoft.com/office/officeart/2005/8/layout/vList2"/>
    <dgm:cxn modelId="{7ABD9AD9-1CF0-43F3-AFBC-4903BB32761E}" type="presOf" srcId="{16D1EB06-D7BE-43E2-A9CE-0EA14BE65E02}" destId="{40F02355-6F5D-454C-AE89-3560E5F021B3}" srcOrd="0" destOrd="0" presId="urn:microsoft.com/office/officeart/2005/8/layout/vList2"/>
    <dgm:cxn modelId="{B0B20D04-8CD2-41B9-90D2-C2D6FE47BF8A}" type="presParOf" srcId="{40F02355-6F5D-454C-AE89-3560E5F021B3}" destId="{9C2BEC6E-83A4-41D7-88E0-72728E718A9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2BEC6E-83A4-41D7-88E0-72728E718A9E}">
      <dsp:nvSpPr>
        <dsp:cNvPr id="0" name=""/>
        <dsp:cNvSpPr/>
      </dsp:nvSpPr>
      <dsp:spPr>
        <a:xfrm>
          <a:off x="0" y="0"/>
          <a:ext cx="8714232" cy="542880"/>
        </a:xfrm>
        <a:prstGeom prst="roundRect">
          <a:avLst/>
        </a:prstGeom>
        <a:gradFill rotWithShape="1">
          <a:gsLst>
            <a:gs pos="28000">
              <a:schemeClr val="accent2">
                <a:tint val="18000"/>
                <a:satMod val="120000"/>
                <a:lumMod val="88000"/>
              </a:schemeClr>
            </a:gs>
            <a:gs pos="100000">
              <a:schemeClr val="accent2">
                <a:tint val="40000"/>
                <a:satMod val="100000"/>
                <a:lumMod val="78000"/>
              </a:schemeClr>
            </a:gs>
          </a:gsLst>
          <a:lin ang="5400000" scaled="0"/>
        </a:gradFill>
        <a:ln w="9525" cap="flat" cmpd="sng" algn="ctr">
          <a:solidFill>
            <a:schemeClr val="accent2"/>
          </a:solidFill>
          <a:prstDash val="solid"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algn="ctr" defTabSz="914400" rtl="0" eaLnBrk="1" latinLnBrk="0" hangingPunct="1">
            <a:lnSpc>
              <a:spcPct val="85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Количество оцениваемых объектов недвижимости в 2023 году </a:t>
          </a:r>
        </a:p>
      </dsp:txBody>
      <dsp:txXfrm>
        <a:off x="26501" y="26501"/>
        <a:ext cx="8661230" cy="4898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9BBDD9-62E5-434A-98E3-0254D368E401}" type="datetimeFigureOut">
              <a:rPr lang="ru-RU" smtClean="0"/>
              <a:t>06.09.2023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5949CF-5DAA-4806-8842-4F6174F0EA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80147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C07CBF-9A98-4CF5-B80D-3D0C44598D60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8075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2F9A509-4579-4F4C-BAD1-6DA70D4141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3C2E08CA-76EF-4567-9A31-834988BC39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25BFBE13-2FBB-4F3B-80A2-CB509C6BA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A6AF0-CF8C-4A65-83C6-F7BD227E62F2}" type="datetimeFigureOut">
              <a:rPr lang="ru-RU" smtClean="0"/>
              <a:t>06.09.2023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E192F4E9-0910-4F8E-9D8F-671AE2F0F7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080CEACB-8B38-4C45-84F3-C904833EC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A5414-B515-468A-8C83-270588EBF8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8069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99E1C14-E8E8-42E8-AC34-92488A72E7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EAA6ADC9-282F-4C0A-8387-42A4B54E1F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006F956A-E435-463F-A89B-79702689C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A6AF0-CF8C-4A65-83C6-F7BD227E62F2}" type="datetimeFigureOut">
              <a:rPr lang="ru-RU" smtClean="0"/>
              <a:t>06.09.2023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C0D1CB86-B96C-45F3-ABF2-931A951B9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A12F1429-3FBD-495C-973B-5971E3256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A5414-B515-468A-8C83-270588EBF8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6419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A73ED059-1E3C-4C11-A1FA-12CE6B11E0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52FADB71-D7E8-438D-88F2-EE66B5A34F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AF65D9B3-370A-44B4-B032-C8F17953E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A6AF0-CF8C-4A65-83C6-F7BD227E62F2}" type="datetimeFigureOut">
              <a:rPr lang="ru-RU" smtClean="0"/>
              <a:t>06.09.2023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0AE3A023-FC76-4FAF-974C-157C56942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A85EC591-8B46-4BC2-BD9C-E06E9C5F5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A5414-B515-468A-8C83-270588EBF8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97147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5060" y="5052546"/>
            <a:ext cx="7516013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43714-D6C4-4837-B038-68C4BF776F37}" type="datetime1">
              <a:rPr lang="ru-RU" smtClean="0"/>
              <a:pPr/>
              <a:t>06.09.2023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0109" y="3132290"/>
            <a:ext cx="9567135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7786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49310-36D4-4585-8C8C-8D815CD76236}" type="datetime1">
              <a:rPr lang="ru-RU" smtClean="0"/>
              <a:pPr/>
              <a:t>06.09.2023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524000" y="731520"/>
            <a:ext cx="85344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00027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0927" y="2172648"/>
            <a:ext cx="7955555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6584" y="4607511"/>
            <a:ext cx="7960659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03956-B602-4FB6-A911-0BF982A04E72}" type="datetime1">
              <a:rPr lang="ru-RU" smtClean="0"/>
              <a:pPr/>
              <a:t>06.09.2023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9119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853A4-B4F3-407A-9E65-57EDA665A51F}" type="datetime1">
              <a:rPr lang="ru-RU" smtClean="0"/>
              <a:pPr/>
              <a:t>06.09.2023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523999" y="731519"/>
            <a:ext cx="4462272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731520"/>
            <a:ext cx="4462272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7316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1929" y="1400327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403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1399032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93FAC-8B7A-46FF-8472-CA6B4CD4BA86}" type="datetime1">
              <a:rPr lang="ru-RU" smtClean="0"/>
              <a:pPr/>
              <a:t>06.09.2023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3092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B0B22-FFC8-4BBB-8251-E959E3A919B8}" type="datetime1">
              <a:rPr lang="ru-RU" smtClean="0"/>
              <a:pPr/>
              <a:t>06.09.2023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12531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5CC92-491E-4EF0-94BA-D2286606D0EC}" type="datetime1">
              <a:rPr lang="ru-RU" smtClean="0"/>
              <a:pPr/>
              <a:t>06.09.2023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03188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794" y="2209801"/>
            <a:ext cx="4848113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4688" y="731520"/>
            <a:ext cx="5356113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4354" y="3497802"/>
            <a:ext cx="4518213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7794A-5E98-4490-A0B2-488A74B9CF76}" type="datetime1">
              <a:rPr lang="ru-RU" smtClean="0"/>
              <a:pPr/>
              <a:t>06.09.2023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7571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05E9CEE-C275-4059-8422-1F97DB967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337E30DF-FBB2-4363-B789-8080999E11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0579F7E3-0DE6-41F6-8F59-61E29B39E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A6AF0-CF8C-4A65-83C6-F7BD227E62F2}" type="datetimeFigureOut">
              <a:rPr lang="ru-RU" smtClean="0"/>
              <a:t>06.09.2023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5D409382-0AE3-4BC8-A217-1AA74EB98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4E476897-C1DD-4C96-BB94-A9CC1242A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A5414-B515-468A-8C83-270588EBF8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04657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66900" y="1143000"/>
            <a:ext cx="54864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0516" y="1010486"/>
            <a:ext cx="4925485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6135F-FDE1-444E-9D90-F5E121385449}" type="datetime1">
              <a:rPr lang="ru-RU" smtClean="0"/>
              <a:pPr/>
              <a:t>06.09.2023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9691" y="4464421"/>
            <a:ext cx="8511384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0909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40000" y="731519"/>
            <a:ext cx="85344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3AF66-1042-4240-8FAF-0B2352F0AA21}" type="datetime1">
              <a:rPr lang="ru-RU" smtClean="0"/>
              <a:pPr/>
              <a:t>06.09.2023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60897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8344" y="376518"/>
            <a:ext cx="27432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32151" y="731520"/>
            <a:ext cx="6439049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F3963-51FE-43B4-A574-9F8E66489F7F}" type="datetime1">
              <a:rPr lang="ru-RU" smtClean="0"/>
              <a:pPr/>
              <a:t>06.09.2023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4404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AA9CD3B-EABC-4ABB-9150-07E8993593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2C606993-8EBB-42C9-8AD8-C2CD44A204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420C885C-30BB-41CE-BC93-E9B390261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A6AF0-CF8C-4A65-83C6-F7BD227E62F2}" type="datetimeFigureOut">
              <a:rPr lang="ru-RU" smtClean="0"/>
              <a:t>06.09.2023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3E511BB8-0C08-414C-AC42-4567B1AD2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636E2436-AC16-41B7-A40E-537C3B6ED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A5414-B515-468A-8C83-270588EBF8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5783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54AA034-6870-4D79-A22A-F963DDB3F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E2F0326D-0B07-452D-8BBD-3707EA9535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944F0818-4269-476F-99A6-2827A7CFB5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71105E01-4728-4DEA-B806-9113C33C9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A6AF0-CF8C-4A65-83C6-F7BD227E62F2}" type="datetimeFigureOut">
              <a:rPr lang="ru-RU" smtClean="0"/>
              <a:t>06.09.2023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CC4E02FD-B89F-4ECF-A8D9-E4F7F65AD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BDF3CDA6-DF23-4DB1-A1DD-DF64D1A81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A5414-B515-468A-8C83-270588EBF8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7176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5C8D3BD-9BD8-432F-B548-E702D919F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11733FFE-6334-4E12-8723-99977E2228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783E95CB-0720-4067-8054-3C0AE73769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2919553E-20BE-418D-95BB-FA7A7D1FF4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96FD9B6D-3CB8-4391-8B78-26BA1C3F1D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ED34728E-9113-4DE2-863D-742B4BFFC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A6AF0-CF8C-4A65-83C6-F7BD227E62F2}" type="datetimeFigureOut">
              <a:rPr lang="ru-RU" smtClean="0"/>
              <a:t>06.09.2023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FC8457B8-F652-483B-A3E3-701A83BE1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EDCEF13E-B083-4460-A2A6-8E37423AB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A5414-B515-468A-8C83-270588EBF8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1311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F39DB1C-1AD4-4802-BEE2-84CACA6DC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4A9C61E8-2F77-428A-9708-5303BD07E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A6AF0-CF8C-4A65-83C6-F7BD227E62F2}" type="datetimeFigureOut">
              <a:rPr lang="ru-RU" smtClean="0"/>
              <a:t>06.09.2023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14917851-E6C5-402C-B781-AA36E9B10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5D6C8267-FFE7-4FFC-BDC0-27DB599D6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A5414-B515-468A-8C83-270588EBF8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594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87EE2A7F-F12E-413D-8317-49559F639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A6AF0-CF8C-4A65-83C6-F7BD227E62F2}" type="datetimeFigureOut">
              <a:rPr lang="ru-RU" smtClean="0"/>
              <a:t>06.09.2023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A957C336-536A-41BB-9528-0A64984E4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1157D520-B601-44F1-95FE-BAAA40199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A5414-B515-468A-8C83-270588EBF8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1895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043C7F4-FC17-4258-BC26-5AC8F0A28A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991E9D2-C7AA-4CC4-BE36-D711C91E77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1CFF7F21-3CC4-405F-B30C-002BA6844A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69D4575B-6338-46D9-8AAB-DE39AD44E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A6AF0-CF8C-4A65-83C6-F7BD227E62F2}" type="datetimeFigureOut">
              <a:rPr lang="ru-RU" smtClean="0"/>
              <a:t>06.09.2023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D2A6E40E-9F97-4536-9906-ADF43B501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E98C2334-1D23-4DFF-85F0-E72C373AE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A5414-B515-468A-8C83-270588EBF8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1854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344E427-35D6-4025-8E34-75FB7FB7D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17162AFC-594D-40BB-8CE6-2420DC0D49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3A118DF6-F730-4963-AC14-B4BCBDA7E0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551F5A53-2DC8-4B83-A691-97539CFE28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A6AF0-CF8C-4A65-83C6-F7BD227E62F2}" type="datetimeFigureOut">
              <a:rPr lang="ru-RU" smtClean="0"/>
              <a:t>06.09.2023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723181E3-E595-4437-9805-95EDF5A4F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FE327569-74C1-4E9C-8DA0-B8E6C2CA5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A5414-B515-468A-8C83-270588EBF8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2329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54A2D3E-12FD-402D-8F7D-3B97FF4EA7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A3F7C351-BA7E-42C9-9CC3-5AA809AC19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F08587D5-A17B-4082-80D7-DB010EA091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A6AF0-CF8C-4A65-83C6-F7BD227E62F2}" type="datetimeFigureOut">
              <a:rPr lang="ru-RU" smtClean="0"/>
              <a:t>06.09.2023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064DBB18-91FB-4F6D-9F8C-3BE90A4DEB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7DF34344-0A17-4976-9F44-1C870CDF4F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A5414-B515-468A-8C83-270588EBF8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5667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91053" y="4372168"/>
            <a:ext cx="8683348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2260"/>
            <a:ext cx="85344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00" y="6172201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7391FB9-B3E6-4A68-A8CE-941EDD6D16B7}" type="datetime1">
              <a:rPr lang="ru-RU" smtClean="0"/>
              <a:pPr/>
              <a:t>06.09.2023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172201"/>
            <a:ext cx="44704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0000" y="6172201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0085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0988789B-863E-481C-AEEE-996FE1FB7C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1956816"/>
            <a:ext cx="9829800" cy="2139696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государственной кадастровой оценки зданий, помещений, сооружений, объектов незавершенного строительства,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машино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-мест 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территории Архангельской области в 2023 году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4415" y="282876"/>
            <a:ext cx="1028338" cy="10283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01338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3683844052"/>
              </p:ext>
            </p:extLst>
          </p:nvPr>
        </p:nvGraphicFramePr>
        <p:xfrm>
          <a:off x="1655064" y="349226"/>
          <a:ext cx="8714232" cy="5429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6" name="Группа 5">
            <a:extLst>
              <a:ext uri="{FF2B5EF4-FFF2-40B4-BE49-F238E27FC236}">
                <a16:creationId xmlns="" xmlns:a16="http://schemas.microsoft.com/office/drawing/2014/main" id="{42C6C472-F9A2-49E4-BDE2-FF3B08187BC7}"/>
              </a:ext>
            </a:extLst>
          </p:cNvPr>
          <p:cNvGrpSpPr/>
          <p:nvPr/>
        </p:nvGrpSpPr>
        <p:grpSpPr>
          <a:xfrm>
            <a:off x="1655064" y="5445224"/>
            <a:ext cx="8714232" cy="1184176"/>
            <a:chOff x="0" y="-306859"/>
            <a:chExt cx="7653536" cy="849739"/>
          </a:xfrm>
        </p:grpSpPr>
        <p:sp>
          <p:nvSpPr>
            <p:cNvPr id="8" name="Прямоугольник: скругленные углы 7">
              <a:extLst>
                <a:ext uri="{FF2B5EF4-FFF2-40B4-BE49-F238E27FC236}">
                  <a16:creationId xmlns="" xmlns:a16="http://schemas.microsoft.com/office/drawing/2014/main" id="{36D77837-3D19-4C54-88C5-3A81FA373423}"/>
                </a:ext>
              </a:extLst>
            </p:cNvPr>
            <p:cNvSpPr/>
            <p:nvPr/>
          </p:nvSpPr>
          <p:spPr>
            <a:xfrm>
              <a:off x="0" y="0"/>
              <a:ext cx="7653536" cy="542880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sp>
        <p:sp>
          <p:nvSpPr>
            <p:cNvPr id="9" name="Прямоугольник: скругленные углы 4">
              <a:extLst>
                <a:ext uri="{FF2B5EF4-FFF2-40B4-BE49-F238E27FC236}">
                  <a16:creationId xmlns="" xmlns:a16="http://schemas.microsoft.com/office/drawing/2014/main" id="{0301D733-8818-4BC5-979E-6A1CF68BB064}"/>
                </a:ext>
              </a:extLst>
            </p:cNvPr>
            <p:cNvSpPr txBox="1"/>
            <p:nvPr/>
          </p:nvSpPr>
          <p:spPr>
            <a:xfrm>
              <a:off x="26501" y="-306859"/>
              <a:ext cx="7600534" cy="82323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>
                <a:lnSpc>
                  <a:spcPct val="85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lvl="0" algn="ctr">
                <a:lnSpc>
                  <a:spcPct val="85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Общее количество объектов оценки составило 834 131</a:t>
              </a:r>
            </a:p>
          </p:txBody>
        </p:sp>
      </p:grpSp>
      <p:graphicFrame>
        <p:nvGraphicFramePr>
          <p:cNvPr id="10" name="Диаграмма 9">
            <a:extLst>
              <a:ext uri="{FF2B5EF4-FFF2-40B4-BE49-F238E27FC236}">
                <a16:creationId xmlns="" xmlns:a16="http://schemas.microsoft.com/office/drawing/2014/main" id="{9B3F47AD-9008-4B31-98E0-EED621502A4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1238664"/>
              </p:ext>
            </p:extLst>
          </p:nvPr>
        </p:nvGraphicFramePr>
        <p:xfrm>
          <a:off x="1655064" y="1100831"/>
          <a:ext cx="8714232" cy="45508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5183" y="300128"/>
            <a:ext cx="976581" cy="9765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366980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="" xmlns:a16="http://schemas.microsoft.com/office/drawing/2014/main" id="{91C575A4-75E5-4C7D-9DA8-843239F43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/>
              <a:t> </a:t>
            </a:r>
          </a:p>
        </p:txBody>
      </p:sp>
      <p:pic>
        <p:nvPicPr>
          <p:cNvPr id="6" name="Объект 5">
            <a:extLst>
              <a:ext uri="{FF2B5EF4-FFF2-40B4-BE49-F238E27FC236}">
                <a16:creationId xmlns="" xmlns:a16="http://schemas.microsoft.com/office/drawing/2014/main" id="{24B85FAC-0F4F-4DF3-80F1-83D647DE2D18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2120095" y="943742"/>
            <a:ext cx="7951805" cy="4570693"/>
          </a:xfrm>
          <a:prstGeom prst="rect">
            <a:avLst/>
          </a:prstGeom>
        </p:spPr>
      </p:pic>
      <p:grpSp>
        <p:nvGrpSpPr>
          <p:cNvPr id="7" name="Группа 6">
            <a:extLst>
              <a:ext uri="{FF2B5EF4-FFF2-40B4-BE49-F238E27FC236}">
                <a16:creationId xmlns="" xmlns:a16="http://schemas.microsoft.com/office/drawing/2014/main" id="{F2F39FF8-067E-4233-8543-E0B2EBDC04F1}"/>
              </a:ext>
            </a:extLst>
          </p:cNvPr>
          <p:cNvGrpSpPr/>
          <p:nvPr/>
        </p:nvGrpSpPr>
        <p:grpSpPr>
          <a:xfrm>
            <a:off x="1738882" y="285976"/>
            <a:ext cx="8714232" cy="556847"/>
            <a:chOff x="0" y="0"/>
            <a:chExt cx="8714232" cy="556847"/>
          </a:xfrm>
        </p:grpSpPr>
        <p:sp>
          <p:nvSpPr>
            <p:cNvPr id="8" name="Прямоугольник: скругленные углы 7">
              <a:extLst>
                <a:ext uri="{FF2B5EF4-FFF2-40B4-BE49-F238E27FC236}">
                  <a16:creationId xmlns="" xmlns:a16="http://schemas.microsoft.com/office/drawing/2014/main" id="{5651F2F1-C466-47F9-A6A5-718A4422CF0A}"/>
                </a:ext>
              </a:extLst>
            </p:cNvPr>
            <p:cNvSpPr/>
            <p:nvPr/>
          </p:nvSpPr>
          <p:spPr>
            <a:xfrm>
              <a:off x="0" y="0"/>
              <a:ext cx="8714232" cy="542880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sp>
        <p:sp>
          <p:nvSpPr>
            <p:cNvPr id="10" name="Прямоугольник: скругленные углы 4">
              <a:extLst>
                <a:ext uri="{FF2B5EF4-FFF2-40B4-BE49-F238E27FC236}">
                  <a16:creationId xmlns="" xmlns:a16="http://schemas.microsoft.com/office/drawing/2014/main" id="{F80F2880-94C9-4C22-A552-089DF5263AAD}"/>
                </a:ext>
              </a:extLst>
            </p:cNvPr>
            <p:cNvSpPr txBox="1"/>
            <p:nvPr/>
          </p:nvSpPr>
          <p:spPr>
            <a:xfrm>
              <a:off x="26501" y="66969"/>
              <a:ext cx="8661230" cy="48987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>
                <a:lnSpc>
                  <a:spcPct val="85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dirty="0">
                  <a:ln w="0"/>
                  <a:solidFill>
                    <a:srgbClr val="00206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Размещение проекта отчета о результатах государственной кадастровой оценки объектов капитального строительства</a:t>
              </a:r>
              <a:endParaRPr lang="ru-RU" sz="2000" b="1" kern="1200" dirty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1" name="Группа 10">
            <a:extLst>
              <a:ext uri="{FF2B5EF4-FFF2-40B4-BE49-F238E27FC236}">
                <a16:creationId xmlns="" xmlns:a16="http://schemas.microsoft.com/office/drawing/2014/main" id="{E1F3D1AE-9999-4060-9A0D-3D34A6F859CD}"/>
              </a:ext>
            </a:extLst>
          </p:cNvPr>
          <p:cNvGrpSpPr/>
          <p:nvPr/>
        </p:nvGrpSpPr>
        <p:grpSpPr>
          <a:xfrm>
            <a:off x="1712381" y="5615354"/>
            <a:ext cx="8714232" cy="932675"/>
            <a:chOff x="0" y="0"/>
            <a:chExt cx="8714232" cy="542880"/>
          </a:xfrm>
        </p:grpSpPr>
        <p:sp>
          <p:nvSpPr>
            <p:cNvPr id="12" name="Прямоугольник: скругленные углы 11">
              <a:extLst>
                <a:ext uri="{FF2B5EF4-FFF2-40B4-BE49-F238E27FC236}">
                  <a16:creationId xmlns="" xmlns:a16="http://schemas.microsoft.com/office/drawing/2014/main" id="{CF3A4616-45DA-4BE1-97F3-801544AB8486}"/>
                </a:ext>
              </a:extLst>
            </p:cNvPr>
            <p:cNvSpPr/>
            <p:nvPr/>
          </p:nvSpPr>
          <p:spPr>
            <a:xfrm>
              <a:off x="0" y="0"/>
              <a:ext cx="8714232" cy="542880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sp>
        <p:sp>
          <p:nvSpPr>
            <p:cNvPr id="13" name="Прямоугольник: скругленные углы 4">
              <a:extLst>
                <a:ext uri="{FF2B5EF4-FFF2-40B4-BE49-F238E27FC236}">
                  <a16:creationId xmlns="" xmlns:a16="http://schemas.microsoft.com/office/drawing/2014/main" id="{5CA3CEF8-B76A-4F49-81FB-34A7A5A0A291}"/>
                </a:ext>
              </a:extLst>
            </p:cNvPr>
            <p:cNvSpPr txBox="1"/>
            <p:nvPr/>
          </p:nvSpPr>
          <p:spPr>
            <a:xfrm>
              <a:off x="53002" y="26500"/>
              <a:ext cx="8661230" cy="48987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algn="ctr"/>
              <a:r>
                <a:rPr lang="ru-RU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проект отчета о результатах государственной кадастровой оценки объектов капитального строительства размещен на официальном сайте ГБУ АО «</a:t>
              </a:r>
              <a:r>
                <a:rPr lang="ru-RU" sz="14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АрхОблКадастр</a:t>
              </a:r>
              <a:r>
                <a:rPr lang="ru-RU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» https://29bti.ru/ с возможностью скачивания с целью ознакомления с результатами кадастровой стоимости и представления замечаний</a:t>
              </a:r>
            </a:p>
          </p:txBody>
        </p:sp>
      </p:grp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7684" y="272243"/>
            <a:ext cx="1030345" cy="10303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3210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="" xmlns:a16="http://schemas.microsoft.com/office/drawing/2014/main" id="{91C575A4-75E5-4C7D-9DA8-843239F43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/>
              <a:t> 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14BD8879-B79E-4522-AC78-A645D3E838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1494" y="1052379"/>
            <a:ext cx="3641306" cy="4366741"/>
          </a:xfrm>
          <a:prstGeom prst="rect">
            <a:avLst/>
          </a:prstGeom>
        </p:spPr>
      </p:pic>
      <p:pic>
        <p:nvPicPr>
          <p:cNvPr id="12" name="Объект 11">
            <a:extLst>
              <a:ext uri="{FF2B5EF4-FFF2-40B4-BE49-F238E27FC236}">
                <a16:creationId xmlns="" xmlns:a16="http://schemas.microsoft.com/office/drawing/2014/main" id="{1A2991FD-C8B5-4A65-B534-BF865065C400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3"/>
          <a:stretch>
            <a:fillRect/>
          </a:stretch>
        </p:blipFill>
        <p:spPr>
          <a:xfrm>
            <a:off x="6097869" y="1052378"/>
            <a:ext cx="4102561" cy="4366741"/>
          </a:xfrm>
          <a:prstGeom prst="rect">
            <a:avLst/>
          </a:prstGeom>
        </p:spPr>
      </p:pic>
      <p:grpSp>
        <p:nvGrpSpPr>
          <p:cNvPr id="7" name="Группа 6">
            <a:extLst>
              <a:ext uri="{FF2B5EF4-FFF2-40B4-BE49-F238E27FC236}">
                <a16:creationId xmlns="" xmlns:a16="http://schemas.microsoft.com/office/drawing/2014/main" id="{B330FA39-B0A2-47E2-A7B7-AC85F543BD34}"/>
              </a:ext>
            </a:extLst>
          </p:cNvPr>
          <p:cNvGrpSpPr/>
          <p:nvPr/>
        </p:nvGrpSpPr>
        <p:grpSpPr>
          <a:xfrm>
            <a:off x="1738883" y="248206"/>
            <a:ext cx="8714232" cy="556847"/>
            <a:chOff x="0" y="0"/>
            <a:chExt cx="8714232" cy="556847"/>
          </a:xfrm>
        </p:grpSpPr>
        <p:sp>
          <p:nvSpPr>
            <p:cNvPr id="10" name="Прямоугольник: скругленные углы 9">
              <a:extLst>
                <a:ext uri="{FF2B5EF4-FFF2-40B4-BE49-F238E27FC236}">
                  <a16:creationId xmlns="" xmlns:a16="http://schemas.microsoft.com/office/drawing/2014/main" id="{43DB5812-71EF-4675-A828-C6837EEF9143}"/>
                </a:ext>
              </a:extLst>
            </p:cNvPr>
            <p:cNvSpPr/>
            <p:nvPr/>
          </p:nvSpPr>
          <p:spPr>
            <a:xfrm>
              <a:off x="0" y="0"/>
              <a:ext cx="8714232" cy="542880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sp>
        <p:sp>
          <p:nvSpPr>
            <p:cNvPr id="11" name="Прямоугольник: скругленные углы 4">
              <a:extLst>
                <a:ext uri="{FF2B5EF4-FFF2-40B4-BE49-F238E27FC236}">
                  <a16:creationId xmlns="" xmlns:a16="http://schemas.microsoft.com/office/drawing/2014/main" id="{B32D0E56-F954-44A0-9528-0986AD8DCA53}"/>
                </a:ext>
              </a:extLst>
            </p:cNvPr>
            <p:cNvSpPr txBox="1"/>
            <p:nvPr/>
          </p:nvSpPr>
          <p:spPr>
            <a:xfrm>
              <a:off x="26501" y="66969"/>
              <a:ext cx="8661230" cy="48987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>
                <a:lnSpc>
                  <a:spcPct val="85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dirty="0">
                  <a:ln w="0"/>
                  <a:solidFill>
                    <a:srgbClr val="00206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Размещение проекта отчета о результатах государственной кадастровой оценки объектов капитального строительства</a:t>
              </a:r>
              <a:endParaRPr lang="ru-RU" sz="2000" b="1" kern="1200" dirty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3" name="Группа 12">
            <a:extLst>
              <a:ext uri="{FF2B5EF4-FFF2-40B4-BE49-F238E27FC236}">
                <a16:creationId xmlns="" xmlns:a16="http://schemas.microsoft.com/office/drawing/2014/main" id="{A0C772B7-1574-437C-8512-276A6F43F8B0}"/>
              </a:ext>
            </a:extLst>
          </p:cNvPr>
          <p:cNvGrpSpPr/>
          <p:nvPr/>
        </p:nvGrpSpPr>
        <p:grpSpPr>
          <a:xfrm>
            <a:off x="1738883" y="5604651"/>
            <a:ext cx="8714232" cy="932675"/>
            <a:chOff x="0" y="0"/>
            <a:chExt cx="8714232" cy="542880"/>
          </a:xfrm>
        </p:grpSpPr>
        <p:sp>
          <p:nvSpPr>
            <p:cNvPr id="14" name="Прямоугольник: скругленные углы 13">
              <a:extLst>
                <a:ext uri="{FF2B5EF4-FFF2-40B4-BE49-F238E27FC236}">
                  <a16:creationId xmlns="" xmlns:a16="http://schemas.microsoft.com/office/drawing/2014/main" id="{3B34C4E9-7660-4199-87EA-2BE5DBB3F265}"/>
                </a:ext>
              </a:extLst>
            </p:cNvPr>
            <p:cNvSpPr/>
            <p:nvPr/>
          </p:nvSpPr>
          <p:spPr>
            <a:xfrm>
              <a:off x="0" y="0"/>
              <a:ext cx="8714232" cy="542880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sp>
        <p:sp>
          <p:nvSpPr>
            <p:cNvPr id="15" name="Прямоугольник: скругленные углы 4">
              <a:extLst>
                <a:ext uri="{FF2B5EF4-FFF2-40B4-BE49-F238E27FC236}">
                  <a16:creationId xmlns="" xmlns:a16="http://schemas.microsoft.com/office/drawing/2014/main" id="{4E594864-7A70-43EC-B472-E874C4903B3A}"/>
                </a:ext>
              </a:extLst>
            </p:cNvPr>
            <p:cNvSpPr txBox="1"/>
            <p:nvPr/>
          </p:nvSpPr>
          <p:spPr>
            <a:xfrm>
              <a:off x="53002" y="26500"/>
              <a:ext cx="8661230" cy="48987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algn="ctr"/>
              <a:r>
                <a:rPr lang="ru-RU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проект отчета о результатах государственной кадастровой оценки объектов капитального строительства размещен в Фонде данных государственной кадастровой оценки с возможностью скачивания с целью ознакомления с результатами кадастровой стоимости и представления замечаний</a:t>
              </a:r>
            </a:p>
          </p:txBody>
        </p:sp>
      </p:grp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3282" y="248206"/>
            <a:ext cx="968118" cy="9681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350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="" xmlns:a16="http://schemas.microsoft.com/office/drawing/2014/main" id="{25B3CC18-AF69-4F4D-AAED-F944BBCBE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/>
              <a:t> 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618BCF5F-EFBD-472C-8E70-2B5C8EBD9B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4446" y="1980084"/>
            <a:ext cx="2969009" cy="993734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B5946235-8E56-4AE9-8134-CD5EAE37C1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2369" y="3620836"/>
            <a:ext cx="4653160" cy="2950884"/>
          </a:xfrm>
          <a:prstGeom prst="rect">
            <a:avLst/>
          </a:prstGeom>
        </p:spPr>
      </p:pic>
      <p:sp>
        <p:nvSpPr>
          <p:cNvPr id="12" name="Стрелка: вправо 11">
            <a:extLst>
              <a:ext uri="{FF2B5EF4-FFF2-40B4-BE49-F238E27FC236}">
                <a16:creationId xmlns="" xmlns:a16="http://schemas.microsoft.com/office/drawing/2014/main" id="{833E677D-3125-4B39-B2CA-ABE95C60C398}"/>
              </a:ext>
            </a:extLst>
          </p:cNvPr>
          <p:cNvSpPr/>
          <p:nvPr/>
        </p:nvSpPr>
        <p:spPr>
          <a:xfrm>
            <a:off x="5080000" y="2280311"/>
            <a:ext cx="325306" cy="39327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: вниз 12">
            <a:extLst>
              <a:ext uri="{FF2B5EF4-FFF2-40B4-BE49-F238E27FC236}">
                <a16:creationId xmlns="" xmlns:a16="http://schemas.microsoft.com/office/drawing/2014/main" id="{6F3DC1BF-632B-43A6-ABDB-08CD50D28F09}"/>
              </a:ext>
            </a:extLst>
          </p:cNvPr>
          <p:cNvSpPr/>
          <p:nvPr/>
        </p:nvSpPr>
        <p:spPr>
          <a:xfrm>
            <a:off x="3155838" y="3117307"/>
            <a:ext cx="406221" cy="36003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: скругленные углы 2">
            <a:extLst>
              <a:ext uri="{FF2B5EF4-FFF2-40B4-BE49-F238E27FC236}">
                <a16:creationId xmlns="" xmlns:a16="http://schemas.microsoft.com/office/drawing/2014/main" id="{75A35EDC-C07D-487D-BA07-35301B700F54}"/>
              </a:ext>
            </a:extLst>
          </p:cNvPr>
          <p:cNvSpPr/>
          <p:nvPr/>
        </p:nvSpPr>
        <p:spPr>
          <a:xfrm>
            <a:off x="2494625" y="1126613"/>
            <a:ext cx="7279690" cy="59755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представления замечаний с 21.08.2023 по 19.09.2023</a:t>
            </a:r>
          </a:p>
        </p:txBody>
      </p:sp>
      <p:grpSp>
        <p:nvGrpSpPr>
          <p:cNvPr id="15" name="Группа 14">
            <a:extLst>
              <a:ext uri="{FF2B5EF4-FFF2-40B4-BE49-F238E27FC236}">
                <a16:creationId xmlns="" xmlns:a16="http://schemas.microsoft.com/office/drawing/2014/main" id="{BBEC928E-A380-4B0E-9C8F-FB124AD63F75}"/>
              </a:ext>
            </a:extLst>
          </p:cNvPr>
          <p:cNvGrpSpPr/>
          <p:nvPr/>
        </p:nvGrpSpPr>
        <p:grpSpPr>
          <a:xfrm>
            <a:off x="1777354" y="349949"/>
            <a:ext cx="8714232" cy="556847"/>
            <a:chOff x="0" y="0"/>
            <a:chExt cx="8714232" cy="556847"/>
          </a:xfrm>
        </p:grpSpPr>
        <p:sp>
          <p:nvSpPr>
            <p:cNvPr id="16" name="Прямоугольник: скругленные углы 15">
              <a:extLst>
                <a:ext uri="{FF2B5EF4-FFF2-40B4-BE49-F238E27FC236}">
                  <a16:creationId xmlns="" xmlns:a16="http://schemas.microsoft.com/office/drawing/2014/main" id="{BC5E6F21-834F-4C8B-96AD-979D9F52B738}"/>
                </a:ext>
              </a:extLst>
            </p:cNvPr>
            <p:cNvSpPr/>
            <p:nvPr/>
          </p:nvSpPr>
          <p:spPr>
            <a:xfrm>
              <a:off x="0" y="0"/>
              <a:ext cx="8714232" cy="542880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sp>
        <p:sp>
          <p:nvSpPr>
            <p:cNvPr id="18" name="Прямоугольник: скругленные углы 4">
              <a:extLst>
                <a:ext uri="{FF2B5EF4-FFF2-40B4-BE49-F238E27FC236}">
                  <a16:creationId xmlns="" xmlns:a16="http://schemas.microsoft.com/office/drawing/2014/main" id="{116343BB-F44F-4FC4-B1C8-A918E9A31CF5}"/>
                </a:ext>
              </a:extLst>
            </p:cNvPr>
            <p:cNvSpPr txBox="1"/>
            <p:nvPr/>
          </p:nvSpPr>
          <p:spPr>
            <a:xfrm>
              <a:off x="26501" y="66969"/>
              <a:ext cx="8661230" cy="48987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>
                <a:lnSpc>
                  <a:spcPct val="85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dirty="0">
                  <a:ln w="0"/>
                  <a:solidFill>
                    <a:srgbClr val="00206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Рассмотрение замечаний к проекту отчета</a:t>
              </a:r>
              <a:endParaRPr lang="ru-RU" sz="2000" b="1" kern="1200" dirty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</p:grpSp>
      <p:sp>
        <p:nvSpPr>
          <p:cNvPr id="19" name="Прямоугольник 18">
            <a:extLst>
              <a:ext uri="{FF2B5EF4-FFF2-40B4-BE49-F238E27FC236}">
                <a16:creationId xmlns="" xmlns:a16="http://schemas.microsoft.com/office/drawing/2014/main" id="{57A0AF16-C6DE-424F-80C9-6F9485F2596D}"/>
              </a:ext>
            </a:extLst>
          </p:cNvPr>
          <p:cNvSpPr/>
          <p:nvPr/>
        </p:nvSpPr>
        <p:spPr>
          <a:xfrm>
            <a:off x="7027791" y="3940095"/>
            <a:ext cx="383989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Сайт ГБУ АО «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АрхОблКадастр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(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https://29bti.ru/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400" dirty="0"/>
          </a:p>
        </p:txBody>
      </p:sp>
      <p:sp>
        <p:nvSpPr>
          <p:cNvPr id="20" name="Стрелка: вниз 19">
            <a:extLst>
              <a:ext uri="{FF2B5EF4-FFF2-40B4-BE49-F238E27FC236}">
                <a16:creationId xmlns="" xmlns:a16="http://schemas.microsoft.com/office/drawing/2014/main" id="{F4C210B6-C34E-4E8A-84DA-C0E40B524589}"/>
              </a:ext>
            </a:extLst>
          </p:cNvPr>
          <p:cNvSpPr/>
          <p:nvPr/>
        </p:nvSpPr>
        <p:spPr>
          <a:xfrm rot="16200000">
            <a:off x="5982944" y="4530919"/>
            <a:ext cx="720080" cy="4106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кругленный прямоугольник 5">
            <a:extLst>
              <a:ext uri="{FF2B5EF4-FFF2-40B4-BE49-F238E27FC236}">
                <a16:creationId xmlns="" xmlns:a16="http://schemas.microsoft.com/office/drawing/2014/main" id="{9DF6FEA5-62FE-47BC-A4D3-C350F1376F05}"/>
              </a:ext>
            </a:extLst>
          </p:cNvPr>
          <p:cNvSpPr/>
          <p:nvPr/>
        </p:nvSpPr>
        <p:spPr>
          <a:xfrm>
            <a:off x="7156309" y="4716049"/>
            <a:ext cx="3811298" cy="109702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Подробная информация о способе подачи;</a:t>
            </a:r>
          </a:p>
          <a:p>
            <a:pPr lvl="0"/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Содержание замечаний;</a:t>
            </a:r>
          </a:p>
          <a:p>
            <a:pPr lvl="0"/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Ссылки на НПА</a:t>
            </a:r>
          </a:p>
        </p:txBody>
      </p:sp>
      <p:sp>
        <p:nvSpPr>
          <p:cNvPr id="22" name="Скругленный прямоугольник 5">
            <a:extLst>
              <a:ext uri="{FF2B5EF4-FFF2-40B4-BE49-F238E27FC236}">
                <a16:creationId xmlns="" xmlns:a16="http://schemas.microsoft.com/office/drawing/2014/main" id="{3894952F-4935-467A-B8BA-79AA76ACC528}"/>
              </a:ext>
            </a:extLst>
          </p:cNvPr>
          <p:cNvSpPr/>
          <p:nvPr/>
        </p:nvSpPr>
        <p:spPr>
          <a:xfrm>
            <a:off x="5811925" y="1892876"/>
            <a:ext cx="5526636" cy="153612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1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Рассмотрение замечаний к проекту отчета</a:t>
            </a:r>
          </a:p>
          <a:p>
            <a:pPr lvl="0" algn="ctr"/>
            <a:endParaRPr lang="ru-RU" sz="135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Статья 14 Федерального закона от 03.07.2016 № 237-ФЗ </a:t>
            </a:r>
            <a:b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 государственной кадастровой оценке» </a:t>
            </a:r>
          </a:p>
          <a:p>
            <a:pPr lvl="0"/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Глава</a:t>
            </a:r>
            <a:r>
              <a:rPr lang="en-US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XII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приказа Росреестра от 04.08.2021 № П/0336 </a:t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Методических указаний о государственной кадастровой оценке» 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7688" y="349949"/>
            <a:ext cx="1075440" cy="1075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522492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="" xmlns:a16="http://schemas.microsoft.com/office/drawing/2014/main" id="{91C575A4-75E5-4C7D-9DA8-843239F43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/>
              <a:t> </a:t>
            </a:r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="" xmlns:a16="http://schemas.microsoft.com/office/drawing/2014/main" id="{A4C3A5ED-90D6-4B01-98DD-098E446256BA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985453932"/>
              </p:ext>
            </p:extLst>
          </p:nvPr>
        </p:nvGraphicFramePr>
        <p:xfrm>
          <a:off x="671233" y="1170188"/>
          <a:ext cx="10245686" cy="51845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61422">
                  <a:extLst>
                    <a:ext uri="{9D8B030D-6E8A-4147-A177-3AD203B41FA5}">
                      <a16:colId xmlns="" xmlns:a16="http://schemas.microsoft.com/office/drawing/2014/main" val="2057454977"/>
                    </a:ext>
                  </a:extLst>
                </a:gridCol>
                <a:gridCol w="2738071">
                  <a:extLst>
                    <a:ext uri="{9D8B030D-6E8A-4147-A177-3AD203B41FA5}">
                      <a16:colId xmlns="" xmlns:a16="http://schemas.microsoft.com/office/drawing/2014/main" val="4058534641"/>
                    </a:ext>
                  </a:extLst>
                </a:gridCol>
                <a:gridCol w="3091371">
                  <a:extLst>
                    <a:ext uri="{9D8B030D-6E8A-4147-A177-3AD203B41FA5}">
                      <a16:colId xmlns="" xmlns:a16="http://schemas.microsoft.com/office/drawing/2014/main" val="2750870680"/>
                    </a:ext>
                  </a:extLst>
                </a:gridCol>
                <a:gridCol w="1854822">
                  <a:extLst>
                    <a:ext uri="{9D8B030D-6E8A-4147-A177-3AD203B41FA5}">
                      <a16:colId xmlns="" xmlns:a16="http://schemas.microsoft.com/office/drawing/2014/main" val="1089901652"/>
                    </a:ext>
                  </a:extLst>
                </a:gridCol>
              </a:tblGrid>
              <a:tr h="4432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Размещение проекта отчета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65" marR="495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Место опубликования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65" marR="495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 размещения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65" marR="495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размещения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65" marR="49565" marT="0" marB="0" anchor="ctr"/>
                </a:tc>
                <a:extLst>
                  <a:ext uri="{0D108BD9-81ED-4DB2-BD59-A6C34878D82A}">
                    <a16:rowId xmlns="" xmlns:a16="http://schemas.microsoft.com/office/drawing/2014/main" val="4020502098"/>
                  </a:ext>
                </a:extLst>
              </a:tr>
              <a:tr h="11571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Размещение проекта отчета после проверки Росреестром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65" marR="495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Официальный сайт ГБУ АО «АрхОблКадастр»;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Фонд данных государственной кадастровой оценки на официальном сайте Росреестра</a:t>
                      </a:r>
                      <a:endParaRPr lang="ru-RU" sz="1200" b="1" i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65" marR="495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Тридцать календарных дней для представления замечаний</a:t>
                      </a:r>
                      <a:endParaRPr lang="ru-RU" sz="1200" b="1" i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65" marR="495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21.08.2023 – 19.09.2023</a:t>
                      </a:r>
                      <a:endParaRPr lang="ru-RU" sz="1200" b="1" i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65" marR="49565" marT="0" marB="0" anchor="ctr"/>
                </a:tc>
                <a:extLst>
                  <a:ext uri="{0D108BD9-81ED-4DB2-BD59-A6C34878D82A}">
                    <a16:rowId xmlns="" xmlns:a16="http://schemas.microsoft.com/office/drawing/2014/main" val="3756064103"/>
                  </a:ext>
                </a:extLst>
              </a:tr>
              <a:tr h="17232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Размещение обновленной версии проекта отчета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65" marR="495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Официальный сайт ГБУ АО «</a:t>
                      </a:r>
                      <a:r>
                        <a:rPr lang="ru-RU" sz="1200" b="1" i="0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АрхОблКадастр</a:t>
                      </a:r>
                      <a:r>
                        <a:rPr lang="ru-RU" sz="1200" b="1" i="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200" b="1" i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65" marR="495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Пятнадцать календарных дней для представления замечаний</a:t>
                      </a:r>
                    </a:p>
                  </a:txBody>
                  <a:tcPr marL="49565" marR="495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Конец сентября – начало октября 2023 года</a:t>
                      </a:r>
                      <a:endParaRPr lang="ru-RU" sz="1200" b="1" i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65" marR="49565" marT="0" marB="0" anchor="ctr"/>
                </a:tc>
                <a:extLst>
                  <a:ext uri="{0D108BD9-81ED-4DB2-BD59-A6C34878D82A}">
                    <a16:rowId xmlns="" xmlns:a16="http://schemas.microsoft.com/office/drawing/2014/main" val="1593522116"/>
                  </a:ext>
                </a:extLst>
              </a:tr>
              <a:tr h="18609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Утверждение результатов государственной кадастровой оценки</a:t>
                      </a:r>
                    </a:p>
                  </a:txBody>
                  <a:tcPr marL="49565" marR="495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Официальный сайт министерства имущественных отношений Архангельской области</a:t>
                      </a:r>
                    </a:p>
                  </a:txBody>
                  <a:tcPr marL="49565" marR="495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Принятие акта об утверждении результатов определения кадастровой стоимости, вступающего в силу по истечении месяца после дня его официального опубликования</a:t>
                      </a:r>
                    </a:p>
                  </a:txBody>
                  <a:tcPr marL="49565" marR="495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Ноябрь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2023 года</a:t>
                      </a:r>
                    </a:p>
                  </a:txBody>
                  <a:tcPr marL="49565" marR="49565" marT="0" marB="0" anchor="ctr"/>
                </a:tc>
                <a:extLst>
                  <a:ext uri="{0D108BD9-81ED-4DB2-BD59-A6C34878D82A}">
                    <a16:rowId xmlns="" xmlns:a16="http://schemas.microsoft.com/office/drawing/2014/main" val="1547093766"/>
                  </a:ext>
                </a:extLst>
              </a:tr>
            </a:tbl>
          </a:graphicData>
        </a:graphic>
      </p:graphicFrame>
      <p:grpSp>
        <p:nvGrpSpPr>
          <p:cNvPr id="5" name="Группа 4">
            <a:extLst>
              <a:ext uri="{FF2B5EF4-FFF2-40B4-BE49-F238E27FC236}">
                <a16:creationId xmlns="" xmlns:a16="http://schemas.microsoft.com/office/drawing/2014/main" id="{61ABBB8E-65FF-422E-90D8-64E3AA2CF073}"/>
              </a:ext>
            </a:extLst>
          </p:cNvPr>
          <p:cNvGrpSpPr/>
          <p:nvPr/>
        </p:nvGrpSpPr>
        <p:grpSpPr>
          <a:xfrm>
            <a:off x="1942084" y="320674"/>
            <a:ext cx="8714232" cy="542880"/>
            <a:chOff x="0" y="0"/>
            <a:chExt cx="8714232" cy="542880"/>
          </a:xfrm>
        </p:grpSpPr>
        <p:sp>
          <p:nvSpPr>
            <p:cNvPr id="6" name="Прямоугольник: скругленные углы 5">
              <a:extLst>
                <a:ext uri="{FF2B5EF4-FFF2-40B4-BE49-F238E27FC236}">
                  <a16:creationId xmlns="" xmlns:a16="http://schemas.microsoft.com/office/drawing/2014/main" id="{11FA6411-6747-4C0A-878A-B5FC5EC47E32}"/>
                </a:ext>
              </a:extLst>
            </p:cNvPr>
            <p:cNvSpPr/>
            <p:nvPr/>
          </p:nvSpPr>
          <p:spPr>
            <a:xfrm>
              <a:off x="0" y="0"/>
              <a:ext cx="8714232" cy="542880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sp>
        <p:sp>
          <p:nvSpPr>
            <p:cNvPr id="8" name="Прямоугольник: скругленные углы 4">
              <a:extLst>
                <a:ext uri="{FF2B5EF4-FFF2-40B4-BE49-F238E27FC236}">
                  <a16:creationId xmlns="" xmlns:a16="http://schemas.microsoft.com/office/drawing/2014/main" id="{CCA1C340-366C-4EF8-B15D-20CAB8CE7B08}"/>
                </a:ext>
              </a:extLst>
            </p:cNvPr>
            <p:cNvSpPr txBox="1"/>
            <p:nvPr/>
          </p:nvSpPr>
          <p:spPr>
            <a:xfrm>
              <a:off x="0" y="53002"/>
              <a:ext cx="8661230" cy="48987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>
                <a:lnSpc>
                  <a:spcPct val="85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dirty="0">
                  <a:ln w="0"/>
                  <a:solidFill>
                    <a:srgbClr val="00206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Сроки размещения проекта отчета о результатах ГКО</a:t>
              </a:r>
              <a:endParaRPr lang="ru-RU" sz="2000" b="1" kern="1200" dirty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</p:grp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07306" y="159497"/>
            <a:ext cx="1057122" cy="10571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39002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7649" y="3028471"/>
            <a:ext cx="6645275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973157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5182</TotalTime>
  <Words>305</Words>
  <Application>Microsoft Office PowerPoint</Application>
  <PresentationFormat>Произвольный</PresentationFormat>
  <Paragraphs>49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Тема Office</vt:lpstr>
      <vt:lpstr>1_Воздушный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Дроздова Наталья Александровна</dc:creator>
  <cp:lastModifiedBy>Селезнева Юлия Александровна</cp:lastModifiedBy>
  <cp:revision>43</cp:revision>
  <cp:lastPrinted>2023-09-05T08:43:25Z</cp:lastPrinted>
  <dcterms:created xsi:type="dcterms:W3CDTF">2023-02-16T12:55:00Z</dcterms:created>
  <dcterms:modified xsi:type="dcterms:W3CDTF">2023-09-06T10:09:10Z</dcterms:modified>
</cp:coreProperties>
</file>