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sldIdLst>
    <p:sldId id="449" r:id="rId2"/>
    <p:sldId id="461" r:id="rId3"/>
    <p:sldId id="466" r:id="rId4"/>
    <p:sldId id="468" r:id="rId5"/>
    <p:sldId id="469" r:id="rId6"/>
    <p:sldId id="470" r:id="rId7"/>
    <p:sldId id="471" r:id="rId8"/>
    <p:sldId id="472" r:id="rId9"/>
    <p:sldId id="473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2A7"/>
    <a:srgbClr val="FAEA00"/>
    <a:srgbClr val="D0D0D0"/>
    <a:srgbClr val="90B0D7"/>
    <a:srgbClr val="CCECFF"/>
    <a:srgbClr val="CCFFFF"/>
    <a:srgbClr val="FFFF79"/>
    <a:srgbClr val="5FB6BD"/>
    <a:srgbClr val="CCFFCC"/>
    <a:srgbClr val="F2C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267" autoAdjust="0"/>
  </p:normalViewPr>
  <p:slideViewPr>
    <p:cSldViewPr>
      <p:cViewPr varScale="1">
        <p:scale>
          <a:sx n="116" d="100"/>
          <a:sy n="116" d="100"/>
        </p:scale>
        <p:origin x="12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6139C-1888-4CD1-85C0-BD3C8B55D80B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8A167-4628-4066-A1AF-4CADF9D1B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815020-ECE6-4ACB-8964-69B13BC583C7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9529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E32EDA-469A-4BD3-8A0C-3B5ED7C7A69D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0458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1EBA87-797D-4022-BE26-9DBCDD583B01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3234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B0DE7-96D1-493F-BAF2-8C5605770F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917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8055-F6B2-4CEB-9545-F1B7AF2C2D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27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D920-214A-47C5-8916-FE2995A00A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02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C88E7-55DD-4BF9-8708-E012E758D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62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3104-B7DE-4A77-9BC6-69AB14DD2C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58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60EB9-18CF-48DD-B90D-29EFFDAAF5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94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31BE-15A9-4DEC-BB1B-1F84087703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713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444E-C9B7-42A7-A39E-8B36A6FBB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45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F6154-B0C9-4928-9F75-F8A7D184D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333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373A-127C-4FBC-828F-0210F37FC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82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ED46-91B3-448A-9157-BFFF6446B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79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7CE37-477A-4197-BA5C-A849169CF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14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EDC39-58B1-404C-8F93-9C6964FE50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834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8C61A2-602A-4FE7-A516-459FE0CA8A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179388" y="188913"/>
            <a:ext cx="1439862" cy="6480175"/>
          </a:xfrm>
          <a:prstGeom prst="rect">
            <a:avLst/>
          </a:prstGeom>
          <a:gradFill rotWithShape="1">
            <a:gsLst>
              <a:gs pos="0">
                <a:srgbClr val="0B52A7"/>
              </a:gs>
              <a:gs pos="41000">
                <a:srgbClr val="BFE3FD"/>
              </a:gs>
              <a:gs pos="100000">
                <a:srgbClr val="0B52A7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1" name="Rectangle 16"/>
          <p:cNvSpPr>
            <a:spLocks noChangeArrowheads="1"/>
          </p:cNvSpPr>
          <p:nvPr/>
        </p:nvSpPr>
        <p:spPr bwMode="auto">
          <a:xfrm>
            <a:off x="1619250" y="2060575"/>
            <a:ext cx="66246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B52A7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9388" y="2060575"/>
            <a:ext cx="6159500" cy="9525"/>
          </a:xfrm>
          <a:prstGeom prst="line">
            <a:avLst/>
          </a:prstGeom>
          <a:ln w="25400">
            <a:solidFill>
              <a:srgbClr val="0B5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0975" y="6073775"/>
            <a:ext cx="7815263" cy="23813"/>
          </a:xfrm>
          <a:prstGeom prst="line">
            <a:avLst/>
          </a:prstGeom>
          <a:ln w="25400">
            <a:solidFill>
              <a:srgbClr val="0B5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герб Архангель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477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80181" y="4180254"/>
            <a:ext cx="3908425" cy="9525"/>
          </a:xfrm>
          <a:prstGeom prst="line">
            <a:avLst/>
          </a:prstGeom>
          <a:ln w="25400">
            <a:solidFill>
              <a:srgbClr val="0B5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Прямоугольник 1"/>
          <p:cNvSpPr>
            <a:spLocks noChangeArrowheads="1"/>
          </p:cNvSpPr>
          <p:nvPr/>
        </p:nvSpPr>
        <p:spPr bwMode="auto">
          <a:xfrm>
            <a:off x="1635717" y="2368189"/>
            <a:ext cx="68413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rgbClr val="0B52A7"/>
                </a:solidFill>
              </a:rPr>
              <a:t>Обобщение правоприменительной практики осуществления государственного контроля (надзора) в области розничной продажи алкогольной и спиртосодержащей продукции</a:t>
            </a:r>
            <a:endParaRPr lang="ru-RU" altLang="ru-RU" sz="1400" dirty="0">
              <a:solidFill>
                <a:srgbClr val="0B52A7"/>
              </a:solidFill>
            </a:endParaRPr>
          </a:p>
        </p:txBody>
      </p:sp>
      <p:sp>
        <p:nvSpPr>
          <p:cNvPr id="2057" name="Прямоугольник 2"/>
          <p:cNvSpPr>
            <a:spLocks noChangeArrowheads="1"/>
          </p:cNvSpPr>
          <p:nvPr/>
        </p:nvSpPr>
        <p:spPr bwMode="auto">
          <a:xfrm>
            <a:off x="3779912" y="6279113"/>
            <a:ext cx="1868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26 июля 2023 </a:t>
            </a:r>
            <a:r>
              <a:rPr lang="ru-RU" altLang="ru-RU" sz="1400" dirty="0"/>
              <a:t>г.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619250" y="5218499"/>
            <a:ext cx="5832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Начальник </a:t>
            </a:r>
            <a:r>
              <a:rPr lang="ru-RU" altLang="ru-RU" sz="1400" dirty="0"/>
              <a:t>лицензионного управления министерства агропромышленного комплекса и торговли Архангельской области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Жданова Татьяна Ивановна</a:t>
            </a:r>
            <a:endParaRPr lang="ru-RU" alt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0" y="-6350"/>
            <a:ext cx="9144000" cy="855663"/>
          </a:xfrm>
          <a:prstGeom prst="rect">
            <a:avLst/>
          </a:prstGeom>
          <a:solidFill>
            <a:srgbClr val="0B52A7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	Лицензирование розничной </a:t>
            </a:r>
            <a:r>
              <a:rPr lang="ru-RU" altLang="ru-RU" sz="1800" b="1" dirty="0">
                <a:solidFill>
                  <a:schemeClr val="bg1"/>
                </a:solidFill>
              </a:rPr>
              <a:t>продажи алкогольной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продукции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sp>
        <p:nvSpPr>
          <p:cNvPr id="6149" name="Line 38"/>
          <p:cNvSpPr>
            <a:spLocks noChangeShapeType="1"/>
          </p:cNvSpPr>
          <p:nvPr/>
        </p:nvSpPr>
        <p:spPr bwMode="auto">
          <a:xfrm flipH="1">
            <a:off x="4570413" y="1171575"/>
            <a:ext cx="1587" cy="4632325"/>
          </a:xfrm>
          <a:prstGeom prst="line">
            <a:avLst/>
          </a:prstGeom>
          <a:noFill/>
          <a:ln w="19050">
            <a:solidFill>
              <a:srgbClr val="0B52A7">
                <a:alpha val="50195"/>
              </a:srgb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Line 2"/>
          <p:cNvSpPr>
            <a:spLocks noChangeShapeType="1"/>
          </p:cNvSpPr>
          <p:nvPr/>
        </p:nvSpPr>
        <p:spPr bwMode="auto">
          <a:xfrm>
            <a:off x="415925" y="6189663"/>
            <a:ext cx="8408988" cy="7937"/>
          </a:xfrm>
          <a:prstGeom prst="line">
            <a:avLst/>
          </a:prstGeom>
          <a:noFill/>
          <a:ln w="19050">
            <a:solidFill>
              <a:srgbClr val="0B52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5878457" y="1103742"/>
            <a:ext cx="2720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B52A7"/>
                </a:solidFill>
                <a:cs typeface="Arial" panose="020B0604020202020204" pitchFamily="34" charset="0"/>
              </a:rPr>
              <a:t>ЛИЦЕНЗИРОВАНИЕ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B52A7"/>
                </a:solidFill>
                <a:cs typeface="Arial" panose="020B0604020202020204" pitchFamily="34" charset="0"/>
              </a:rPr>
              <a:t>(на 1 </a:t>
            </a:r>
            <a:r>
              <a:rPr lang="ru-RU" altLang="ru-RU" sz="1200" b="1" dirty="0" smtClean="0">
                <a:solidFill>
                  <a:srgbClr val="0B52A7"/>
                </a:solidFill>
                <a:cs typeface="Arial" panose="020B0604020202020204" pitchFamily="34" charset="0"/>
              </a:rPr>
              <a:t>июля)</a:t>
            </a:r>
            <a:endParaRPr lang="ru-RU" altLang="ru-RU" sz="1200" b="1" dirty="0">
              <a:solidFill>
                <a:srgbClr val="0B52A7"/>
              </a:solidFill>
              <a:cs typeface="Arial" panose="020B0604020202020204" pitchFamily="34" charset="0"/>
            </a:endParaRPr>
          </a:p>
        </p:txBody>
      </p:sp>
      <p:sp>
        <p:nvSpPr>
          <p:cNvPr id="6152" name="Rectangle 40"/>
          <p:cNvSpPr>
            <a:spLocks noChangeArrowheads="1"/>
          </p:cNvSpPr>
          <p:nvPr/>
        </p:nvSpPr>
        <p:spPr bwMode="auto">
          <a:xfrm>
            <a:off x="6028759" y="1874838"/>
            <a:ext cx="104457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576</a:t>
            </a:r>
            <a:endParaRPr lang="ru-RU" altLang="ru-RU" sz="1800" dirty="0"/>
          </a:p>
        </p:txBody>
      </p:sp>
      <p:sp>
        <p:nvSpPr>
          <p:cNvPr id="6153" name="Rectangle 41"/>
          <p:cNvSpPr>
            <a:spLocks noChangeArrowheads="1"/>
          </p:cNvSpPr>
          <p:nvPr/>
        </p:nvSpPr>
        <p:spPr bwMode="auto">
          <a:xfrm>
            <a:off x="6028553" y="2326096"/>
            <a:ext cx="1816100" cy="3603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2741</a:t>
            </a:r>
          </a:p>
        </p:txBody>
      </p:sp>
      <p:sp>
        <p:nvSpPr>
          <p:cNvPr id="6154" name="Line 51"/>
          <p:cNvSpPr>
            <a:spLocks noChangeShapeType="1"/>
          </p:cNvSpPr>
          <p:nvPr/>
        </p:nvSpPr>
        <p:spPr bwMode="auto">
          <a:xfrm flipH="1" flipV="1">
            <a:off x="6019799" y="1732983"/>
            <a:ext cx="1532" cy="3158105"/>
          </a:xfrm>
          <a:prstGeom prst="line">
            <a:avLst/>
          </a:prstGeom>
          <a:noFill/>
          <a:ln w="19050">
            <a:solidFill>
              <a:srgbClr val="0B52A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TextBox 4"/>
          <p:cNvSpPr txBox="1">
            <a:spLocks noChangeArrowheads="1"/>
          </p:cNvSpPr>
          <p:nvPr/>
        </p:nvSpPr>
        <p:spPr bwMode="auto">
          <a:xfrm>
            <a:off x="5303782" y="3200401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>
                <a:solidFill>
                  <a:srgbClr val="0B52A7"/>
                </a:solidFill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6156" name="TextBox 4"/>
          <p:cNvSpPr txBox="1">
            <a:spLocks noChangeArrowheads="1"/>
          </p:cNvSpPr>
          <p:nvPr/>
        </p:nvSpPr>
        <p:spPr bwMode="auto">
          <a:xfrm>
            <a:off x="5275207" y="2136776"/>
            <a:ext cx="72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>
                <a:solidFill>
                  <a:srgbClr val="0B52A7"/>
                </a:solidFill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6157" name="Рисунок 2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82" y="1071563"/>
            <a:ext cx="536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41"/>
          <p:cNvSpPr>
            <a:spLocks noChangeArrowheads="1"/>
          </p:cNvSpPr>
          <p:nvPr/>
        </p:nvSpPr>
        <p:spPr bwMode="auto">
          <a:xfrm>
            <a:off x="6037134" y="3441721"/>
            <a:ext cx="1714500" cy="360362"/>
          </a:xfrm>
          <a:prstGeom prst="rect">
            <a:avLst/>
          </a:prstGeom>
          <a:solidFill>
            <a:srgbClr val="FFCC99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2800</a:t>
            </a:r>
            <a:endParaRPr lang="ru-RU" altLang="ru-RU" sz="1800" dirty="0"/>
          </a:p>
        </p:txBody>
      </p:sp>
      <p:sp>
        <p:nvSpPr>
          <p:cNvPr id="6159" name="Rectangle 40"/>
          <p:cNvSpPr>
            <a:spLocks noChangeArrowheads="1"/>
          </p:cNvSpPr>
          <p:nvPr/>
        </p:nvSpPr>
        <p:spPr bwMode="auto">
          <a:xfrm>
            <a:off x="6045198" y="2967537"/>
            <a:ext cx="111601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800" dirty="0" smtClean="0">
                <a:cs typeface="Arial" panose="020B0604020202020204" pitchFamily="34" charset="0"/>
              </a:rPr>
              <a:t>576</a:t>
            </a:r>
            <a:endParaRPr lang="ru-RU" altLang="ru-RU" sz="1800" dirty="0">
              <a:cs typeface="Arial" panose="020B0604020202020204" pitchFamily="34" charset="0"/>
            </a:endParaRPr>
          </a:p>
        </p:txBody>
      </p:sp>
      <p:sp>
        <p:nvSpPr>
          <p:cNvPr id="6160" name="Rectangle 40"/>
          <p:cNvSpPr>
            <a:spLocks noChangeArrowheads="1"/>
          </p:cNvSpPr>
          <p:nvPr/>
        </p:nvSpPr>
        <p:spPr bwMode="auto">
          <a:xfrm>
            <a:off x="5275207" y="5162551"/>
            <a:ext cx="2778125" cy="26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Лицензиаты</a:t>
            </a:r>
            <a:endParaRPr lang="ru-RU" altLang="ru-RU" sz="1800" dirty="0"/>
          </a:p>
        </p:txBody>
      </p:sp>
      <p:sp>
        <p:nvSpPr>
          <p:cNvPr id="6161" name="Rectangle 41"/>
          <p:cNvSpPr>
            <a:spLocks noChangeArrowheads="1"/>
          </p:cNvSpPr>
          <p:nvPr/>
        </p:nvSpPr>
        <p:spPr bwMode="auto">
          <a:xfrm>
            <a:off x="5263300" y="5536204"/>
            <a:ext cx="2801938" cy="27305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Объекты</a:t>
            </a:r>
            <a:endParaRPr lang="ru-RU" altLang="ru-RU" sz="18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66" name="Прямоугольник 4"/>
          <p:cNvSpPr>
            <a:spLocks noChangeArrowheads="1"/>
          </p:cNvSpPr>
          <p:nvPr/>
        </p:nvSpPr>
        <p:spPr bwMode="auto">
          <a:xfrm>
            <a:off x="220199" y="4090869"/>
            <a:ext cx="398432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Действие</a:t>
            </a:r>
            <a:r>
              <a:rPr lang="ru-RU" altLang="ru-RU" sz="1800" b="1" dirty="0">
                <a:solidFill>
                  <a:srgbClr val="0B52A7"/>
                </a:solidFill>
              </a:rPr>
              <a:t> </a:t>
            </a:r>
            <a:r>
              <a:rPr lang="ru-RU" altLang="ru-RU" sz="4400" b="1" dirty="0">
                <a:solidFill>
                  <a:srgbClr val="0B52A7"/>
                </a:solidFill>
              </a:rPr>
              <a:t>513</a:t>
            </a:r>
            <a:r>
              <a:rPr lang="ru-RU" altLang="ru-RU" sz="1400" dirty="0"/>
              <a:t> </a:t>
            </a:r>
            <a:r>
              <a:rPr lang="ru-RU" altLang="ru-RU" sz="1800" dirty="0"/>
              <a:t>лицензий </a:t>
            </a:r>
            <a:br>
              <a:rPr lang="ru-RU" altLang="ru-RU" sz="1800" dirty="0"/>
            </a:br>
            <a:r>
              <a:rPr lang="ru-RU" altLang="ru-RU" sz="1800" dirty="0"/>
              <a:t>на розничную продажу алкогольной </a:t>
            </a:r>
            <a:r>
              <a:rPr lang="ru-RU" altLang="ru-RU" sz="1800" dirty="0" smtClean="0"/>
              <a:t>продукции </a:t>
            </a:r>
            <a:br>
              <a:rPr lang="ru-RU" altLang="ru-RU" sz="1800" dirty="0" smtClean="0"/>
            </a:br>
            <a:r>
              <a:rPr lang="ru-RU" altLang="ru-RU" sz="1800" dirty="0" smtClean="0"/>
              <a:t>продлено в </a:t>
            </a:r>
            <a:r>
              <a:rPr lang="ru-RU" altLang="ru-RU" sz="1800" dirty="0"/>
              <a:t>2022 году</a:t>
            </a:r>
            <a:endParaRPr lang="ru-RU" altLang="ru-RU" sz="1600" dirty="0">
              <a:cs typeface="Arial" panose="020B0604020202020204" pitchFamily="34" charset="0"/>
            </a:endParaRPr>
          </a:p>
        </p:txBody>
      </p:sp>
      <p:sp>
        <p:nvSpPr>
          <p:cNvPr id="6167" name="Rectangle 40"/>
          <p:cNvSpPr>
            <a:spLocks noChangeArrowheads="1"/>
          </p:cNvSpPr>
          <p:nvPr/>
        </p:nvSpPr>
        <p:spPr bwMode="auto">
          <a:xfrm>
            <a:off x="6035620" y="4061641"/>
            <a:ext cx="96361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800" dirty="0" smtClean="0">
                <a:cs typeface="Arial" panose="020B0604020202020204" pitchFamily="34" charset="0"/>
              </a:rPr>
              <a:t>550</a:t>
            </a:r>
            <a:endParaRPr lang="ru-RU" altLang="ru-RU" sz="1800" dirty="0">
              <a:cs typeface="Arial" panose="020B0604020202020204" pitchFamily="34" charset="0"/>
            </a:endParaRPr>
          </a:p>
        </p:txBody>
      </p:sp>
      <p:sp>
        <p:nvSpPr>
          <p:cNvPr id="6168" name="Rectangle 41"/>
          <p:cNvSpPr>
            <a:spLocks noChangeArrowheads="1"/>
          </p:cNvSpPr>
          <p:nvPr/>
        </p:nvSpPr>
        <p:spPr bwMode="auto">
          <a:xfrm>
            <a:off x="6035620" y="4501380"/>
            <a:ext cx="1871662" cy="3603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2736</a:t>
            </a:r>
            <a:endParaRPr lang="ru-RU" altLang="ru-RU" sz="1800" dirty="0"/>
          </a:p>
        </p:txBody>
      </p:sp>
      <p:sp>
        <p:nvSpPr>
          <p:cNvPr id="6169" name="TextBox 4"/>
          <p:cNvSpPr txBox="1">
            <a:spLocks noChangeArrowheads="1"/>
          </p:cNvSpPr>
          <p:nvPr/>
        </p:nvSpPr>
        <p:spPr bwMode="auto">
          <a:xfrm>
            <a:off x="5303782" y="425608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>
                <a:solidFill>
                  <a:srgbClr val="0B52A7"/>
                </a:solidFill>
                <a:cs typeface="Arial" panose="020B0604020202020204" pitchFamily="34" charset="0"/>
              </a:rPr>
              <a:t>2023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6" y="1295400"/>
            <a:ext cx="3432345" cy="2292295"/>
          </a:xfrm>
          <a:prstGeom prst="rect">
            <a:avLst/>
          </a:prstGeom>
        </p:spPr>
      </p:pic>
      <p:pic>
        <p:nvPicPr>
          <p:cNvPr id="29" name="Picture 6" descr="герб Архангельской обла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0" y="115095"/>
            <a:ext cx="457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4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2"/>
          <p:cNvSpPr>
            <a:spLocks noChangeShapeType="1"/>
          </p:cNvSpPr>
          <p:nvPr/>
        </p:nvSpPr>
        <p:spPr bwMode="auto">
          <a:xfrm>
            <a:off x="414338" y="6148388"/>
            <a:ext cx="8504237" cy="17462"/>
          </a:xfrm>
          <a:prstGeom prst="line">
            <a:avLst/>
          </a:prstGeom>
          <a:noFill/>
          <a:ln w="19050">
            <a:solidFill>
              <a:srgbClr val="0B52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14338" y="4007807"/>
            <a:ext cx="4203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 dirty="0">
                <a:solidFill>
                  <a:srgbClr val="0B52A7"/>
                </a:solidFill>
                <a:cs typeface="Arial" panose="020B0604020202020204" pitchFamily="34" charset="0"/>
              </a:rPr>
              <a:t>Доля выявленных </a:t>
            </a:r>
            <a:r>
              <a:rPr lang="ru-RU" altLang="ru-RU" sz="1600" b="1" dirty="0" smtClean="0">
                <a:solidFill>
                  <a:srgbClr val="0B52A7"/>
                </a:solidFill>
                <a:cs typeface="Arial" panose="020B0604020202020204" pitchFamily="34" charset="0"/>
              </a:rPr>
              <a:t>нарушений*</a:t>
            </a:r>
            <a:endParaRPr lang="ru-RU" altLang="ru-RU" sz="1600" b="1" dirty="0">
              <a:solidFill>
                <a:srgbClr val="0B52A7"/>
              </a:solidFill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1762353" y="5105376"/>
            <a:ext cx="665162" cy="720000"/>
          </a:xfrm>
          <a:prstGeom prst="rect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175" name="TextBox 59"/>
          <p:cNvSpPr txBox="1">
            <a:spLocks noChangeArrowheads="1"/>
          </p:cNvSpPr>
          <p:nvPr/>
        </p:nvSpPr>
        <p:spPr bwMode="auto">
          <a:xfrm>
            <a:off x="1627188" y="5813425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2022</a:t>
            </a:r>
            <a:endParaRPr lang="ru-RU" altLang="ru-RU" sz="1200" dirty="0"/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2824786" y="4931627"/>
            <a:ext cx="665162" cy="90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 flipV="1">
            <a:off x="5147861" y="3584800"/>
            <a:ext cx="2816225" cy="3175"/>
          </a:xfrm>
          <a:prstGeom prst="line">
            <a:avLst/>
          </a:prstGeom>
          <a:noFill/>
          <a:ln w="19050">
            <a:solidFill>
              <a:srgbClr val="0B52A7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 bwMode="auto">
          <a:xfrm rot="16200000" flipH="1">
            <a:off x="1575482" y="4950525"/>
            <a:ext cx="1587" cy="341313"/>
          </a:xfrm>
          <a:prstGeom prst="straightConnector1">
            <a:avLst/>
          </a:prstGeom>
          <a:ln w="19050">
            <a:solidFill>
              <a:srgbClr val="0B52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59"/>
          <p:cNvSpPr txBox="1">
            <a:spLocks noChangeArrowheads="1"/>
          </p:cNvSpPr>
          <p:nvPr/>
        </p:nvSpPr>
        <p:spPr bwMode="auto">
          <a:xfrm>
            <a:off x="2732088" y="58102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2023</a:t>
            </a:r>
            <a:endParaRPr lang="ru-RU" altLang="ru-RU" sz="1200" dirty="0"/>
          </a:p>
        </p:txBody>
      </p:sp>
      <p:pic>
        <p:nvPicPr>
          <p:cNvPr id="718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1201738"/>
            <a:ext cx="34353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Line 12"/>
          <p:cNvSpPr>
            <a:spLocks noChangeShapeType="1"/>
          </p:cNvSpPr>
          <p:nvPr/>
        </p:nvSpPr>
        <p:spPr bwMode="auto">
          <a:xfrm flipV="1">
            <a:off x="547688" y="5845175"/>
            <a:ext cx="3300412" cy="12700"/>
          </a:xfrm>
          <a:prstGeom prst="line">
            <a:avLst/>
          </a:prstGeom>
          <a:noFill/>
          <a:ln w="19050">
            <a:solidFill>
              <a:srgbClr val="0B52A7">
                <a:alpha val="50195"/>
              </a:srgb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TextBox 4"/>
          <p:cNvSpPr txBox="1">
            <a:spLocks noChangeArrowheads="1"/>
          </p:cNvSpPr>
          <p:nvPr/>
        </p:nvSpPr>
        <p:spPr bwMode="auto">
          <a:xfrm>
            <a:off x="4653061" y="4487401"/>
            <a:ext cx="404971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B52A7"/>
                </a:solidFill>
                <a:cs typeface="Arial" panose="020B0604020202020204" pitchFamily="34" charset="0"/>
              </a:rPr>
              <a:t>Основные выявленные несоответствия лицензионным требованиям: 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/>
              <a:t>несоответствие </a:t>
            </a:r>
            <a:r>
              <a:rPr lang="en-US" altLang="ru-RU" sz="1200" dirty="0"/>
              <a:t>S </a:t>
            </a:r>
            <a:r>
              <a:rPr lang="ru-RU" altLang="ru-RU" sz="1200" dirty="0"/>
              <a:t>зала обслуживание в </a:t>
            </a:r>
            <a:r>
              <a:rPr lang="ru-RU" altLang="ru-RU" sz="1200" dirty="0" smtClean="0"/>
              <a:t>МКД</a:t>
            </a:r>
            <a:endParaRPr lang="ru-RU" altLang="ru-RU" sz="1200" dirty="0"/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/>
              <a:t>нарушение порядка уплаты госпошлины </a:t>
            </a:r>
            <a:endParaRPr lang="ru-RU" altLang="ru-RU" sz="1200" dirty="0" smtClean="0"/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 smtClean="0"/>
              <a:t>S </a:t>
            </a:r>
            <a:r>
              <a:rPr lang="ru-RU" altLang="ru-RU" sz="1200" dirty="0" smtClean="0"/>
              <a:t>торгового объекта менее 25 (50) м кв. 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отсутствие договора аренды, ККТ, ЕГАИС</a:t>
            </a:r>
            <a:endParaRPr lang="ru-RU" altLang="ru-RU" sz="1200" dirty="0"/>
          </a:p>
        </p:txBody>
      </p:sp>
      <p:sp>
        <p:nvSpPr>
          <p:cNvPr id="3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86" name="TextBox 73"/>
          <p:cNvSpPr txBox="1">
            <a:spLocks noChangeArrowheads="1"/>
          </p:cNvSpPr>
          <p:nvPr/>
        </p:nvSpPr>
        <p:spPr bwMode="auto">
          <a:xfrm>
            <a:off x="2793584" y="5317331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2,5</a:t>
            </a:r>
            <a:r>
              <a:rPr lang="ru-RU" altLang="ru-RU" sz="1000" b="1" dirty="0" smtClean="0"/>
              <a:t> </a:t>
            </a:r>
            <a:r>
              <a:rPr lang="ru-RU" altLang="ru-RU" sz="1400" b="1" dirty="0"/>
              <a:t>%</a:t>
            </a:r>
            <a:endParaRPr lang="ru-RU" altLang="ru-RU" sz="1000" b="1" dirty="0"/>
          </a:p>
        </p:txBody>
      </p:sp>
      <p:sp>
        <p:nvSpPr>
          <p:cNvPr id="7187" name="TextBox 4"/>
          <p:cNvSpPr txBox="1">
            <a:spLocks noChangeArrowheads="1"/>
          </p:cNvSpPr>
          <p:nvPr/>
        </p:nvSpPr>
        <p:spPr bwMode="auto">
          <a:xfrm>
            <a:off x="439738" y="1148812"/>
            <a:ext cx="4132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 dirty="0">
                <a:solidFill>
                  <a:srgbClr val="0B52A7"/>
                </a:solidFill>
                <a:cs typeface="Arial" panose="020B0604020202020204" pitchFamily="34" charset="0"/>
              </a:rPr>
              <a:t>Количество предоставленных государственных </a:t>
            </a:r>
            <a:r>
              <a:rPr lang="ru-RU" altLang="ru-RU" sz="1600" b="1" dirty="0" smtClean="0">
                <a:solidFill>
                  <a:srgbClr val="0B52A7"/>
                </a:solidFill>
                <a:cs typeface="Arial" panose="020B0604020202020204" pitchFamily="34" charset="0"/>
              </a:rPr>
              <a:t>услуг*</a:t>
            </a:r>
            <a:endParaRPr lang="ru-RU" altLang="ru-RU" sz="1600" b="1" dirty="0">
              <a:solidFill>
                <a:srgbClr val="0B52A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431059"/>
              </p:ext>
            </p:extLst>
          </p:nvPr>
        </p:nvGraphicFramePr>
        <p:xfrm>
          <a:off x="740456" y="1752222"/>
          <a:ext cx="2809874" cy="574675"/>
        </p:xfrm>
        <a:graphic>
          <a:graphicData uri="http://schemas.openxmlformats.org/drawingml/2006/table">
            <a:tbl>
              <a:tblPr/>
              <a:tblGrid>
                <a:gridCol w="937154"/>
                <a:gridCol w="935566"/>
                <a:gridCol w="937154"/>
              </a:tblGrid>
              <a:tr h="300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1505" marR="91505" marT="45533" marB="455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1505" marR="91505" marT="45533" marB="455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1505" marR="91505" marT="45533" marB="455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>
                        <a:alpha val="89803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91505" marR="91505" marT="45533" marB="455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B9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91505" marR="91505" marT="45533" marB="455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8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91505" marR="91505" marT="45533" marB="455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>
                        <a:alpha val="5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03" name="TextBox 59"/>
          <p:cNvSpPr txBox="1">
            <a:spLocks noChangeArrowheads="1"/>
          </p:cNvSpPr>
          <p:nvPr/>
        </p:nvSpPr>
        <p:spPr bwMode="auto">
          <a:xfrm>
            <a:off x="547688" y="581660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2021</a:t>
            </a:r>
            <a:endParaRPr lang="ru-RU" altLang="ru-RU" sz="1200" dirty="0"/>
          </a:p>
        </p:txBody>
      </p:sp>
      <p:sp>
        <p:nvSpPr>
          <p:cNvPr id="7204" name="TextBox 4"/>
          <p:cNvSpPr txBox="1">
            <a:spLocks noChangeArrowheads="1"/>
          </p:cNvSpPr>
          <p:nvPr/>
        </p:nvSpPr>
        <p:spPr bwMode="auto">
          <a:xfrm>
            <a:off x="416006" y="2692639"/>
            <a:ext cx="420203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 dirty="0">
                <a:solidFill>
                  <a:srgbClr val="0B52A7"/>
                </a:solidFill>
                <a:cs typeface="Arial" panose="020B0604020202020204" pitchFamily="34" charset="0"/>
              </a:rPr>
              <a:t>Количество отказов в предоставлении государственной </a:t>
            </a:r>
            <a:r>
              <a:rPr lang="ru-RU" altLang="ru-RU" sz="1600" b="1" dirty="0" smtClean="0">
                <a:solidFill>
                  <a:srgbClr val="0B52A7"/>
                </a:solidFill>
                <a:cs typeface="Arial" panose="020B0604020202020204" pitchFamily="34" charset="0"/>
              </a:rPr>
              <a:t>услуги*</a:t>
            </a:r>
            <a:endParaRPr lang="ru-RU" altLang="ru-RU" sz="1600" b="1" dirty="0">
              <a:solidFill>
                <a:srgbClr val="0B52A7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935402"/>
              </p:ext>
            </p:extLst>
          </p:nvPr>
        </p:nvGraphicFramePr>
        <p:xfrm>
          <a:off x="739507" y="3391349"/>
          <a:ext cx="2809874" cy="574675"/>
        </p:xfrm>
        <a:graphic>
          <a:graphicData uri="http://schemas.openxmlformats.org/drawingml/2006/table">
            <a:tbl>
              <a:tblPr/>
              <a:tblGrid>
                <a:gridCol w="937154"/>
                <a:gridCol w="935566"/>
                <a:gridCol w="937154"/>
              </a:tblGrid>
              <a:tr h="300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1505" marR="91505" marT="45533" marB="455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1505" marR="91505" marT="45533" marB="455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>
                        <a:alpha val="9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1505" marR="91505" marT="45533" marB="455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>
                        <a:alpha val="89803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1505" marR="91505" marT="45533" marB="455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B9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505" marR="91505" marT="45533" marB="455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8F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1505" marR="91505" marT="45533" marB="455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79">
                        <a:alpha val="5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 bwMode="auto">
          <a:xfrm>
            <a:off x="740456" y="4311463"/>
            <a:ext cx="665163" cy="1548000"/>
          </a:xfrm>
          <a:prstGeom prst="rect">
            <a:avLst/>
          </a:prstGeom>
          <a:solidFill>
            <a:srgbClr val="FFE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38" name="Прямая соединительная линия 37"/>
          <p:cNvCxnSpPr>
            <a:endCxn id="36" idx="3"/>
          </p:cNvCxnSpPr>
          <p:nvPr/>
        </p:nvCxnSpPr>
        <p:spPr bwMode="auto">
          <a:xfrm>
            <a:off x="1405619" y="4347959"/>
            <a:ext cx="0" cy="737504"/>
          </a:xfrm>
          <a:prstGeom prst="line">
            <a:avLst/>
          </a:prstGeom>
          <a:ln w="19050">
            <a:solidFill>
              <a:srgbClr val="0B52A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2" name="TextBox 73"/>
          <p:cNvSpPr txBox="1">
            <a:spLocks noChangeArrowheads="1"/>
          </p:cNvSpPr>
          <p:nvPr/>
        </p:nvSpPr>
        <p:spPr bwMode="auto">
          <a:xfrm>
            <a:off x="677863" y="5291352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4,3</a:t>
            </a:r>
            <a:r>
              <a:rPr lang="ru-RU" altLang="ru-RU" sz="1000" b="1" dirty="0" smtClean="0"/>
              <a:t> </a:t>
            </a:r>
            <a:r>
              <a:rPr lang="ru-RU" altLang="ru-RU" sz="1400" b="1" dirty="0"/>
              <a:t>%</a:t>
            </a:r>
            <a:endParaRPr lang="ru-RU" altLang="ru-RU" sz="1000" b="1" dirty="0"/>
          </a:p>
        </p:txBody>
      </p:sp>
      <p:sp>
        <p:nvSpPr>
          <p:cNvPr id="7223" name="TextBox 73"/>
          <p:cNvSpPr txBox="1">
            <a:spLocks noChangeArrowheads="1"/>
          </p:cNvSpPr>
          <p:nvPr/>
        </p:nvSpPr>
        <p:spPr bwMode="auto">
          <a:xfrm>
            <a:off x="1732278" y="5305413"/>
            <a:ext cx="80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2 %</a:t>
            </a:r>
            <a:endParaRPr lang="ru-RU" altLang="ru-RU" sz="1000" b="1" dirty="0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0" y="-6350"/>
            <a:ext cx="9144000" cy="855663"/>
          </a:xfrm>
          <a:prstGeom prst="rect">
            <a:avLst/>
          </a:prstGeom>
          <a:solidFill>
            <a:srgbClr val="0B52A7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</a:rPr>
              <a:t>	Лицензирование розничной </a:t>
            </a:r>
            <a:r>
              <a:rPr lang="ru-RU" altLang="ru-RU" sz="1800" b="1" dirty="0">
                <a:solidFill>
                  <a:schemeClr val="bg1"/>
                </a:solidFill>
              </a:rPr>
              <a:t>продажи алкогольной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продукции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33" name="Picture 6" descr="герб Архангельской 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0" y="115095"/>
            <a:ext cx="457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439738" y="6191250"/>
            <a:ext cx="421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200" b="1" dirty="0" smtClean="0">
                <a:solidFill>
                  <a:srgbClr val="0B52A7"/>
                </a:solidFill>
                <a:cs typeface="Arial" panose="020B0604020202020204" pitchFamily="34" charset="0"/>
              </a:rPr>
              <a:t>*данные на 1 июля</a:t>
            </a:r>
            <a:endParaRPr lang="ru-RU" altLang="ru-RU" sz="1200" b="1" dirty="0">
              <a:solidFill>
                <a:srgbClr val="0B52A7"/>
              </a:solidFill>
              <a:cs typeface="Arial" panose="020B060402020202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 bwMode="auto">
          <a:xfrm flipV="1">
            <a:off x="2794639" y="4931627"/>
            <a:ext cx="6078" cy="214779"/>
          </a:xfrm>
          <a:prstGeom prst="straightConnector1">
            <a:avLst/>
          </a:prstGeom>
          <a:ln w="19050">
            <a:solidFill>
              <a:srgbClr val="0B52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 bwMode="auto">
          <a:xfrm rot="16200000">
            <a:off x="2598515" y="4966413"/>
            <a:ext cx="0" cy="342000"/>
          </a:xfrm>
          <a:prstGeom prst="line">
            <a:avLst/>
          </a:prstGeom>
          <a:ln w="19050">
            <a:solidFill>
              <a:srgbClr val="0B52A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5224486" y="3678687"/>
            <a:ext cx="37353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1600" b="1" dirty="0" smtClean="0">
                <a:cs typeface="Arial" panose="020B0604020202020204" pitchFamily="34" charset="0"/>
              </a:rPr>
              <a:t>объектов проверено при  выездных оценках</a:t>
            </a:r>
            <a:endParaRPr lang="ru-RU" altLang="ru-RU" sz="1600" b="1" dirty="0"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4660" y="3617131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B52A7"/>
                </a:solidFill>
              </a:rPr>
              <a:t>650</a:t>
            </a:r>
          </a:p>
        </p:txBody>
      </p:sp>
    </p:spTree>
    <p:extLst>
      <p:ext uri="{BB962C8B-B14F-4D97-AF65-F5344CB8AC3E}">
        <p14:creationId xmlns:p14="http://schemas.microsoft.com/office/powerpoint/2010/main" val="7321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0" y="-6350"/>
            <a:ext cx="9144000" cy="855663"/>
          </a:xfrm>
          <a:prstGeom prst="rect">
            <a:avLst/>
          </a:prstGeom>
          <a:solidFill>
            <a:srgbClr val="0B52A7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        ЗАКОНОДАТЕЛЬСТВО</a:t>
            </a:r>
          </a:p>
        </p:txBody>
      </p:sp>
      <p:pic>
        <p:nvPicPr>
          <p:cNvPr id="7171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96838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692275" y="1104900"/>
            <a:ext cx="62928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B52A7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600" b="1">
                <a:cs typeface="Arial" panose="020B0604020202020204" pitchFamily="34" charset="0"/>
              </a:rPr>
              <a:t>Федеральный закон от 22.11.1995 № 171-ФЗ </a:t>
            </a:r>
            <a:br>
              <a:rPr lang="ru-RU" altLang="ru-RU" sz="1600" b="1">
                <a:cs typeface="Arial" panose="020B0604020202020204" pitchFamily="34" charset="0"/>
              </a:rPr>
            </a:br>
            <a:r>
              <a:rPr lang="ru-RU" altLang="ru-RU" sz="1600" b="1">
                <a:cs typeface="Arial" panose="020B0604020202020204" pitchFamily="34" charset="0"/>
              </a:rPr>
              <a:t>«О государственном регулировании производства </a:t>
            </a:r>
            <a:br>
              <a:rPr lang="ru-RU" altLang="ru-RU" sz="1600" b="1">
                <a:cs typeface="Arial" panose="020B0604020202020204" pitchFamily="34" charset="0"/>
              </a:rPr>
            </a:br>
            <a:r>
              <a:rPr lang="ru-RU" altLang="ru-RU" sz="1600" b="1">
                <a:cs typeface="Arial" panose="020B0604020202020204" pitchFamily="34" charset="0"/>
              </a:rPr>
              <a:t>и оборота этилового спирта, алкогольной </a:t>
            </a:r>
            <a:br>
              <a:rPr lang="ru-RU" altLang="ru-RU" sz="1600" b="1">
                <a:cs typeface="Arial" panose="020B0604020202020204" pitchFamily="34" charset="0"/>
              </a:rPr>
            </a:br>
            <a:r>
              <a:rPr lang="ru-RU" altLang="ru-RU" sz="1600" b="1">
                <a:cs typeface="Arial" panose="020B0604020202020204" pitchFamily="34" charset="0"/>
              </a:rPr>
              <a:t>и спиртосодержащей продукции и об ограничении потребления (распития) алкогольной продукции»</a:t>
            </a:r>
          </a:p>
        </p:txBody>
      </p:sp>
      <p:sp>
        <p:nvSpPr>
          <p:cNvPr id="7173" name="Line 2"/>
          <p:cNvSpPr>
            <a:spLocks noChangeShapeType="1"/>
          </p:cNvSpPr>
          <p:nvPr/>
        </p:nvSpPr>
        <p:spPr bwMode="auto">
          <a:xfrm>
            <a:off x="404813" y="6118225"/>
            <a:ext cx="8408987" cy="7938"/>
          </a:xfrm>
          <a:prstGeom prst="line">
            <a:avLst/>
          </a:prstGeom>
          <a:noFill/>
          <a:ln w="19050">
            <a:solidFill>
              <a:srgbClr val="0B52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Прямоугольник 2"/>
          <p:cNvSpPr>
            <a:spLocks noChangeArrowheads="1"/>
          </p:cNvSpPr>
          <p:nvPr/>
        </p:nvSpPr>
        <p:spPr bwMode="auto">
          <a:xfrm>
            <a:off x="539750" y="3305175"/>
            <a:ext cx="8424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6725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800">
                <a:cs typeface="Arial" panose="020B0604020202020204" pitchFamily="34" charset="0"/>
              </a:rPr>
              <a:t>Лицензионный контроль за розничной продажей алкогольной продукции </a:t>
            </a:r>
          </a:p>
        </p:txBody>
      </p:sp>
      <p:sp>
        <p:nvSpPr>
          <p:cNvPr id="7175" name="Прямоугольник 3"/>
          <p:cNvSpPr>
            <a:spLocks noChangeArrowheads="1"/>
          </p:cNvSpPr>
          <p:nvPr/>
        </p:nvSpPr>
        <p:spPr bwMode="auto">
          <a:xfrm>
            <a:off x="539750" y="3940175"/>
            <a:ext cx="827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6725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800">
                <a:cs typeface="Arial" panose="020B0604020202020204" pitchFamily="34" charset="0"/>
              </a:rPr>
              <a:t>Государственный контроль за представлением деклараций об объеме розничной продажи алкогольной и спиртосодержащей продукции</a:t>
            </a:r>
          </a:p>
        </p:txBody>
      </p:sp>
      <p:sp>
        <p:nvSpPr>
          <p:cNvPr id="7176" name="Прямоугольник 4"/>
          <p:cNvSpPr>
            <a:spLocks noChangeArrowheads="1"/>
          </p:cNvSpPr>
          <p:nvPr/>
        </p:nvSpPr>
        <p:spPr bwMode="auto">
          <a:xfrm>
            <a:off x="539750" y="4787900"/>
            <a:ext cx="8274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6725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800">
                <a:cs typeface="Arial" panose="020B0604020202020204" pitchFamily="34" charset="0"/>
              </a:rPr>
              <a:t>Государственный контроль (надзор) за соблюдением обязательных требований к розничной продаже алкогольной</a:t>
            </a:r>
            <a:r>
              <a:rPr lang="en-US" altLang="ru-RU" sz="1800">
                <a:cs typeface="Arial" panose="020B0604020202020204" pitchFamily="34" charset="0"/>
              </a:rPr>
              <a:t>  и спиртосодержащей</a:t>
            </a:r>
            <a:r>
              <a:rPr lang="ru-RU" altLang="ru-RU" sz="1800">
                <a:cs typeface="Arial" panose="020B0604020202020204" pitchFamily="34" charset="0"/>
              </a:rPr>
              <a:t> продукции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24000"/>
            <a:ext cx="10477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1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0" y="-12700"/>
            <a:ext cx="9144000" cy="806450"/>
          </a:xfrm>
          <a:prstGeom prst="rect">
            <a:avLst/>
          </a:prstGeom>
          <a:solidFill>
            <a:srgbClr val="0B52A7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      </a:t>
            </a:r>
            <a:r>
              <a:rPr lang="ru-RU" altLang="ru-RU" sz="1800" b="1">
                <a:solidFill>
                  <a:schemeClr val="bg1"/>
                </a:solidFill>
                <a:cs typeface="Arial" panose="020B0604020202020204" pitchFamily="34" charset="0"/>
              </a:rPr>
              <a:t>Государственный контроль за соблюдением обязательных требований 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431800" y="6272213"/>
            <a:ext cx="8504238" cy="17462"/>
          </a:xfrm>
          <a:prstGeom prst="line">
            <a:avLst/>
          </a:prstGeom>
          <a:noFill/>
          <a:ln w="19050">
            <a:solidFill>
              <a:srgbClr val="0B52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TextBox 85"/>
          <p:cNvSpPr txBox="1">
            <a:spLocks noChangeArrowheads="1"/>
          </p:cNvSpPr>
          <p:nvPr/>
        </p:nvSpPr>
        <p:spPr bwMode="auto">
          <a:xfrm>
            <a:off x="3582988" y="4803775"/>
            <a:ext cx="1508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  <a:sym typeface="Symbol" panose="05050102010706020507" pitchFamily="18" charset="2"/>
              </a:rPr>
              <a:t>120 мест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pic>
        <p:nvPicPr>
          <p:cNvPr id="1026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141413"/>
            <a:ext cx="29654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Line 38"/>
          <p:cNvSpPr>
            <a:spLocks noChangeShapeType="1"/>
          </p:cNvSpPr>
          <p:nvPr/>
        </p:nvSpPr>
        <p:spPr bwMode="auto">
          <a:xfrm flipH="1">
            <a:off x="4572000" y="1266825"/>
            <a:ext cx="1588" cy="4632325"/>
          </a:xfrm>
          <a:prstGeom prst="line">
            <a:avLst/>
          </a:prstGeom>
          <a:noFill/>
          <a:ln w="19050">
            <a:solidFill>
              <a:srgbClr val="0B52A7">
                <a:alpha val="50195"/>
              </a:srgb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70" name="Прямоугольник 7"/>
          <p:cNvSpPr>
            <a:spLocks noChangeArrowheads="1"/>
          </p:cNvSpPr>
          <p:nvPr/>
        </p:nvSpPr>
        <p:spPr bwMode="auto">
          <a:xfrm>
            <a:off x="5063943" y="1205327"/>
            <a:ext cx="3878262" cy="66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Предостережения </a:t>
            </a:r>
            <a:br>
              <a:rPr lang="ru-RU" altLang="ru-RU" sz="1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2023 год</a:t>
            </a:r>
            <a:endParaRPr lang="ru-RU" altLang="ru-RU" sz="12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839711"/>
              </p:ext>
            </p:extLst>
          </p:nvPr>
        </p:nvGraphicFramePr>
        <p:xfrm>
          <a:off x="4943475" y="2080341"/>
          <a:ext cx="3965575" cy="37249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97709"/>
                <a:gridCol w="1367866"/>
              </a:tblGrid>
              <a:tr h="469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Признаки нарушений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Количество</a:t>
                      </a:r>
                      <a:endParaRPr lang="ru-RU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декларирование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ЕГАИС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7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региональные ограничения (1 июня)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несоответствие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зала обслуживания в предприятии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общественного питания </a:t>
                      </a:r>
                      <a:br>
                        <a:rPr lang="ru-RU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МКД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B52A7"/>
                          </a:solidFill>
                          <a:effectLst/>
                        </a:rPr>
                        <a:t>ИТОГО</a:t>
                      </a:r>
                      <a:endParaRPr lang="ru-RU" sz="1100" b="1" dirty="0">
                        <a:solidFill>
                          <a:srgbClr val="0B52A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B52A7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</a:t>
                      </a:r>
                      <a:endParaRPr lang="ru-RU" sz="1600" b="1" dirty="0">
                        <a:solidFill>
                          <a:srgbClr val="0B52A7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98" name="Picture 6" descr="герб Архангель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1763"/>
            <a:ext cx="457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738" y="33782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altLang="ru-RU" dirty="0" smtClean="0">
                <a:solidFill>
                  <a:srgbClr val="000000"/>
                </a:solidFill>
              </a:rPr>
              <a:t>В 2022 году действие </a:t>
            </a:r>
            <a:r>
              <a:rPr lang="ru-RU" altLang="ru-RU" sz="2400" b="1" dirty="0">
                <a:solidFill>
                  <a:srgbClr val="0070C0"/>
                </a:solidFill>
              </a:rPr>
              <a:t>13</a:t>
            </a:r>
            <a:r>
              <a:rPr lang="ru-RU" altLang="ru-RU" dirty="0">
                <a:solidFill>
                  <a:srgbClr val="000000"/>
                </a:solidFill>
              </a:rPr>
              <a:t> лицензий приостанавливалось </a:t>
            </a:r>
            <a:r>
              <a:rPr lang="ru-RU" altLang="ru-RU" dirty="0" smtClean="0">
                <a:solidFill>
                  <a:srgbClr val="000000"/>
                </a:solidFill>
              </a:rPr>
              <a:t>по </a:t>
            </a:r>
            <a:r>
              <a:rPr lang="ru-RU" altLang="ru-RU" dirty="0">
                <a:solidFill>
                  <a:srgbClr val="000000"/>
                </a:solidFill>
              </a:rPr>
              <a:t>причинам:</a:t>
            </a:r>
          </a:p>
          <a:p>
            <a:pPr lvl="0">
              <a:spcAft>
                <a:spcPts val="600"/>
              </a:spcAft>
            </a:pPr>
            <a:r>
              <a:rPr lang="ru-RU" altLang="ru-RU" sz="1400" dirty="0" smtClean="0">
                <a:solidFill>
                  <a:srgbClr val="000000"/>
                </a:solidFill>
              </a:rPr>
              <a:t>неуплата </a:t>
            </a:r>
            <a:r>
              <a:rPr lang="ru-RU" altLang="ru-RU" sz="1400" dirty="0">
                <a:solidFill>
                  <a:srgbClr val="000000"/>
                </a:solidFill>
              </a:rPr>
              <a:t>штрафов в установленный срок </a:t>
            </a:r>
            <a:endParaRPr lang="ru-RU" altLang="ru-RU" sz="1400" dirty="0" smtClean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ru-RU" altLang="ru-RU" sz="1400" dirty="0" smtClean="0">
                <a:solidFill>
                  <a:srgbClr val="000000"/>
                </a:solidFill>
              </a:rPr>
              <a:t>повторное </a:t>
            </a:r>
            <a:r>
              <a:rPr lang="ru-RU" altLang="ru-RU" sz="1400" dirty="0">
                <a:solidFill>
                  <a:srgbClr val="000000"/>
                </a:solidFill>
              </a:rPr>
              <a:t>в течение одного года несвоевременное </a:t>
            </a:r>
            <a:r>
              <a:rPr lang="ru-RU" altLang="ru-RU" sz="1400" dirty="0" smtClean="0">
                <a:solidFill>
                  <a:srgbClr val="000000"/>
                </a:solidFill>
              </a:rPr>
              <a:t>   представление </a:t>
            </a:r>
            <a:r>
              <a:rPr lang="ru-RU" altLang="ru-RU" sz="1400" dirty="0">
                <a:solidFill>
                  <a:srgbClr val="000000"/>
                </a:solidFill>
              </a:rPr>
              <a:t>деклараций </a:t>
            </a:r>
            <a:endParaRPr lang="ru-RU" altLang="ru-RU" sz="1400" dirty="0" smtClean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ru-RU" altLang="ru-RU" sz="1400" dirty="0" smtClean="0">
                <a:solidFill>
                  <a:srgbClr val="000000"/>
                </a:solidFill>
              </a:rPr>
              <a:t>розничная </a:t>
            </a:r>
            <a:r>
              <a:rPr lang="ru-RU" altLang="ru-RU" sz="1400" dirty="0">
                <a:solidFill>
                  <a:srgbClr val="000000"/>
                </a:solidFill>
              </a:rPr>
              <a:t>продажа алкогольной продукции </a:t>
            </a:r>
            <a:br>
              <a:rPr lang="ru-RU" altLang="ru-RU" sz="1400" dirty="0">
                <a:solidFill>
                  <a:srgbClr val="000000"/>
                </a:solidFill>
              </a:rPr>
            </a:br>
            <a:r>
              <a:rPr lang="ru-RU" altLang="ru-RU" sz="1400" dirty="0" smtClean="0">
                <a:solidFill>
                  <a:srgbClr val="000000"/>
                </a:solidFill>
              </a:rPr>
              <a:t>по </a:t>
            </a:r>
            <a:r>
              <a:rPr lang="ru-RU" altLang="ru-RU" sz="1400" dirty="0">
                <a:solidFill>
                  <a:srgbClr val="000000"/>
                </a:solidFill>
              </a:rPr>
              <a:t>цене ниже минимальной </a:t>
            </a:r>
            <a:r>
              <a:rPr lang="ru-RU" altLang="ru-RU" sz="1400" dirty="0" smtClean="0">
                <a:solidFill>
                  <a:srgbClr val="000000"/>
                </a:solidFill>
              </a:rPr>
              <a:t>установленной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680" y="550185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</a:rPr>
              <a:t>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2826" y="5663267"/>
            <a:ext cx="2817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лицензии аннулированы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1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257175" y="6308725"/>
            <a:ext cx="7815263" cy="23813"/>
          </a:xfrm>
          <a:prstGeom prst="line">
            <a:avLst/>
          </a:prstGeom>
          <a:ln w="25400">
            <a:solidFill>
              <a:srgbClr val="0B5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3795713"/>
            <a:ext cx="6111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-6350"/>
            <a:ext cx="9144000" cy="855663"/>
          </a:xfrm>
          <a:prstGeom prst="rect">
            <a:avLst/>
          </a:prstGeom>
          <a:solidFill>
            <a:srgbClr val="0B52A7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РЕКОМЕНДАЦИИ</a:t>
            </a:r>
          </a:p>
        </p:txBody>
      </p:sp>
      <p:pic>
        <p:nvPicPr>
          <p:cNvPr id="13318" name="Picture 6" descr="герб Архангель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22238"/>
            <a:ext cx="4445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4643" y="1783788"/>
            <a:ext cx="8653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altLang="ru-RU" sz="1400" dirty="0"/>
              <a:t>своевременно </a:t>
            </a:r>
            <a:r>
              <a:rPr lang="ru-RU" sz="1400" dirty="0"/>
              <a:t>формировать </a:t>
            </a:r>
            <a:r>
              <a:rPr lang="ru-RU" sz="1400" dirty="0" smtClean="0"/>
              <a:t>декларации,</a:t>
            </a:r>
            <a:r>
              <a:rPr lang="ru-RU" sz="1400" dirty="0"/>
              <a:t> осуществлять фиксацию информации об обороте алкогольной продукции в ЕГАИС</a:t>
            </a:r>
            <a:endParaRPr lang="ru-RU" altLang="ru-RU" sz="1400" dirty="0"/>
          </a:p>
        </p:txBody>
      </p:sp>
      <p:sp>
        <p:nvSpPr>
          <p:cNvPr id="13324" name="Прямоугольник 6"/>
          <p:cNvSpPr>
            <a:spLocks noChangeArrowheads="1"/>
          </p:cNvSpPr>
          <p:nvPr/>
        </p:nvSpPr>
        <p:spPr bwMode="auto">
          <a:xfrm>
            <a:off x="319087" y="892175"/>
            <a:ext cx="738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altLang="ru-RU" sz="1400" dirty="0"/>
              <a:t>усилить контроль за соблюдением </a:t>
            </a:r>
            <a:r>
              <a:rPr lang="ru-RU" altLang="ru-RU" sz="1400" dirty="0" smtClean="0"/>
              <a:t>обязательных требований</a:t>
            </a:r>
            <a:endParaRPr lang="ru-RU" altLang="ru-RU" sz="1400" dirty="0"/>
          </a:p>
        </p:txBody>
      </p:sp>
      <p:sp>
        <p:nvSpPr>
          <p:cNvPr id="13325" name="Прямоугольник 7"/>
          <p:cNvSpPr>
            <a:spLocks noChangeArrowheads="1"/>
          </p:cNvSpPr>
          <p:nvPr/>
        </p:nvSpPr>
        <p:spPr bwMode="auto">
          <a:xfrm>
            <a:off x="318293" y="4406900"/>
            <a:ext cx="8653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altLang="ru-RU" sz="1400" dirty="0"/>
              <a:t>не допускать нарушений временных ограничений, в том числе, установленных региональным постановлением № 222-пп (1 сентября, 1 июня, 27 июня и в дни проведения выпускных мероприятий)</a:t>
            </a:r>
          </a:p>
        </p:txBody>
      </p:sp>
      <p:sp>
        <p:nvSpPr>
          <p:cNvPr id="13327" name="Прямоугольник 11"/>
          <p:cNvSpPr>
            <a:spLocks noChangeArrowheads="1"/>
          </p:cNvSpPr>
          <p:nvPr/>
        </p:nvSpPr>
        <p:spPr bwMode="auto">
          <a:xfrm>
            <a:off x="325859" y="5288074"/>
            <a:ext cx="7959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altLang="ru-RU" sz="1400" dirty="0"/>
              <a:t>проводить постоянный мониторинг </a:t>
            </a:r>
            <a:r>
              <a:rPr lang="ru-RU" altLang="ru-RU" sz="1400" dirty="0" smtClean="0"/>
              <a:t>законодательства</a:t>
            </a:r>
            <a:endParaRPr lang="ru-RU" altLang="ru-RU" sz="1400" dirty="0"/>
          </a:p>
        </p:txBody>
      </p:sp>
      <p:sp>
        <p:nvSpPr>
          <p:cNvPr id="13328" name="Прямоугольник 12"/>
          <p:cNvSpPr>
            <a:spLocks noChangeArrowheads="1"/>
          </p:cNvSpPr>
          <p:nvPr/>
        </p:nvSpPr>
        <p:spPr bwMode="auto">
          <a:xfrm>
            <a:off x="324643" y="1359411"/>
            <a:ext cx="359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altLang="ru-RU" sz="1400" dirty="0"/>
              <a:t>повышать квалификацию персонала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859" y="2496662"/>
            <a:ext cx="7542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обращения по вопросам работы ЕГАИС рекомендуется </a:t>
            </a:r>
            <a:r>
              <a:rPr lang="ru-RU" sz="1400" dirty="0"/>
              <a:t>отправлять через раздел «Линия поддержки» Личного кабинета на портале Федеральной службы по регулированию алкогольного рынка (https://service.fsrar.ru/).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5859" y="3442724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использовать в работе информацию, размещаемую </a:t>
            </a:r>
            <a:r>
              <a:rPr lang="ru-RU" sz="1400" dirty="0" err="1"/>
              <a:t>Росалкогольрегулированием</a:t>
            </a:r>
            <a:r>
              <a:rPr lang="ru-RU" sz="1400" dirty="0"/>
              <a:t> (https://fsrar.gov.ru/) </a:t>
            </a:r>
            <a:r>
              <a:rPr lang="ru-RU" sz="1400" dirty="0" smtClean="0"/>
              <a:t>и </a:t>
            </a:r>
            <a:r>
              <a:rPr lang="ru-RU" sz="1400" dirty="0"/>
              <a:t>министерством </a:t>
            </a:r>
            <a:r>
              <a:rPr lang="ru-RU" sz="1400" dirty="0" smtClean="0"/>
              <a:t>на </a:t>
            </a:r>
            <a:r>
              <a:rPr lang="ru-RU" sz="1400" dirty="0"/>
              <a:t>официальных интернет-порталах (https://dvinaland.ru/ </a:t>
            </a:r>
            <a:r>
              <a:rPr lang="ru-RU" sz="1400" dirty="0" err="1"/>
              <a:t>gov</a:t>
            </a:r>
            <a:r>
              <a:rPr lang="ru-RU" sz="1400" dirty="0"/>
              <a:t>/</a:t>
            </a:r>
            <a:r>
              <a:rPr lang="ru-RU" sz="1400" dirty="0" err="1"/>
              <a:t>iogv</a:t>
            </a:r>
            <a:r>
              <a:rPr lang="ru-RU" sz="1400" dirty="0"/>
              <a:t>/</a:t>
            </a:r>
            <a:r>
              <a:rPr lang="ru-RU" sz="1400" dirty="0" err="1"/>
              <a:t>minapk</a:t>
            </a:r>
            <a:r>
              <a:rPr lang="ru-RU" sz="1400" dirty="0"/>
              <a:t>/</a:t>
            </a:r>
            <a:r>
              <a:rPr lang="ru-RU" sz="1400" dirty="0" err="1"/>
              <a:t>licension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2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28128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257175" y="6308725"/>
            <a:ext cx="7815263" cy="23813"/>
          </a:xfrm>
          <a:prstGeom prst="line">
            <a:avLst/>
          </a:prstGeom>
          <a:ln w="25400">
            <a:solidFill>
              <a:srgbClr val="0B5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-6350"/>
            <a:ext cx="9144000" cy="855663"/>
          </a:xfrm>
          <a:prstGeom prst="rect">
            <a:avLst/>
          </a:prstGeom>
          <a:solidFill>
            <a:srgbClr val="0B52A7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Новое в законодательстве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pic>
        <p:nvPicPr>
          <p:cNvPr id="13318" name="Picture 6" descr="герб Архангель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22238"/>
            <a:ext cx="4445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28385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312" name="Прямоугольник 13311"/>
          <p:cNvSpPr/>
          <p:nvPr/>
        </p:nvSpPr>
        <p:spPr>
          <a:xfrm>
            <a:off x="2286000" y="13723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Этапы маркировки </a:t>
            </a:r>
            <a:r>
              <a:rPr lang="ru-RU" b="1" dirty="0"/>
              <a:t>пива и слабоалкогольных напитков</a:t>
            </a:r>
            <a:endParaRPr lang="ru-RU" dirty="0"/>
          </a:p>
        </p:txBody>
      </p:sp>
      <p:grpSp>
        <p:nvGrpSpPr>
          <p:cNvPr id="13326" name="Группа 13325"/>
          <p:cNvGrpSpPr/>
          <p:nvPr/>
        </p:nvGrpSpPr>
        <p:grpSpPr>
          <a:xfrm>
            <a:off x="421196" y="2232065"/>
            <a:ext cx="8301607" cy="3624223"/>
            <a:chOff x="735095" y="2551506"/>
            <a:chExt cx="8301607" cy="3624223"/>
          </a:xfrm>
        </p:grpSpPr>
        <p:grpSp>
          <p:nvGrpSpPr>
            <p:cNvPr id="13323" name="Группа 13322"/>
            <p:cNvGrpSpPr/>
            <p:nvPr/>
          </p:nvGrpSpPr>
          <p:grpSpPr>
            <a:xfrm>
              <a:off x="1186815" y="2551506"/>
              <a:ext cx="7849887" cy="3624223"/>
              <a:chOff x="1186815" y="2551506"/>
              <a:chExt cx="7849887" cy="3624223"/>
            </a:xfrm>
          </p:grpSpPr>
          <p:sp>
            <p:nvSpPr>
              <p:cNvPr id="13319" name="Прямоугольник 13318"/>
              <p:cNvSpPr/>
              <p:nvPr/>
            </p:nvSpPr>
            <p:spPr>
              <a:xfrm>
                <a:off x="1186817" y="2551506"/>
                <a:ext cx="4572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200" b="1" dirty="0">
                    <a:solidFill>
                      <a:srgbClr val="0B52A7"/>
                    </a:solidFill>
                  </a:rPr>
                  <a:t>c 1 марта 2023 </a:t>
                </a:r>
                <a:r>
                  <a:rPr lang="ru-RU" sz="1200" b="1" dirty="0" smtClean="0">
                    <a:solidFill>
                      <a:srgbClr val="0B52A7"/>
                    </a:solidFill>
                  </a:rPr>
                  <a:t>года</a:t>
                </a:r>
              </a:p>
              <a:p>
                <a:r>
                  <a:rPr lang="ru-RU" sz="1200" b="1" dirty="0" smtClean="0">
                    <a:solidFill>
                      <a:srgbClr val="363634"/>
                    </a:solidFill>
                    <a:latin typeface="Circe-Regular"/>
                  </a:rPr>
                  <a:t>старт </a:t>
                </a:r>
                <a:r>
                  <a:rPr lang="ru-RU" sz="1200" b="1" dirty="0">
                    <a:solidFill>
                      <a:srgbClr val="363634"/>
                    </a:solidFill>
                    <a:latin typeface="Circe-Regular"/>
                  </a:rPr>
                  <a:t>обязательной регистрации в системе маркировки</a:t>
                </a:r>
                <a:endParaRPr lang="ru-RU" sz="1200" dirty="0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1186816" y="3007667"/>
                <a:ext cx="69855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0B52A7"/>
                    </a:solidFill>
                  </a:rPr>
                  <a:t>c 1 </a:t>
                </a:r>
                <a:r>
                  <a:rPr lang="ru-RU" sz="1200" b="1" dirty="0" smtClean="0">
                    <a:solidFill>
                      <a:srgbClr val="0B52A7"/>
                    </a:solidFill>
                  </a:rPr>
                  <a:t>апреля 2023 года</a:t>
                </a:r>
              </a:p>
              <a:p>
                <a:r>
                  <a:rPr lang="ru-RU" sz="1200" b="1" dirty="0" smtClean="0"/>
                  <a:t>старт </a:t>
                </a:r>
                <a:r>
                  <a:rPr lang="ru-RU" sz="1200" b="1" dirty="0"/>
                  <a:t>маркировки пива и слабоалкогольных напитков, упакованных в </a:t>
                </a:r>
                <a:r>
                  <a:rPr lang="ru-RU" sz="1200" b="1" dirty="0" err="1"/>
                  <a:t>кеги</a:t>
                </a:r>
                <a:endParaRPr lang="ru-RU" sz="1200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1186815" y="3473648"/>
                <a:ext cx="78496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0B52A7"/>
                    </a:solidFill>
                  </a:rPr>
                  <a:t>c 1 </a:t>
                </a:r>
                <a:r>
                  <a:rPr lang="ru-RU" sz="1200" b="1" dirty="0" smtClean="0">
                    <a:solidFill>
                      <a:srgbClr val="0B52A7"/>
                    </a:solidFill>
                  </a:rPr>
                  <a:t>октября 2023 года</a:t>
                </a:r>
              </a:p>
              <a:p>
                <a:r>
                  <a:rPr lang="ru-RU" sz="1200" b="1" dirty="0" smtClean="0"/>
                  <a:t>старт </a:t>
                </a:r>
                <a:r>
                  <a:rPr lang="ru-RU" sz="1200" b="1" dirty="0"/>
                  <a:t>маркировки пива и слабоалкогольных напитков, упакованных в стеклянную и полимерную упаковку</a:t>
                </a:r>
                <a:endParaRPr lang="ru-RU" sz="1200" dirty="0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1187021" y="4183318"/>
                <a:ext cx="78496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0B52A7"/>
                    </a:solidFill>
                  </a:rPr>
                  <a:t>c </a:t>
                </a:r>
                <a:r>
                  <a:rPr lang="ru-RU" sz="1200" b="1" dirty="0" smtClean="0">
                    <a:solidFill>
                      <a:srgbClr val="0B52A7"/>
                    </a:solidFill>
                  </a:rPr>
                  <a:t>15 января 2024 года</a:t>
                </a:r>
              </a:p>
              <a:p>
                <a:r>
                  <a:rPr lang="ru-RU" sz="1200" b="1" dirty="0" smtClean="0"/>
                  <a:t>старт </a:t>
                </a:r>
                <a:r>
                  <a:rPr lang="ru-RU" sz="1200" b="1" dirty="0"/>
                  <a:t>маркировки пива и слабоалкогольных напитков, упакованных в алюминиевые банки и иные виды упаковки</a:t>
                </a:r>
                <a:endParaRPr lang="ru-RU" sz="1200" dirty="0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1186815" y="4878751"/>
                <a:ext cx="78496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0B52A7"/>
                    </a:solidFill>
                  </a:rPr>
                  <a:t>c </a:t>
                </a:r>
                <a:r>
                  <a:rPr lang="ru-RU" sz="1200" b="1" dirty="0" smtClean="0">
                    <a:solidFill>
                      <a:srgbClr val="0B52A7"/>
                    </a:solidFill>
                  </a:rPr>
                  <a:t>15 января 2024 года</a:t>
                </a:r>
              </a:p>
              <a:p>
                <a:r>
                  <a:rPr lang="ru-RU" sz="1200" b="1" dirty="0" smtClean="0"/>
                  <a:t>старт </a:t>
                </a:r>
                <a:r>
                  <a:rPr lang="ru-RU" sz="1200" b="1" dirty="0"/>
                  <a:t>подачи сведений в систему маркировки </a:t>
                </a:r>
                <a:r>
                  <a:rPr lang="ru-RU" sz="1200" b="1" dirty="0" smtClean="0"/>
                  <a:t>частичного </a:t>
                </a:r>
                <a:r>
                  <a:rPr lang="ru-RU" sz="1200" b="1" dirty="0"/>
                  <a:t>выбытия </a:t>
                </a:r>
                <a:r>
                  <a:rPr lang="ru-RU" sz="1200" b="1" dirty="0" smtClean="0"/>
                  <a:t>продукции упакованной в </a:t>
                </a:r>
                <a:r>
                  <a:rPr lang="ru-RU" sz="1200" b="1" dirty="0" err="1"/>
                  <a:t>кеги</a:t>
                </a:r>
                <a:r>
                  <a:rPr lang="ru-RU" sz="1200" b="1" dirty="0"/>
                  <a:t>, с помощью </a:t>
                </a:r>
                <a:r>
                  <a:rPr lang="ru-RU" sz="1200" b="1" dirty="0" err="1" smtClean="0"/>
                  <a:t>ККТ</a:t>
                </a:r>
                <a:r>
                  <a:rPr lang="ru-RU" sz="1200" b="1" dirty="0" smtClean="0"/>
                  <a:t> </a:t>
                </a:r>
                <a:r>
                  <a:rPr lang="ru-RU" sz="1200" b="1" dirty="0" smtClean="0">
                    <a:solidFill>
                      <a:srgbClr val="FF0000"/>
                    </a:solidFill>
                  </a:rPr>
                  <a:t>для розницы</a:t>
                </a:r>
                <a:endParaRPr lang="ru-RU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1186815" y="5529398"/>
                <a:ext cx="78496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0B52A7"/>
                    </a:solidFill>
                  </a:rPr>
                  <a:t>c </a:t>
                </a:r>
                <a:r>
                  <a:rPr lang="ru-RU" sz="1200" b="1" dirty="0" smtClean="0">
                    <a:solidFill>
                      <a:srgbClr val="0B52A7"/>
                    </a:solidFill>
                  </a:rPr>
                  <a:t>1 июня 2024 года</a:t>
                </a:r>
              </a:p>
              <a:p>
                <a:r>
                  <a:rPr lang="ru-RU" sz="1200" b="1" dirty="0" smtClean="0"/>
                  <a:t>старт </a:t>
                </a:r>
                <a:r>
                  <a:rPr lang="ru-RU" sz="1200" b="1" dirty="0"/>
                  <a:t>подачи сведений в систему маркировки о выводе из оборота </a:t>
                </a:r>
                <a:r>
                  <a:rPr lang="ru-RU" sz="1200" b="1" dirty="0" smtClean="0"/>
                  <a:t>продукции, упакованной </a:t>
                </a:r>
                <a:r>
                  <a:rPr lang="ru-RU" sz="1200" b="1" dirty="0"/>
                  <a:t>в потребительскую </a:t>
                </a:r>
                <a:r>
                  <a:rPr lang="ru-RU" sz="1200" b="1" dirty="0" smtClean="0"/>
                  <a:t>упаковку, </a:t>
                </a:r>
                <a:r>
                  <a:rPr lang="ru-RU" sz="1200" b="1" dirty="0"/>
                  <a:t>с помощью </a:t>
                </a:r>
                <a:r>
                  <a:rPr lang="ru-RU" sz="1200" b="1" dirty="0" err="1" smtClean="0"/>
                  <a:t>ККТ</a:t>
                </a:r>
                <a:r>
                  <a:rPr lang="ru-RU" sz="1200" b="1" dirty="0" smtClean="0"/>
                  <a:t> </a:t>
                </a:r>
                <a:r>
                  <a:rPr lang="ru-RU" sz="1200" b="1" dirty="0" smtClean="0">
                    <a:solidFill>
                      <a:srgbClr val="FF0000"/>
                    </a:solidFill>
                  </a:rPr>
                  <a:t>для розницы</a:t>
                </a:r>
                <a:endParaRPr lang="ru-RU" sz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322" name="Группа 13321"/>
            <p:cNvGrpSpPr/>
            <p:nvPr/>
          </p:nvGrpSpPr>
          <p:grpSpPr>
            <a:xfrm>
              <a:off x="735095" y="2654163"/>
              <a:ext cx="451721" cy="3390039"/>
              <a:chOff x="735095" y="2654163"/>
              <a:chExt cx="451721" cy="3390039"/>
            </a:xfrm>
          </p:grpSpPr>
          <p:pic>
            <p:nvPicPr>
              <p:cNvPr id="44" name="Picture 2" descr="https://avatars.mds.yandex.net/i?id=d98a6e73d3262bbce72a3974832db3fbea6fd101-6844425-images-thumbs&amp;n=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240" y="2654163"/>
                <a:ext cx="446576" cy="37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https://avatars.mds.yandex.net/i?id=d98a6e73d3262bbce72a3974832db3fbea6fd101-6844425-images-thumbs&amp;n=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095" y="3218858"/>
                <a:ext cx="446576" cy="37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https://avatars.mds.yandex.net/i?id=d98a6e73d3262bbce72a3974832db3fbea6fd101-6844425-images-thumbs&amp;n=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095" y="3808773"/>
                <a:ext cx="446576" cy="37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avatars.mds.yandex.net/i?id=d98a6e73d3262bbce72a3974832db3fbea6fd101-6844425-images-thumbs&amp;n=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095" y="4368124"/>
                <a:ext cx="446576" cy="37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https://avatars.mds.yandex.net/i?id=d98a6e73d3262bbce72a3974832db3fbea6fd101-6844425-images-thumbs&amp;n=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095" y="5041623"/>
                <a:ext cx="446576" cy="37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https://avatars.mds.yandex.net/i?id=d98a6e73d3262bbce72a3974832db3fbea6fd101-6844425-images-thumbs&amp;n=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095" y="5673022"/>
                <a:ext cx="446576" cy="37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3321" name="Рисунок 133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3" y="1505343"/>
            <a:ext cx="16383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257175" y="6308725"/>
            <a:ext cx="7815263" cy="23813"/>
          </a:xfrm>
          <a:prstGeom prst="line">
            <a:avLst/>
          </a:prstGeom>
          <a:ln w="25400">
            <a:solidFill>
              <a:srgbClr val="0B5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-6350"/>
            <a:ext cx="9144000" cy="855663"/>
          </a:xfrm>
          <a:prstGeom prst="rect">
            <a:avLst/>
          </a:prstGeom>
          <a:solidFill>
            <a:srgbClr val="0B52A7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</a:rPr>
              <a:t>Новое в законодательстве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pic>
        <p:nvPicPr>
          <p:cNvPr id="13318" name="Picture 6" descr="герб Архангель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22238"/>
            <a:ext cx="4445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32538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ru-RU" alt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716" y="2067083"/>
            <a:ext cx="4444369" cy="4016295"/>
          </a:xfrm>
          <a:prstGeom prst="rect">
            <a:avLst/>
          </a:prstGeom>
        </p:spPr>
      </p:pic>
      <p:pic>
        <p:nvPicPr>
          <p:cNvPr id="3076" name="Picture 4" descr="https://www.presentstar.ru/resize/w648-h594-tput_out/upload/iblock/7ef/gastronomich.jpg?0298a0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9" y="2369883"/>
            <a:ext cx="3720760" cy="34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795" y="1652332"/>
            <a:ext cx="353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n-lt"/>
                <a:ea typeface="Times New Roman" panose="02020603050405020304" pitchFamily="18" charset="0"/>
              </a:rPr>
              <a:t>№ </a:t>
            </a:r>
            <a:r>
              <a:rPr lang="ru-RU" b="1" dirty="0" smtClean="0">
                <a:latin typeface="+mn-lt"/>
                <a:ea typeface="Times New Roman" panose="02020603050405020304" pitchFamily="18" charset="0"/>
              </a:rPr>
              <a:t>108-ФЗ  от 3 апреля 2023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5300" y="1153916"/>
            <a:ext cx="3692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B52A7"/>
                </a:solidFill>
              </a:rPr>
              <a:t>С 1 сентября 2023 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8130" y="1190667"/>
            <a:ext cx="4974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Фиксация продаж в ЕГАИС (в миллилитрах)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для баров, кафе, ресторанов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179388" y="188913"/>
            <a:ext cx="1439862" cy="6480175"/>
          </a:xfrm>
          <a:prstGeom prst="rect">
            <a:avLst/>
          </a:prstGeom>
          <a:gradFill rotWithShape="1">
            <a:gsLst>
              <a:gs pos="0">
                <a:srgbClr val="0B52A7"/>
              </a:gs>
              <a:gs pos="41000">
                <a:srgbClr val="BFE3FD"/>
              </a:gs>
              <a:gs pos="100000">
                <a:srgbClr val="0B52A7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1" name="Rectangle 16"/>
          <p:cNvSpPr>
            <a:spLocks noChangeArrowheads="1"/>
          </p:cNvSpPr>
          <p:nvPr/>
        </p:nvSpPr>
        <p:spPr bwMode="auto">
          <a:xfrm>
            <a:off x="1619250" y="2060575"/>
            <a:ext cx="66246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B52A7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9388" y="2060575"/>
            <a:ext cx="6159500" cy="9525"/>
          </a:xfrm>
          <a:prstGeom prst="line">
            <a:avLst/>
          </a:prstGeom>
          <a:ln w="25400">
            <a:solidFill>
              <a:srgbClr val="0B5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0975" y="6073775"/>
            <a:ext cx="7815263" cy="23813"/>
          </a:xfrm>
          <a:prstGeom prst="line">
            <a:avLst/>
          </a:prstGeom>
          <a:ln w="25400">
            <a:solidFill>
              <a:srgbClr val="0B5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герб Архангель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477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80181" y="4180254"/>
            <a:ext cx="3908425" cy="9525"/>
          </a:xfrm>
          <a:prstGeom prst="line">
            <a:avLst/>
          </a:prstGeom>
          <a:ln w="25400">
            <a:solidFill>
              <a:srgbClr val="0B5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Прямоугольник 1"/>
          <p:cNvSpPr>
            <a:spLocks noChangeArrowheads="1"/>
          </p:cNvSpPr>
          <p:nvPr/>
        </p:nvSpPr>
        <p:spPr bwMode="auto">
          <a:xfrm>
            <a:off x="1635717" y="2368189"/>
            <a:ext cx="68413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rgbClr val="0B52A7"/>
                </a:solidFill>
              </a:rPr>
              <a:t>Обобщение правоприменительной практики осуществления государственного контроля (надзора) в области розничной продажи алкогольной и спиртосодержащей продукции</a:t>
            </a:r>
            <a:endParaRPr lang="ru-RU" altLang="ru-RU" sz="1400" dirty="0">
              <a:solidFill>
                <a:srgbClr val="0B52A7"/>
              </a:solidFill>
            </a:endParaRPr>
          </a:p>
        </p:txBody>
      </p:sp>
      <p:sp>
        <p:nvSpPr>
          <p:cNvPr id="2057" name="Прямоугольник 2"/>
          <p:cNvSpPr>
            <a:spLocks noChangeArrowheads="1"/>
          </p:cNvSpPr>
          <p:nvPr/>
        </p:nvSpPr>
        <p:spPr bwMode="auto">
          <a:xfrm>
            <a:off x="3779912" y="6279113"/>
            <a:ext cx="1868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26 июля 2023 </a:t>
            </a:r>
            <a:r>
              <a:rPr lang="ru-RU" altLang="ru-RU" sz="1400" dirty="0"/>
              <a:t>г.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619250" y="5218499"/>
            <a:ext cx="5832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Начальник </a:t>
            </a:r>
            <a:r>
              <a:rPr lang="ru-RU" altLang="ru-RU" sz="1400" dirty="0"/>
              <a:t>лицензионного управления министерства агропромышленного комплекса и торговли Архангельской области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Жданова Татьяна Ивановна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737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15175</TotalTime>
  <Words>496</Words>
  <Application>Microsoft Office PowerPoint</Application>
  <PresentationFormat>Экран (4:3)</PresentationFormat>
  <Paragraphs>118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Circe-Regular</vt:lpstr>
      <vt:lpstr>Symbol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антитеррористической защищенности и принимаемых мерах по обеспечению безопасности образовательных учреждений</dc:title>
  <dc:creator>Администратор</dc:creator>
  <cp:lastModifiedBy>Бородай Екатерина Евгеньевна</cp:lastModifiedBy>
  <cp:revision>1129</cp:revision>
  <cp:lastPrinted>2021-05-19T14:06:57Z</cp:lastPrinted>
  <dcterms:created xsi:type="dcterms:W3CDTF">2009-11-12T08:46:48Z</dcterms:created>
  <dcterms:modified xsi:type="dcterms:W3CDTF">2023-07-26T12:25:37Z</dcterms:modified>
</cp:coreProperties>
</file>