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53" r:id="rId1"/>
  </p:sldMasterIdLst>
  <p:notesMasterIdLst>
    <p:notesMasterId r:id="rId34"/>
  </p:notesMasterIdLst>
  <p:handoutMasterIdLst>
    <p:handoutMasterId r:id="rId35"/>
  </p:handoutMasterIdLst>
  <p:sldIdLst>
    <p:sldId id="370" r:id="rId2"/>
    <p:sldId id="495" r:id="rId3"/>
    <p:sldId id="496" r:id="rId4"/>
    <p:sldId id="504" r:id="rId5"/>
    <p:sldId id="503" r:id="rId6"/>
    <p:sldId id="379" r:id="rId7"/>
    <p:sldId id="380" r:id="rId8"/>
    <p:sldId id="381" r:id="rId9"/>
    <p:sldId id="493" r:id="rId10"/>
    <p:sldId id="498" r:id="rId11"/>
    <p:sldId id="462" r:id="rId12"/>
    <p:sldId id="499" r:id="rId13"/>
    <p:sldId id="500" r:id="rId14"/>
    <p:sldId id="492" r:id="rId15"/>
    <p:sldId id="491" r:id="rId16"/>
    <p:sldId id="487" r:id="rId17"/>
    <p:sldId id="505" r:id="rId18"/>
    <p:sldId id="466" r:id="rId19"/>
    <p:sldId id="471" r:id="rId20"/>
    <p:sldId id="506" r:id="rId21"/>
    <p:sldId id="508" r:id="rId22"/>
    <p:sldId id="509" r:id="rId23"/>
    <p:sldId id="510" r:id="rId24"/>
    <p:sldId id="472" r:id="rId25"/>
    <p:sldId id="475" r:id="rId26"/>
    <p:sldId id="513" r:id="rId27"/>
    <p:sldId id="512" r:id="rId28"/>
    <p:sldId id="507" r:id="rId29"/>
    <p:sldId id="418" r:id="rId30"/>
    <p:sldId id="403" r:id="rId31"/>
    <p:sldId id="419" r:id="rId32"/>
    <p:sldId id="458" r:id="rId33"/>
  </p:sldIdLst>
  <p:sldSz cx="9906000" cy="6858000" type="A4"/>
  <p:notesSz cx="6735763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0000"/>
    <a:srgbClr val="E7CE19"/>
    <a:srgbClr val="FFFF00"/>
    <a:srgbClr val="3399FF"/>
    <a:srgbClr val="3AE2F4"/>
    <a:srgbClr val="ACE0EA"/>
    <a:srgbClr val="FF5050"/>
    <a:srgbClr val="FF99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86374" autoAdjust="0"/>
  </p:normalViewPr>
  <p:slideViewPr>
    <p:cSldViewPr snapToGrid="0">
      <p:cViewPr>
        <p:scale>
          <a:sx n="75" d="100"/>
          <a:sy n="75" d="100"/>
        </p:scale>
        <p:origin x="-234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Дошкольное, общее и дополнительное образование</c:v>
                </c:pt>
                <c:pt idx="1">
                  <c:v>Другие расходы в области образования</c:v>
                </c:pt>
                <c:pt idx="2">
                  <c:v>Охрана семьи и детства</c:v>
                </c:pt>
                <c:pt idx="3">
                  <c:v>Физическая культура и спорт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18192.400000000001</c:v>
                </c:pt>
                <c:pt idx="1">
                  <c:v>25778.799999999996</c:v>
                </c:pt>
                <c:pt idx="2">
                  <c:v>13694.2</c:v>
                </c:pt>
                <c:pt idx="3">
                  <c:v>1875.6</c:v>
                </c:pt>
                <c:pt idx="4">
                  <c:v>2976.7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Расходы на оказание транспортных услуг населению (тыс. рублей)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оказание транспортных услуг населению (тыс. рублей)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2255.6</c:v>
                </c:pt>
                <c:pt idx="1">
                  <c:v>3692.1</c:v>
                </c:pt>
                <c:pt idx="2">
                  <c:v>7461.3</c:v>
                </c:pt>
              </c:numCache>
            </c:numRef>
          </c:val>
        </c:ser>
        <c:shape val="cylinder"/>
        <c:axId val="148637568"/>
        <c:axId val="148639104"/>
        <c:axId val="0"/>
      </c:bar3DChart>
      <c:catAx>
        <c:axId val="148637568"/>
        <c:scaling>
          <c:orientation val="minMax"/>
        </c:scaling>
        <c:axPos val="b"/>
        <c:tickLblPos val="nextTo"/>
        <c:crossAx val="148639104"/>
        <c:crosses val="autoZero"/>
        <c:auto val="1"/>
        <c:lblAlgn val="ctr"/>
        <c:lblOffset val="100"/>
      </c:catAx>
      <c:valAx>
        <c:axId val="148639104"/>
        <c:scaling>
          <c:orientation val="minMax"/>
        </c:scaling>
        <c:axPos val="l"/>
        <c:majorGridlines/>
        <c:numFmt formatCode="General" sourceLinked="1"/>
        <c:tickLblPos val="nextTo"/>
        <c:crossAx val="14863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67440722452488"/>
          <c:y val="0.50721480065651425"/>
          <c:w val="0.30443858712576327"/>
          <c:h val="0.37607171794818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Улучшение жилищных условий граждан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проживающих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в сельской местности (тыс. рублей)</a:t>
            </a:r>
          </a:p>
        </c:rich>
      </c:tx>
      <c:layout/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Улучшение жилищных условий граждан,проживающих в сельской местности (тыс. рублей)</c:v>
                </c:pt>
              </c:strCache>
            </c:strRef>
          </c:tx>
          <c:explosion val="25"/>
          <c:dLbls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1372</c:v>
                </c:pt>
                <c:pt idx="1">
                  <c:v>911.5</c:v>
                </c:pt>
                <c:pt idx="2">
                  <c:v>5838.6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Возврат кредита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879.7</c:v>
                </c:pt>
                <c:pt idx="1">
                  <c:v>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FE3FE8-C072-43AB-84B4-7968D9A57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0088" y="741363"/>
            <a:ext cx="5335587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3125"/>
            <a:ext cx="53895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965666-6097-4F82-96D3-AE846BAFB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84A83-0CD3-4E1B-9AC5-8CEABAB59EC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A2C59-7440-4912-8EE0-5D359914A807}" type="datetime1">
              <a:rPr lang="ru-RU" smtClean="0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15631-67AB-4462-874D-56583CE306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C7AA0-F796-4462-A588-15C17310BE94}" type="datetime1">
              <a:rPr lang="ru-RU" smtClean="0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3FC-9DA4-4201-A3DD-D10813B961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FDC8A-745F-4321-8232-742769902C34}" type="datetime1">
              <a:rPr lang="ru-RU" smtClean="0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AC821-A629-4B73-9B7B-A63A7DDB0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981200"/>
            <a:ext cx="89154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3F8F-D412-4E73-8F6A-7E3B352EDD61}" type="datetime1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878B-7116-43F7-BA0D-278E33894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981200"/>
            <a:ext cx="89154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42E3-4BDB-4706-9C0D-8245A9E35F03}" type="datetime1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4792-34AF-49E3-B141-4386374FC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FF2A7-002F-4207-84CC-70D031022269}" type="datetime1">
              <a:rPr lang="ru-RU" smtClean="0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48293-3A91-43CD-BD1D-5A2E0D203D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29543-D2FC-4E26-8BAE-13AAA237988F}" type="datetime1">
              <a:rPr lang="ru-RU" smtClean="0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2BF9B-52C2-42D4-B883-0B049BE344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F8F3C-0C9B-49C0-8F0C-E25900789850}" type="datetime1">
              <a:rPr lang="ru-RU" smtClean="0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49659-5A05-471A-92BA-F266802248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91C16-AEC6-474C-A888-BE954723EED5}" type="datetime1">
              <a:rPr lang="ru-RU" smtClean="0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152D8-F52D-4B18-AE39-35AB28224E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15F8C-FFD7-45A7-92A1-131824E7D5E4}" type="datetime1">
              <a:rPr lang="ru-RU" smtClean="0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24DDB-BD23-4DE2-8C01-548CCA94A452}" type="datetime1">
              <a:rPr lang="ru-RU" smtClean="0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F3CD8-60CB-449A-B573-F6F5B308E472}" type="datetime1">
              <a:rPr lang="ru-RU" smtClean="0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1AB1A-73FF-446A-B60B-B557D7CF02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05FE4-A790-4AF2-BFBA-D3F70AC02998}" type="datetime1">
              <a:rPr lang="ru-RU" smtClean="0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6EE5D-8C56-4C1E-95A9-8E1B443AFB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666260-F20C-4469-A7F3-8227CF0E52CD}" type="datetime1">
              <a:rPr lang="ru-RU" smtClean="0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EEFD75-98E3-4E4B-9669-925FDF67A2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1" r:id="rId8"/>
    <p:sldLayoutId id="2147484962" r:id="rId9"/>
    <p:sldLayoutId id="2147484963" r:id="rId10"/>
    <p:sldLayoutId id="2147484964" r:id="rId11"/>
    <p:sldLayoutId id="2147484965" r:id="rId12"/>
    <p:sldLayoutId id="214748496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42900"/>
            <a:ext cx="8915400" cy="5588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Расходы районного бюджета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922338"/>
            <a:ext cx="8915400" cy="650875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176213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</a:rPr>
              <a:t>Расходы бюджета – выплачиваемые из бюджета  денежные средства, за исключением   средств, являющихся источниками финансирования дефицита бюджета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E07E4E-4AF3-48ED-807D-6D1A3AB778D0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5125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287338" y="97790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3783013" y="1697038"/>
            <a:ext cx="2341562" cy="10969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rIns="126000" anchor="ctr"/>
          <a:lstStyle/>
          <a:p>
            <a:pPr algn="ctr"/>
            <a:r>
              <a:rPr lang="ru-RU" sz="1800" b="1" dirty="0"/>
              <a:t>Распределение расходов в районном бюджете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36550" y="3386138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/>
              <a:t>По функциям местного самоуправления – </a:t>
            </a:r>
            <a:r>
              <a:rPr lang="ru-RU" sz="1600"/>
              <a:t>«отраслевая» структура расходов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3414713" y="3425825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/>
              <a:t>По органам местного самоуправления – </a:t>
            </a:r>
            <a:r>
              <a:rPr lang="ru-RU" sz="1600" dirty="0"/>
              <a:t>«ведомственная» структура расходов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6413500" y="3435350"/>
            <a:ext cx="3108325" cy="2613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По муниципальным программам – 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«программная» структура расходов</a:t>
            </a:r>
          </a:p>
        </p:txBody>
      </p:sp>
      <p:sp>
        <p:nvSpPr>
          <p:cNvPr id="219145" name="AutoShape 9"/>
          <p:cNvSpPr>
            <a:spLocks noChangeArrowheads="1"/>
          </p:cNvSpPr>
          <p:nvPr/>
        </p:nvSpPr>
        <p:spPr bwMode="auto">
          <a:xfrm rot="7897213">
            <a:off x="1767681" y="2101057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9146" name="AutoShape 10"/>
          <p:cNvSpPr>
            <a:spLocks noChangeArrowheads="1"/>
          </p:cNvSpPr>
          <p:nvPr/>
        </p:nvSpPr>
        <p:spPr bwMode="auto">
          <a:xfrm rot="2313247">
            <a:off x="6381750" y="2165350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9147" name="AutoShape 11"/>
          <p:cNvSpPr>
            <a:spLocks noChangeArrowheads="1"/>
          </p:cNvSpPr>
          <p:nvPr/>
        </p:nvSpPr>
        <p:spPr bwMode="auto">
          <a:xfrm>
            <a:off x="4543425" y="2860675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9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animBg="1"/>
      <p:bldP spid="219141" grpId="0" animBg="1"/>
      <p:bldP spid="219142" grpId="0" animBg="1"/>
      <p:bldP spid="219143" grpId="0" animBg="1"/>
      <p:bldP spid="219144" grpId="0" animBg="1"/>
      <p:bldP spid="219145" grpId="0" animBg="1"/>
      <p:bldP spid="219146" grpId="0" animBg="1"/>
      <p:bldP spid="219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4000"/>
            <a:ext cx="8915400" cy="1206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«Развитие образования Ленского муниципального района»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95300" y="1193800"/>
          <a:ext cx="8978900" cy="494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208"/>
                <a:gridCol w="1335895"/>
                <a:gridCol w="2244725"/>
                <a:gridCol w="1838072"/>
              </a:tblGrid>
              <a:tr h="5276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</a:tr>
              <a:tr h="8015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Дошкольное</a:t>
                      </a:r>
                      <a:r>
                        <a:rPr lang="ru-RU" sz="1600" baseline="0" dirty="0" smtClean="0"/>
                        <a:t>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139670,1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156833,6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159172,8</a:t>
                      </a:r>
                      <a:endParaRPr lang="ru-RU" dirty="0"/>
                    </a:p>
                  </a:txBody>
                  <a:tcPr/>
                </a:tc>
              </a:tr>
              <a:tr h="7489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Общее образование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351426,1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357100,9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360068,1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40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Дополнительное образование</a:t>
                      </a:r>
                      <a:r>
                        <a:rPr lang="ru-RU" sz="1600" baseline="0" dirty="0" smtClean="0"/>
                        <a:t>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34828,4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36586,1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42513,6</a:t>
                      </a:r>
                      <a:endParaRPr lang="ru-RU" dirty="0"/>
                    </a:p>
                  </a:txBody>
                  <a:tcPr/>
                </a:tc>
              </a:tr>
              <a:tr h="497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Молодёжная политика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1906,9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1384,7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773,5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0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Другие вопросы в области образования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30702,8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33065,5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37938,9</a:t>
                      </a:r>
                      <a:endParaRPr lang="ru-RU" dirty="0"/>
                    </a:p>
                  </a:txBody>
                  <a:tcPr/>
                </a:tc>
              </a:tr>
              <a:tr h="6668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Охрана семьи и детства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13453,7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15299,6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13445,3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7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707C4833-D987-481F-8E23-26122A360635}" type="slidenum">
              <a:rPr lang="ru-RU" smtClean="0"/>
              <a:pPr algn="ctr"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  <p:transition advClick="0" advTm="1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D845AC-1290-455C-9351-61F2DF9A370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315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330200" y="228600"/>
            <a:ext cx="9575800" cy="124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МП«Развитие местного самоуправления в МО «Ленский муниципальный район» и поддержка социально ориентированных некоммерческих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организаций»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355600" y="1622425"/>
            <a:ext cx="45847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i="1">
              <a:solidFill>
                <a:srgbClr val="FF0000"/>
              </a:solidFill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5080000" y="1562100"/>
            <a:ext cx="4419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200" b="1" i="1"/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4927600" y="1270000"/>
            <a:ext cx="42767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Прямоугольник 9"/>
          <p:cNvSpPr>
            <a:spLocks noChangeArrowheads="1"/>
          </p:cNvSpPr>
          <p:nvPr/>
        </p:nvSpPr>
        <p:spPr bwMode="auto">
          <a:xfrm>
            <a:off x="317500" y="4256088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FF0000"/>
                </a:solidFill>
              </a:rPr>
              <a:t/>
            </a:r>
            <a:br>
              <a:rPr lang="ru-RU" sz="1200" b="1" i="1">
                <a:solidFill>
                  <a:srgbClr val="FF0000"/>
                </a:solidFill>
              </a:rPr>
            </a:br>
            <a:r>
              <a:rPr lang="ru-RU" sz="1200" b="1" i="1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9900" y="1536700"/>
            <a:ext cx="3975100" cy="2590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0070C0"/>
                </a:solidFill>
              </a:rPr>
              <a:t>Старшее поколение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оплата проезда в общественном транспорте</a:t>
            </a:r>
          </a:p>
          <a:p>
            <a:pPr>
              <a:defRPr/>
            </a:pP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год-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16,7 тыс.рублей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год – 4,6 тыс.рублей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год- 0,00 тыс.рублей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0700" y="4356100"/>
            <a:ext cx="9067800" cy="207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</a:rPr>
              <a:t>Содействие развитию социально-ориентированных некоммерческих организаций</a:t>
            </a:r>
          </a:p>
          <a:p>
            <a:pPr algn="ctr">
              <a:defRPr/>
            </a:pPr>
            <a:endParaRPr lang="ru-RU" sz="2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   </a:t>
            </a:r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</a:rPr>
              <a:t>2021 </a:t>
            </a:r>
            <a:r>
              <a:rPr lang="ru-RU" sz="2200" b="1" i="1" dirty="0">
                <a:solidFill>
                  <a:srgbClr val="FFFF00"/>
                </a:solidFill>
                <a:latin typeface="Times New Roman" pitchFamily="18" charset="0"/>
              </a:rPr>
              <a:t>год- </a:t>
            </a:r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</a:rPr>
              <a:t>226,2 тыс.рублей</a:t>
            </a:r>
          </a:p>
          <a:p>
            <a:pPr algn="just">
              <a:defRPr/>
            </a:pPr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</a:rPr>
              <a:t>2022 год – 337,7  </a:t>
            </a:r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тыс.рублей                   </a:t>
            </a:r>
            <a:r>
              <a:rPr lang="ru-RU" sz="2200" b="1" i="1" dirty="0" smtClean="0">
                <a:solidFill>
                  <a:srgbClr val="FFFF00"/>
                </a:solidFill>
                <a:latin typeface="Times New Roman" pitchFamily="18" charset="0"/>
              </a:rPr>
              <a:t>2023 год- 87,0 тыс.рублей </a:t>
            </a:r>
            <a:endParaRPr lang="ru-RU" sz="2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1400" y="1612900"/>
            <a:ext cx="4686300" cy="24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</a:rPr>
              <a:t>Развитие территориального общественного самоуправления</a:t>
            </a:r>
          </a:p>
          <a:p>
            <a:pPr>
              <a:defRPr/>
            </a:pPr>
            <a:endParaRPr lang="ru-RU" sz="1800" b="1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1 159,0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тыс.рублей </a:t>
            </a: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год  – 1390,3 тыс.рублей 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  – 1719,1 тыс.рублей </a:t>
            </a:r>
          </a:p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nimBg="1" autoUpdateAnimBg="0"/>
      <p:bldP spid="315398" grpId="0" autoUpdateAnimBg="0"/>
      <p:bldP spid="315399" grpId="0" autoUpdateAnimBg="0"/>
      <p:bldP spid="31540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385763"/>
            <a:ext cx="9139238" cy="13668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«Профилактика безнадзорности и правонарушений несовершеннолетних на территории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МО «Ленский муниципальный район»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67B2F92-E010-44FC-86C2-6E9BDBF363E2}" type="slidenum">
              <a:rPr lang="ru-RU" smtClean="0"/>
              <a:pPr algn="ctr">
                <a:defRPr/>
              </a:pPr>
              <a:t>12</a:t>
            </a:fld>
            <a:endParaRPr lang="ru-RU" dirty="0" smtClean="0"/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4713288" y="3773488"/>
            <a:ext cx="4938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latin typeface="Tahoma" pitchFamily="34" charset="0"/>
              </a:rPr>
              <a:t>       </a:t>
            </a:r>
            <a:r>
              <a:rPr lang="ru-RU" sz="1800" b="1" dirty="0" smtClean="0">
                <a:latin typeface="Tahoma" pitchFamily="34" charset="0"/>
              </a:rPr>
              <a:t>2021                  2022                   2023</a:t>
            </a:r>
            <a:endParaRPr lang="ru-RU" sz="1800" b="1" dirty="0">
              <a:latin typeface="Tahoma" pitchFamily="34" charset="0"/>
            </a:endParaRPr>
          </a:p>
        </p:txBody>
      </p:sp>
      <p:sp>
        <p:nvSpPr>
          <p:cNvPr id="316421" name="AutoShape 50"/>
          <p:cNvSpPr>
            <a:spLocks noChangeArrowheads="1"/>
          </p:cNvSpPr>
          <p:nvPr/>
        </p:nvSpPr>
        <p:spPr bwMode="auto">
          <a:xfrm>
            <a:off x="193675" y="4005263"/>
            <a:ext cx="4251325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Профилактика безнадзорности и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правонарушений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несовершеннолетних</a:t>
            </a:r>
          </a:p>
        </p:txBody>
      </p:sp>
      <p:sp>
        <p:nvSpPr>
          <p:cNvPr id="316425" name="AutoShape 50"/>
          <p:cNvSpPr>
            <a:spLocks noChangeArrowheads="1"/>
          </p:cNvSpPr>
          <p:nvPr/>
        </p:nvSpPr>
        <p:spPr bwMode="auto">
          <a:xfrm>
            <a:off x="193675" y="5084763"/>
            <a:ext cx="4276725" cy="11509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Профилактика преступлений и иных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правонарушений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4508500" y="1979613"/>
            <a:ext cx="50673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год – 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1 474,4 тыс.рублей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1 487,4 тыс.рублей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 1 758,2 тыс. рублей 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4" name="Picture 16" descr="C:\Users\Кривошеина ТА\Desktop\038ec6fd924417e0a25450612295d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790700"/>
            <a:ext cx="3200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50"/>
          <p:cNvSpPr>
            <a:spLocks noChangeArrowheads="1"/>
          </p:cNvSpPr>
          <p:nvPr/>
        </p:nvSpPr>
        <p:spPr bwMode="auto">
          <a:xfrm>
            <a:off x="8562975" y="4195763"/>
            <a:ext cx="1177925" cy="7191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1741,3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4851401" y="4208463"/>
            <a:ext cx="1270000" cy="706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1464,6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auto">
          <a:xfrm>
            <a:off x="6696075" y="4170363"/>
            <a:ext cx="1177925" cy="7191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1477,4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8512175" y="5414963"/>
            <a:ext cx="1177925" cy="7191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16,9 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4892675" y="5402263"/>
            <a:ext cx="1177925" cy="7191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9,8 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>
            <a:off x="6810375" y="5402263"/>
            <a:ext cx="1177925" cy="7191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10,0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/>
      <p:bldP spid="316420" grpId="0"/>
      <p:bldP spid="316421" grpId="0" animBg="1"/>
      <p:bldP spid="316425" grpId="0" animBg="1"/>
      <p:bldP spid="316433" grpId="0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9075738" cy="698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«Развитие сферы культуры в Ленском районе»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13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0" y="2730500"/>
            <a:ext cx="32893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2451100"/>
            <a:ext cx="9728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. 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5379" name="Picture 24" descr="C:\Users\Кривошеина ТА\Desktop\vIHDxSdEA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41400"/>
            <a:ext cx="4330700" cy="247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5" descr="C:\Users\Кривошеина ТА\Desktop\lhnWevnqS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1028700"/>
            <a:ext cx="4191000" cy="24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23900" y="3556001"/>
          <a:ext cx="8699500" cy="248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1485900"/>
                <a:gridCol w="1549400"/>
                <a:gridCol w="1473200"/>
              </a:tblGrid>
              <a:tr h="4614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r>
                        <a:rPr lang="ru-RU" dirty="0" smtClean="0"/>
                        <a:t>Библиотечное обслуживание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18437,3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20960,0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23918,4</a:t>
                      </a:r>
                      <a:endParaRPr lang="ru-RU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досуга, туристских и культурно-развлекательных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30856,6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35641,1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44074,4</a:t>
                      </a:r>
                      <a:endParaRPr lang="ru-RU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музейной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8412,4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9357,8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10372,9</a:t>
                      </a:r>
                      <a:endParaRPr lang="ru-RU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/>
      <p:bldP spid="31643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763804-3553-4369-B017-E99F0F63C26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6387" name="Номер слайда 1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381000"/>
            <a:ext cx="92837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«Развитие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физической культуры, спорта, туризма, повышение эффективности реализации молодежной и семейной политики в МО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«Ленский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район»</a:t>
            </a:r>
            <a:endParaRPr lang="ru-RU" sz="2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4600" y="1447800"/>
            <a:ext cx="38354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5 026,1 тыс.рублей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4261,4 тыс.рублей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5117,0тыс.рублей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AutoShape 50"/>
          <p:cNvSpPr>
            <a:spLocks noChangeArrowheads="1"/>
          </p:cNvSpPr>
          <p:nvPr/>
        </p:nvSpPr>
        <p:spPr bwMode="auto">
          <a:xfrm>
            <a:off x="266700" y="4229100"/>
            <a:ext cx="4648200" cy="2374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Осуществление </a:t>
            </a:r>
            <a:r>
              <a:rPr lang="ru-RU" sz="1550" b="1" dirty="0">
                <a:solidFill>
                  <a:srgbClr val="002060"/>
                </a:solidFill>
              </a:rPr>
              <a:t>государственных полномочий </a:t>
            </a: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по организации </a:t>
            </a:r>
            <a:r>
              <a:rPr lang="ru-RU" sz="1550" b="1" dirty="0">
                <a:solidFill>
                  <a:srgbClr val="002060"/>
                </a:solidFill>
              </a:rPr>
              <a:t>и осуществлению </a:t>
            </a: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деятельности </a:t>
            </a:r>
            <a:r>
              <a:rPr lang="ru-RU" sz="1550" b="1" dirty="0">
                <a:solidFill>
                  <a:srgbClr val="002060"/>
                </a:solidFill>
              </a:rPr>
              <a:t>по </a:t>
            </a:r>
          </a:p>
          <a:p>
            <a:pPr algn="ctr">
              <a:defRPr/>
            </a:pPr>
            <a:r>
              <a:rPr lang="ru-RU" sz="1550" b="1" dirty="0">
                <a:solidFill>
                  <a:srgbClr val="002060"/>
                </a:solidFill>
              </a:rPr>
              <a:t>опеке и попечительству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2 562,9 тыс.руб.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год – 2585,5 тыс.руб.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 – 3047,1 тыс.руб. </a:t>
            </a:r>
          </a:p>
          <a:p>
            <a:pPr algn="ctr">
              <a:defRPr/>
            </a:pPr>
            <a:endParaRPr lang="ru-RU" sz="1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auto">
          <a:xfrm>
            <a:off x="5003800" y="2616200"/>
            <a:ext cx="4470400" cy="226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 smtClean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государственных полномочий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выплате вознаграждений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профессиональным опекунам</a:t>
            </a:r>
          </a:p>
          <a:p>
            <a:pPr algn="ctr">
              <a:defRPr/>
            </a:pPr>
            <a:endParaRPr lang="ru-RU" sz="1600" b="1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 год – 40,3 тыс.руб.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год – 0,0 тыс.руб.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 – 0,0 тыс.руб. </a:t>
            </a:r>
          </a:p>
          <a:p>
            <a:pPr algn="ctr">
              <a:defRPr/>
            </a:pPr>
            <a:endParaRPr lang="ru-RU" sz="20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16392" name="Picture 10" descr="C:\Users\Кривошеина ТА\Desktop\c3100801bdf72b9cacdbce370dbcd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87500"/>
            <a:ext cx="35639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C:\Users\Кривошеина ТА\Desktop\087562b215bc504fc78dcc6a353109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4991100"/>
            <a:ext cx="3175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 autoUpdateAnimBg="0"/>
      <p:bldP spid="1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52425"/>
            <a:ext cx="8826500" cy="11715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 в сфере экономики и ЖКХ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C5CE03-AD08-4223-9E72-066FF590555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7443" name="AutoShape 27"/>
          <p:cNvSpPr>
            <a:spLocks noChangeArrowheads="1"/>
          </p:cNvSpPr>
          <p:nvPr/>
        </p:nvSpPr>
        <p:spPr bwMode="auto">
          <a:xfrm>
            <a:off x="381000" y="1549400"/>
            <a:ext cx="9156700" cy="4914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условий для развития сельского хозяйства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>
              <a:defRPr/>
            </a:pP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малого и среднего предпринимательства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территории МО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содержание сети автомобильных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дорог, находящихся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собственности </a:t>
            </a:r>
          </a:p>
          <a:p>
            <a:pPr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торговли на территории МО «Ленский муниципальный район»;</a:t>
            </a:r>
          </a:p>
          <a:p>
            <a:pPr>
              <a:buFontTx/>
              <a:buChar char="-"/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общественного пассажирского транспорта муниципального образования «Ленский </a:t>
            </a: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Комплексное развитие сельских территорий МО «Ленский муниципальный 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 имущественно-земельных отношений в МО «Ленский муниципальный район»;</a:t>
            </a:r>
          </a:p>
          <a:p>
            <a:pPr>
              <a:buFontTx/>
              <a:buChar char="-"/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муниципального образования </a:t>
            </a: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муниципальный район».</a:t>
            </a: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8F5960-07ED-4B8D-85B9-396CD350BD2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8435" name="Номер слайда 1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63DC59-206F-4CCD-A35B-584CBA1A907F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31800" y="322262"/>
            <a:ext cx="9271000" cy="896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«Создание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условий для развития сельского хозяйства в 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МО «Ленский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район»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762000"/>
            <a:ext cx="40005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2021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год – 70,0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2022 год – 30,0 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2023 год –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0,0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тыс.рублей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8438" name="Прямоугольник 15"/>
          <p:cNvSpPr>
            <a:spLocks noChangeArrowheads="1"/>
          </p:cNvSpPr>
          <p:nvPr/>
        </p:nvSpPr>
        <p:spPr bwMode="auto">
          <a:xfrm>
            <a:off x="457200" y="3048000"/>
            <a:ext cx="916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</a:rPr>
              <a:t>  </a:t>
            </a:r>
            <a:endParaRPr lang="ru-RU" sz="2000"/>
          </a:p>
        </p:txBody>
      </p:sp>
      <p:sp>
        <p:nvSpPr>
          <p:cNvPr id="18439" name="Прямоугольник 17"/>
          <p:cNvSpPr>
            <a:spLocks noChangeArrowheads="1"/>
          </p:cNvSpPr>
          <p:nvPr/>
        </p:nvSpPr>
        <p:spPr bwMode="auto">
          <a:xfrm>
            <a:off x="4411663" y="3074988"/>
            <a:ext cx="1900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440" name="Рисунок 14" descr="P10101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788" y="2882900"/>
            <a:ext cx="4565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C:\Users\Кривошеина ТА\Desktop\a62201df076239503ca81d33daa755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2630488"/>
            <a:ext cx="58562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CFA3D-BEEA-499B-AF7E-495C03BAC61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371475"/>
            <a:ext cx="92329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«Развитие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малого и среднего предпринимательства на территории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 «Ленский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район»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641600" y="4162425"/>
            <a:ext cx="4683125" cy="24542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/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/>
              <a:t>Поощрение за прирост поступлений в областной бюджет налога, взимаемого в связи с применением упрощенной </a:t>
            </a:r>
            <a:r>
              <a:rPr lang="ru-RU" sz="1600" dirty="0" smtClean="0"/>
              <a:t>системы020 год –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/>
              <a:t>2021 год –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/>
              <a:t>2022 год - </a:t>
            </a:r>
            <a:endParaRPr lang="ru-RU" sz="1600" dirty="0"/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33400" y="1447801"/>
            <a:ext cx="9067800" cy="226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Стимулирование  </a:t>
            </a:r>
            <a:r>
              <a:rPr lang="ru-RU" sz="2000" dirty="0">
                <a:solidFill>
                  <a:srgbClr val="002060"/>
                </a:solidFill>
              </a:rPr>
              <a:t>развития и повышение привлекательности предпринимательской деятельности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2021 </a:t>
            </a:r>
            <a:r>
              <a:rPr lang="ru-RU" sz="2000" dirty="0">
                <a:solidFill>
                  <a:srgbClr val="002060"/>
                </a:solidFill>
              </a:rPr>
              <a:t>год -  14,1 тыс. </a:t>
            </a:r>
            <a:r>
              <a:rPr lang="ru-RU" sz="2000" dirty="0" smtClean="0">
                <a:solidFill>
                  <a:srgbClr val="002060"/>
                </a:solidFill>
              </a:rPr>
              <a:t>рублей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2022 год – 30,0 тыс. рублей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2023 год – 30,0 тыс. рублей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/>
          </a:p>
        </p:txBody>
      </p:sp>
      <p:pic>
        <p:nvPicPr>
          <p:cNvPr id="21506" name="Picture 2" descr="C:\Users\Кривошеина ТА\Desktop\biz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3889376"/>
            <a:ext cx="4189022" cy="2790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9154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МП «Ремонт и содержание сети автомобильных дорог, находящихся в собственности  МО «Ленский муниципальный район»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15221A-805E-4D7F-A578-166BCB6165B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3795713" y="4194175"/>
            <a:ext cx="5838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i="1">
                <a:solidFill>
                  <a:schemeClr val="bg2"/>
                </a:solidFill>
              </a:rPr>
              <a:t/>
            </a:r>
            <a:br>
              <a:rPr lang="ru-RU" sz="2000" b="1" i="1">
                <a:solidFill>
                  <a:schemeClr val="bg2"/>
                </a:solidFill>
              </a:rPr>
            </a:br>
            <a:endParaRPr lang="ru-RU" sz="2000" b="1" i="1">
              <a:solidFill>
                <a:schemeClr val="bg2"/>
              </a:solidFill>
            </a:endParaRP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190500" y="1244600"/>
            <a:ext cx="920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2021 </a:t>
            </a:r>
            <a:r>
              <a:rPr lang="ru-RU" sz="2200" b="1" dirty="0">
                <a:solidFill>
                  <a:srgbClr val="002060"/>
                </a:solidFill>
              </a:rPr>
              <a:t>год-12,7 млн.руб</a:t>
            </a:r>
            <a:r>
              <a:rPr lang="ru-RU" sz="2200" b="1" dirty="0" smtClean="0">
                <a:solidFill>
                  <a:srgbClr val="002060"/>
                </a:solidFill>
              </a:rPr>
              <a:t>.    2022 год - 15,7 млн.руб. 2023 год – 21,4 млн.руб.  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241300" y="2120900"/>
            <a:ext cx="3797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Содержание  автомобильных дорог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 flipH="1">
            <a:off x="4140200" y="5981700"/>
            <a:ext cx="527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Ремонт автомобильных дорог</a:t>
            </a:r>
          </a:p>
        </p:txBody>
      </p:sp>
      <p:pic>
        <p:nvPicPr>
          <p:cNvPr id="20489" name="Picture 11" descr="C:\Users\Кривошеина ТА\Desktop\traktor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2959100"/>
            <a:ext cx="38481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C:\Users\Кривошеина ТА\Desktop\1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2133600"/>
            <a:ext cx="5295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/>
      <p:bldP spid="3194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603250"/>
            <a:ext cx="9139238" cy="6715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Муниципальная программа «Развитие торговли на территории МО «Ленский муниципальный район»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5B4D52-71A0-4CD2-BDF4-473719302E55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4613" name="AutoShape 50"/>
          <p:cNvSpPr>
            <a:spLocks noChangeArrowheads="1"/>
          </p:cNvSpPr>
          <p:nvPr/>
        </p:nvSpPr>
        <p:spPr bwMode="auto">
          <a:xfrm>
            <a:off x="355600" y="1917700"/>
            <a:ext cx="4064000" cy="198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Доставка муки и лекарственных средств в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районы Крайнего Севера и приравненные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к ним местности с ограниченными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сроками завоза </a:t>
            </a:r>
            <a:r>
              <a:rPr lang="ru-RU" sz="1400" b="1" dirty="0" smtClean="0">
                <a:solidFill>
                  <a:srgbClr val="002060"/>
                </a:solidFill>
              </a:rPr>
              <a:t>грузов</a:t>
            </a: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– 295,0 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265,0 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 – 600,0 тыс. 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24614" name="AutoShape 50"/>
          <p:cNvSpPr>
            <a:spLocks noChangeArrowheads="1"/>
          </p:cNvSpPr>
          <p:nvPr/>
        </p:nvSpPr>
        <p:spPr bwMode="auto">
          <a:xfrm>
            <a:off x="5100638" y="3263900"/>
            <a:ext cx="4170362" cy="195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Осуществление государственных полномочий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по формированию торгового реестра</a:t>
            </a: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35,0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– 35,0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 - 35,0 тыс.рублей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5170488" y="1485901"/>
            <a:ext cx="41386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502,8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458,6 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887,9 тыс.рублей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381000" y="4318000"/>
            <a:ext cx="4064000" cy="198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Создание условий для обеспечения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поселений и жителей городских округов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услугами торговли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172,8 тыс.рублей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158,1 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год – 252,9 тыс.рублей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/>
      <p:bldP spid="324614" grpId="0" animBg="1"/>
      <p:bldP spid="32461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20701"/>
            <a:ext cx="9321800" cy="8128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Расходы бюджета муниципального образования «Ленский муниципальный район»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35350" y="6492875"/>
            <a:ext cx="3136900" cy="365125"/>
          </a:xfrm>
        </p:spPr>
        <p:txBody>
          <a:bodyPr/>
          <a:lstStyle/>
          <a:p>
            <a:pPr algn="ctr">
              <a:defRPr/>
            </a:pPr>
            <a:fld id="{C7B2C5FE-185D-49D9-B503-01FB9603267C}" type="slidenum">
              <a:rPr lang="ru-RU" smtClean="0"/>
              <a:pPr algn="ctr">
                <a:defRPr/>
              </a:pPr>
              <a:t>2</a:t>
            </a:fld>
            <a:endParaRPr lang="ru-RU" smtClean="0"/>
          </a:p>
        </p:txBody>
      </p:sp>
      <p:sp>
        <p:nvSpPr>
          <p:cNvPr id="300037" name="AutoShape 7"/>
          <p:cNvSpPr>
            <a:spLocks noChangeArrowheads="1"/>
          </p:cNvSpPr>
          <p:nvPr/>
        </p:nvSpPr>
        <p:spPr bwMode="auto">
          <a:xfrm>
            <a:off x="1968500" y="3136901"/>
            <a:ext cx="6134100" cy="1028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FFFF"/>
                </a:solidFill>
              </a:rPr>
              <a:t>2022 </a:t>
            </a:r>
            <a:r>
              <a:rPr lang="ru-RU" b="1" dirty="0">
                <a:solidFill>
                  <a:srgbClr val="00FFFF"/>
                </a:solidFill>
              </a:rPr>
              <a:t>год </a:t>
            </a:r>
            <a:r>
              <a:rPr lang="ru-RU" b="1" dirty="0" smtClean="0">
                <a:solidFill>
                  <a:srgbClr val="00FFFF"/>
                </a:solidFill>
              </a:rPr>
              <a:t>– 861 255,0 </a:t>
            </a:r>
            <a:endParaRPr lang="ru-RU" sz="2000" b="1" dirty="0">
              <a:solidFill>
                <a:srgbClr val="00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327400" y="4724401"/>
            <a:ext cx="5575300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FFFF"/>
                </a:solidFill>
              </a:rPr>
              <a:t>2023 </a:t>
            </a:r>
            <a:r>
              <a:rPr lang="ru-RU" b="1" dirty="0">
                <a:solidFill>
                  <a:srgbClr val="00FFFF"/>
                </a:solidFill>
              </a:rPr>
              <a:t>год – </a:t>
            </a:r>
            <a:r>
              <a:rPr lang="ru-RU" b="1" dirty="0" smtClean="0">
                <a:solidFill>
                  <a:srgbClr val="00FFFF"/>
                </a:solidFill>
              </a:rPr>
              <a:t>878 660,6</a:t>
            </a:r>
            <a:endParaRPr lang="ru-RU" sz="2000" b="1" dirty="0">
              <a:solidFill>
                <a:srgbClr val="00FFFF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20700" y="1673225"/>
            <a:ext cx="5753100" cy="968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rgbClr val="00FFFF"/>
                </a:solidFill>
              </a:rPr>
              <a:t>2021 год – </a:t>
            </a:r>
            <a:r>
              <a:rPr lang="ru-RU" b="1" dirty="0" smtClean="0">
                <a:solidFill>
                  <a:srgbClr val="00FFFF"/>
                </a:solidFill>
              </a:rPr>
              <a:t>906 787,1</a:t>
            </a:r>
            <a:endParaRPr lang="ru-RU" sz="20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animBg="1"/>
      <p:bldP spid="300037" grpId="0" animBg="1"/>
      <p:bldP spid="9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50F27-67BE-4AA9-9FF1-88247284DEE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8000" y="342900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«Развитие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общественного пассажирского транспорта муниципального образования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«Ленский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район»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60400" y="1295400"/>
          <a:ext cx="899160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463689"/>
            <a:ext cx="88773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«Комплексное развитие сельских территорий   МО «Ленский муниципальный район»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22300" y="1409700"/>
          <a:ext cx="8915400" cy="505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396945"/>
            <a:ext cx="9448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«Развитие  имущественно-земельных отношений в МО «Ленский муниципальный район»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9671" y="1766956"/>
            <a:ext cx="333532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2021 год – 8 799,4 тыс. рублей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2022 год – 6617,0 тыс. рублей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2023 год – 10744,7 тыс. рублей </a:t>
            </a:r>
          </a:p>
          <a:p>
            <a:endParaRPr lang="ru-RU" sz="18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1308100"/>
            <a:ext cx="5918200" cy="27178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1</a:t>
            </a:r>
          </a:p>
          <a:p>
            <a:pPr lvl="0" algn="ctr" eaLnBrk="0" hangingPunct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«Эффективное управление муниципальным имуществом на территории МО «Ленский муниципальный район»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b="1" i="1" u="sng" dirty="0" smtClean="0"/>
              <a:t>Задача 1: </a:t>
            </a:r>
            <a:r>
              <a:rPr lang="ru-RU" sz="1200" b="1" i="1" dirty="0" smtClean="0"/>
              <a:t>Реализация мероприятий по содержанию и ремонту имущества, находящегося в собственности МО «Ленский муниципальный район».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2: </a:t>
            </a:r>
            <a:r>
              <a:rPr lang="ru-RU" sz="1200" b="1" i="1" dirty="0" smtClean="0"/>
              <a:t>Реализация мероприятий по повышению эффективности использования и совершенствования процессов учета имущества, находящегося в собственности МО «Ленский муниципальный район».</a:t>
            </a:r>
          </a:p>
          <a:p>
            <a:pPr lvl="0" eaLnBrk="0" hangingPunct="0"/>
            <a:endParaRPr lang="ru-RU" sz="800" b="1" i="1" u="sng" dirty="0" smtClean="0"/>
          </a:p>
          <a:p>
            <a:pPr lvl="0" eaLnBrk="0" hangingPunct="0"/>
            <a:r>
              <a:rPr lang="ru-RU" sz="1200" b="1" i="1" u="sng" dirty="0" smtClean="0"/>
              <a:t>Задача 3: </a:t>
            </a:r>
            <a:r>
              <a:rPr lang="ru-RU" sz="1200" b="1" i="1" dirty="0" smtClean="0"/>
              <a:t>Усиление контроля эффективности использования муниципального имущества.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500" y="4140200"/>
            <a:ext cx="8826500" cy="2095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2</a:t>
            </a:r>
          </a:p>
          <a:p>
            <a:pPr lvl="0" algn="ctr" eaLnBrk="0" hangingPunct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«Эффективное управление земельными ресурсами на территории МО «Ленский муниципальный район»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b="1" i="1" u="sng" dirty="0" smtClean="0"/>
              <a:t>Задача 1. </a:t>
            </a:r>
            <a:r>
              <a:rPr lang="ru-RU" sz="1200" b="1" i="1" dirty="0" smtClean="0"/>
              <a:t>Реализация мероприятий по землеустройству и землепользованию на территории МО «Ленский муниципальный район».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2. </a:t>
            </a:r>
            <a:r>
              <a:rPr lang="ru-RU" sz="1200" b="1" i="1" dirty="0" smtClean="0"/>
              <a:t>Удовлетворение потребностей физических и юридических лиц в земельных участках для строительства и иных целей.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3. </a:t>
            </a:r>
            <a:r>
              <a:rPr lang="ru-RU" sz="1200" b="1" i="1" dirty="0" smtClean="0"/>
              <a:t>Удовлетворенность в предоставлении земельных участков отдельным категориям граждан.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800" y="413415"/>
            <a:ext cx="9499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«Обеспечение качественным, доступным жильем и объектами инженерной и транспортной  инфраструктуры  населения Ленского  района»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8200" y="1937415"/>
            <a:ext cx="350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2021 год – 2 958,2 тыс. рублей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2022 год –41583,8 тыс. рублей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2023 год –19485,4 тыс. рублей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9400" y="1587500"/>
            <a:ext cx="5486400" cy="13462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800" b="1" i="1" u="sng" dirty="0" smtClean="0"/>
              <a:t>Задача 1. </a:t>
            </a:r>
            <a:r>
              <a:rPr lang="ru-RU" sz="1800" b="1" i="1" dirty="0" smtClean="0"/>
              <a:t>Повышение уровня доступности жилья и создание условий для развития индивидуального жилищного строительства в Ленском районе.</a:t>
            </a:r>
          </a:p>
          <a:p>
            <a:pPr lvl="0" eaLnBrk="0" hangingPunct="0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0" y="3556000"/>
            <a:ext cx="5486400" cy="13462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0" hangingPunct="0"/>
            <a:r>
              <a:rPr lang="ru-RU" sz="1800" b="1" i="1" u="sng" dirty="0" smtClean="0"/>
              <a:t>Задача 2. </a:t>
            </a:r>
            <a:r>
              <a:rPr lang="ru-RU" sz="1800" b="1" i="1" dirty="0" smtClean="0"/>
              <a:t>Сокращение аварийного жилищного фонда и повышение качества жилищного обеспечения населения.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61938"/>
            <a:ext cx="8801100" cy="1249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 направленные на решение общегосударственных вопросов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60552A-9355-4EAF-987A-011FA07F1DE0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5635" name="AutoShape 27"/>
          <p:cNvSpPr>
            <a:spLocks noChangeArrowheads="1"/>
          </p:cNvSpPr>
          <p:nvPr/>
        </p:nvSpPr>
        <p:spPr bwMode="auto">
          <a:xfrm>
            <a:off x="619125" y="1511300"/>
            <a:ext cx="8880475" cy="5041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системы  муниципальной службы</a:t>
            </a:r>
          </a:p>
          <a:p>
            <a:pPr marL="342900" indent="-342900"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Управление муниципальными финансами  МО «Ленский </a:t>
            </a:r>
          </a:p>
          <a:p>
            <a:pPr marL="342900" indent="-342900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район» и муниципальным долгом </a:t>
            </a:r>
          </a:p>
          <a:p>
            <a:pPr marL="342900" indent="-342900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 «Ленский муниципальный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район»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муниципального управления 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МО «Ленский муниципальный район»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0" name="Rectangle 6"/>
          <p:cNvSpPr>
            <a:spLocks noGrp="1" noChangeArrowheads="1"/>
          </p:cNvSpPr>
          <p:nvPr>
            <p:ph type="title"/>
          </p:nvPr>
        </p:nvSpPr>
        <p:spPr>
          <a:xfrm>
            <a:off x="238125" y="177800"/>
            <a:ext cx="9426575" cy="14906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«Управление муниципальными финансами МО «Ленский муниципальный район» и муниципальным долгом МО «Ленский муниципальный район»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528226-18D9-48C1-896F-906C8E8A36EC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8706" name="AutoShape 50"/>
          <p:cNvSpPr>
            <a:spLocks noChangeArrowheads="1"/>
          </p:cNvSpPr>
          <p:nvPr/>
        </p:nvSpPr>
        <p:spPr bwMode="auto">
          <a:xfrm>
            <a:off x="307975" y="1992313"/>
            <a:ext cx="5149850" cy="12715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Организация и обеспечение бюджетного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процесса и развитие информационных </a:t>
            </a:r>
            <a:endParaRPr lang="ru-RU" sz="1800" b="1" dirty="0" smtClean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FFFF"/>
                </a:solidFill>
              </a:rPr>
              <a:t>систем управления </a:t>
            </a:r>
            <a:r>
              <a:rPr lang="ru-RU" sz="1800" b="1" dirty="0">
                <a:solidFill>
                  <a:srgbClr val="00FFFF"/>
                </a:solidFill>
              </a:rPr>
              <a:t>финансами    </a:t>
            </a: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5486400" y="1163638"/>
            <a:ext cx="4046538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20,6 млн.рублей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21,8 млн.рублей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25,1 млн.рублей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</p:txBody>
      </p:sp>
      <p:sp>
        <p:nvSpPr>
          <p:cNvPr id="328708" name="AutoShape 50"/>
          <p:cNvSpPr>
            <a:spLocks noChangeArrowheads="1"/>
          </p:cNvSpPr>
          <p:nvPr/>
        </p:nvSpPr>
        <p:spPr bwMode="auto">
          <a:xfrm>
            <a:off x="269875" y="3525838"/>
            <a:ext cx="5149850" cy="1223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rgbClr val="00FFFF"/>
                </a:solidFill>
              </a:rPr>
              <a:t>Управление муниципальным долгом</a:t>
            </a:r>
          </a:p>
        </p:txBody>
      </p:sp>
      <p:sp>
        <p:nvSpPr>
          <p:cNvPr id="328709" name="AutoShape 50"/>
          <p:cNvSpPr>
            <a:spLocks noChangeArrowheads="1"/>
          </p:cNvSpPr>
          <p:nvPr/>
        </p:nvSpPr>
        <p:spPr bwMode="auto">
          <a:xfrm>
            <a:off x="257175" y="5089525"/>
            <a:ext cx="5149850" cy="1223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Поддержание устойчивого исполнения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бюджетов  муниципальных образований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Ленского  района</a:t>
            </a:r>
          </a:p>
        </p:txBody>
      </p:sp>
      <p:pic>
        <p:nvPicPr>
          <p:cNvPr id="23561" name="Picture 10" descr="C:\Users\Кривошеина ТА\Desktop\d5417b99-ad72-40d2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41700"/>
            <a:ext cx="41560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 autoUpdateAnimBg="0"/>
      <p:bldP spid="328707" grpId="0" autoUpdateAnimBg="0"/>
      <p:bldP spid="328708" grpId="0" animBg="1" autoUpdateAnimBg="0"/>
      <p:bldP spid="32870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Осуществление государственных полномочий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1600202"/>
          <a:ext cx="8788400" cy="49290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86300"/>
                <a:gridCol w="1358900"/>
                <a:gridCol w="1422400"/>
                <a:gridCol w="1320800"/>
              </a:tblGrid>
              <a:tr h="665843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2021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2022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2023</a:t>
                      </a:r>
                      <a:endParaRPr lang="ru-RU" sz="3200" dirty="0"/>
                    </a:p>
                  </a:txBody>
                  <a:tcPr/>
                </a:tc>
              </a:tr>
              <a:tr h="654955">
                <a:tc>
                  <a:txBody>
                    <a:bodyPr/>
                    <a:lstStyle/>
                    <a:p>
                      <a:r>
                        <a:rPr lang="ru-RU" dirty="0" smtClean="0"/>
                        <a:t>Охрана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435,3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Комиссия по делам несовершеннолетних и защите их прав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1464,6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1741,2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Организация,</a:t>
                      </a:r>
                      <a:r>
                        <a:rPr lang="ru-RU" baseline="0" dirty="0" smtClean="0"/>
                        <a:t> осуществление деятельности по опеке и попечительству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2562,9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2585,5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3047,1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Выплата вознаграждения профессиональным опекунам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Регистрация и учет граждан, имеющих право на получение  жилищных субсидий  в связи  с переселением  из районов Крайнего Севера и приравненных к ним местностей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4440,9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4439,3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5230,6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ФЕДЕРАЛЬНЫЕ ПРОЕКТЫ В СОСТАВЕ НАЦИОНАЛЬНЫХ ПРОЕКТОВ (ПРОГРАММЫ), 2023 год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1478628"/>
            <a:ext cx="9055100" cy="1231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/>
              <a:t>Федеральный проект «Безопасность дорожного движения» </a:t>
            </a:r>
          </a:p>
          <a:p>
            <a:r>
              <a:rPr lang="ru-RU" sz="1800" dirty="0" smtClean="0"/>
              <a:t> - создание условий для вовлечения обучающихся в муниципальных образовательных организациях в деятельность по профилактике дорожно-транспортного травматизма –      2 194,6 тыс. рублей.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2710528"/>
            <a:ext cx="9258300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/>
              <a:t>Федеральный проект «Творческие люди»</a:t>
            </a:r>
          </a:p>
          <a:p>
            <a:r>
              <a:rPr lang="ru-RU" sz="1800" dirty="0" smtClean="0"/>
              <a:t>- субсидии на государственную поддержку отрасли культуры – 196,1 тыс. рублей.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9100" y="3447128"/>
            <a:ext cx="92583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/>
              <a:t>Федеральный проект «Успех каждого ребенка»</a:t>
            </a:r>
            <a:r>
              <a:rPr lang="ru-RU" sz="2000" u="sng" dirty="0" smtClean="0"/>
              <a:t> </a:t>
            </a:r>
            <a:r>
              <a:rPr lang="ru-RU" sz="1800" dirty="0" smtClean="0"/>
              <a:t>- Создание в общеобразовательных организациях, расположенных в сельской местности и малых городах, условий для занятий физической культурой и спортом – 270,3 тыс. рублей.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400" y="4483437"/>
            <a:ext cx="9258300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/>
              <a:t>Федеральный проект «Обеспечение устойчивого сокращения непригодного для проживания жилищного фонда» </a:t>
            </a:r>
            <a:r>
              <a:rPr lang="ru-RU" sz="1800" dirty="0" smtClean="0"/>
              <a:t>- Переселение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средств, поступивших от государственной корпорации за счет средств бюджетов субъектов Российской Федерации и Фонда содействия реформированию жилищно-коммунального хозяйства – </a:t>
            </a:r>
            <a:r>
              <a:rPr lang="ru-RU" sz="1800" u="sng" dirty="0" smtClean="0"/>
              <a:t>15 613,4 тыс.рублей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5C27D62-7062-4D6C-AA00-B9CAA7316D89}" type="slidenum">
              <a:rPr lang="ru-RU" smtClean="0"/>
              <a:pPr algn="ctr">
                <a:defRPr/>
              </a:pPr>
              <a:t>28</a:t>
            </a:fld>
            <a:endParaRPr lang="ru-RU" smtClean="0"/>
          </a:p>
        </p:txBody>
      </p:sp>
      <p:sp>
        <p:nvSpPr>
          <p:cNvPr id="25603" name="Номер слайда 2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428625" y="376238"/>
            <a:ext cx="89027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Непрограммные расходы бюджета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2023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года</a:t>
            </a:r>
          </a:p>
        </p:txBody>
      </p:sp>
      <p:sp>
        <p:nvSpPr>
          <p:cNvPr id="332810" name="AutoShape 50"/>
          <p:cNvSpPr>
            <a:spLocks noChangeArrowheads="1"/>
          </p:cNvSpPr>
          <p:nvPr/>
        </p:nvSpPr>
        <p:spPr bwMode="auto">
          <a:xfrm>
            <a:off x="1069975" y="2136775"/>
            <a:ext cx="7908925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Обеспечение деятельности Собрания депутатов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2569,2 </a:t>
            </a:r>
            <a:r>
              <a:rPr lang="ru-RU" sz="1800" b="1" dirty="0">
                <a:solidFill>
                  <a:srgbClr val="FFFF00"/>
                </a:solidFill>
              </a:rPr>
              <a:t>тыс.рублей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32811" name="AutoShape 50"/>
          <p:cNvSpPr>
            <a:spLocks noChangeArrowheads="1"/>
          </p:cNvSpPr>
          <p:nvPr/>
        </p:nvSpPr>
        <p:spPr bwMode="auto">
          <a:xfrm>
            <a:off x="1435100" y="3111500"/>
            <a:ext cx="7239000" cy="927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Обеспечение деятельности контрольно-счётной комиссии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2040,7 </a:t>
            </a:r>
            <a:r>
              <a:rPr lang="ru-RU" sz="1800" b="1" dirty="0">
                <a:solidFill>
                  <a:srgbClr val="002060"/>
                </a:solidFill>
              </a:rPr>
              <a:t>тыс.рублей             </a:t>
            </a:r>
            <a:r>
              <a:rPr lang="ru-RU" sz="1800" b="1" dirty="0">
                <a:solidFill>
                  <a:srgbClr val="00FFFF"/>
                </a:solidFill>
              </a:rPr>
              <a:t>                                      </a:t>
            </a:r>
          </a:p>
        </p:txBody>
      </p:sp>
      <p:sp>
        <p:nvSpPr>
          <p:cNvPr id="332812" name="AutoShape 50"/>
          <p:cNvSpPr>
            <a:spLocks noChangeArrowheads="1"/>
          </p:cNvSpPr>
          <p:nvPr/>
        </p:nvSpPr>
        <p:spPr bwMode="auto">
          <a:xfrm>
            <a:off x="1562100" y="4165600"/>
            <a:ext cx="6931025" cy="1041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Защита населения и территории от чрезвычайных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ситуаций природного  и техногенного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 характера, пожарная безопасность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363,2 тыс.рублей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32813" name="AutoShape 50"/>
          <p:cNvSpPr>
            <a:spLocks noChangeArrowheads="1"/>
          </p:cNvSpPr>
          <p:nvPr/>
        </p:nvSpPr>
        <p:spPr bwMode="auto">
          <a:xfrm>
            <a:off x="2606675" y="5411788"/>
            <a:ext cx="5191125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Резервный фонд администрации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1529,9 </a:t>
            </a:r>
            <a:r>
              <a:rPr lang="ru-RU" sz="1800" b="1" dirty="0">
                <a:solidFill>
                  <a:srgbClr val="002060"/>
                </a:solidFill>
              </a:rPr>
              <a:t>тыс.рублей</a:t>
            </a:r>
          </a:p>
        </p:txBody>
      </p:sp>
      <p:sp>
        <p:nvSpPr>
          <p:cNvPr id="25609" name="Line 15"/>
          <p:cNvSpPr>
            <a:spLocks noChangeShapeType="1"/>
          </p:cNvSpPr>
          <p:nvPr/>
        </p:nvSpPr>
        <p:spPr bwMode="auto">
          <a:xfrm>
            <a:off x="403225" y="879475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711200" y="1184275"/>
            <a:ext cx="8610600" cy="758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Программные расходы – </a:t>
            </a:r>
            <a:r>
              <a:rPr lang="ru-RU" sz="1800" b="1" dirty="0" smtClean="0">
                <a:solidFill>
                  <a:srgbClr val="002060"/>
                </a:solidFill>
              </a:rPr>
              <a:t>98,8 </a:t>
            </a:r>
            <a:r>
              <a:rPr lang="ru-RU" sz="1800" b="1" dirty="0">
                <a:solidFill>
                  <a:srgbClr val="002060"/>
                </a:solidFill>
              </a:rPr>
              <a:t>%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Непрограммные расходы – </a:t>
            </a:r>
            <a:r>
              <a:rPr lang="ru-RU" sz="1800" b="1" dirty="0" smtClean="0">
                <a:solidFill>
                  <a:srgbClr val="002060"/>
                </a:solidFill>
              </a:rPr>
              <a:t>1,2 </a:t>
            </a:r>
            <a:r>
              <a:rPr lang="ru-RU" sz="1800" b="1" dirty="0">
                <a:solidFill>
                  <a:srgbClr val="002060"/>
                </a:solidFill>
              </a:rPr>
              <a:t>%</a:t>
            </a:r>
          </a:p>
          <a:p>
            <a:pPr algn="ctr">
              <a:defRPr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9" grpId="0" animBg="1"/>
      <p:bldP spid="332810" grpId="0" animBg="1"/>
      <p:bldP spid="332811" grpId="0" animBg="1"/>
      <p:bldP spid="332812" grpId="0" animBg="1"/>
      <p:bldP spid="332813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03200"/>
            <a:ext cx="8915400" cy="825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Дефицит бюджета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E391B-098C-4CF5-AB59-9B593539FBB6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26628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209550" y="5121275"/>
            <a:ext cx="1951038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878,7 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м.р.</a:t>
            </a:r>
          </a:p>
          <a:p>
            <a:pPr algn="ctr">
              <a:spcBef>
                <a:spcPct val="50000"/>
              </a:spcBef>
              <a:defRPr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0" y="1143000"/>
            <a:ext cx="2338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Доходы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879,7 м.р.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59000" y="1341966"/>
          <a:ext cx="7264400" cy="495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/>
      <p:bldP spid="269318" grpId="1"/>
      <p:bldP spid="2693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0"/>
            <a:ext cx="8915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Отраслевая структура расходов районного бюджета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</p:nvPr>
        </p:nvGraphicFramePr>
        <p:xfrm>
          <a:off x="774699" y="1309641"/>
          <a:ext cx="8382000" cy="5165273"/>
        </p:xfrm>
        <a:graphic>
          <a:graphicData uri="http://schemas.openxmlformats.org/drawingml/2006/table">
            <a:tbl>
              <a:tblPr/>
              <a:tblGrid>
                <a:gridCol w="3561185"/>
                <a:gridCol w="1706054"/>
                <a:gridCol w="1620689"/>
                <a:gridCol w="1494072"/>
              </a:tblGrid>
              <a:tr h="630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(отчет)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год (отчет)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 год (отчет)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РАСХОДЫ, ВСЕГО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906 787,1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861 255,0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878660,6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71 640,4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75 930,0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100345,1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1 107,7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1 184,4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1390,8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578,6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274,4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15 297,1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21 983,9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33001,6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165 081,1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60 741,6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10617,1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1 798,4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1 044,9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5376,0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558 534,4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584 970,8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600491,8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 и кинематография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58 491,3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66 224,0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78508,7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20 379,5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34 750,5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34533,2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1 709,3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1 542,3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1727,7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316,9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437,7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Межбюджетные трансферты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11 976,5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11 866,3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12235,6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fld id="{C958FBF8-BEFF-4A3C-8297-554AB8863DE8}" type="slidenum">
              <a:rPr lang="ru-RU" smtClean="0"/>
              <a:pPr algn="ctr">
                <a:defRPr/>
              </a:pPr>
              <a:t>3</a:t>
            </a:fld>
            <a:endParaRPr lang="ru-RU" smtClean="0"/>
          </a:p>
        </p:txBody>
      </p:sp>
      <p:sp>
        <p:nvSpPr>
          <p:cNvPr id="7171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b"/>
          <a:lstStyle/>
          <a:p>
            <a:pPr algn="r"/>
            <a:endParaRPr lang="ru-RU" sz="120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496888"/>
            <a:ext cx="9301162" cy="9890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Источники финансирования дефицита бюджета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91B0B4-2E60-4F54-B433-8DB3A99B6C57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341313" y="87630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627063" y="2938463"/>
            <a:ext cx="2209800" cy="1685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муниципальные займы,</a:t>
            </a:r>
            <a:r>
              <a:rPr lang="ru-RU" sz="1400" dirty="0">
                <a:solidFill>
                  <a:srgbClr val="002060"/>
                </a:solidFill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046413" y="2921000"/>
            <a:ext cx="1954212" cy="1695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бюджетные кредиты,</a:t>
            </a:r>
            <a:r>
              <a:rPr lang="ru-RU" sz="1400" dirty="0">
                <a:solidFill>
                  <a:srgbClr val="002060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5119688" y="2919413"/>
            <a:ext cx="1992312" cy="1685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u="sng" dirty="0">
                <a:solidFill>
                  <a:srgbClr val="002060"/>
                </a:solidFill>
              </a:rPr>
              <a:t>кредиты,</a:t>
            </a:r>
          </a:p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</a:rPr>
              <a:t> полученные от кредитных организаций</a:t>
            </a:r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7253288" y="2909888"/>
            <a:ext cx="1982787" cy="1695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700" b="1" u="sng" dirty="0">
                <a:solidFill>
                  <a:srgbClr val="002060"/>
                </a:solidFill>
              </a:rPr>
              <a:t>изменение остатков средств </a:t>
            </a:r>
            <a:r>
              <a:rPr lang="ru-RU" sz="1700" dirty="0">
                <a:solidFill>
                  <a:srgbClr val="002060"/>
                </a:solidFill>
              </a:rPr>
              <a:t>на счетах по учету средств местного бюджета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H="1">
            <a:off x="4953000" y="1612900"/>
            <a:ext cx="12700" cy="1068389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1724025" y="269716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4048125" y="2700338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>
            <a:off x="6092825" y="269081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>
            <a:off x="8205788" y="2689225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1731963" y="2689225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 flipV="1">
            <a:off x="660400" y="5049838"/>
            <a:ext cx="6503988" cy="30162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647700" y="4695825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V="1">
            <a:off x="7153275" y="4684713"/>
            <a:ext cx="0" cy="360362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1409701" y="5308600"/>
            <a:ext cx="3449638" cy="922338"/>
          </a:xfrm>
          <a:prstGeom prst="rect">
            <a:avLst/>
          </a:prstGeom>
          <a:ln w="15875">
            <a:solidFill>
              <a:srgbClr val="FF99FF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rgbClr val="0070C0"/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5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animBg="1"/>
      <p:bldP spid="252934" grpId="0" animBg="1"/>
      <p:bldP spid="252935" grpId="0" animBg="1"/>
      <p:bldP spid="252936" grpId="0" animBg="1"/>
      <p:bldP spid="252937" grpId="0" animBg="1"/>
      <p:bldP spid="252938" grpId="0" animBg="1"/>
      <p:bldP spid="252939" grpId="0" animBg="1"/>
      <p:bldP spid="252940" grpId="0" animBg="1"/>
      <p:bldP spid="252941" grpId="0" animBg="1"/>
      <p:bldP spid="252942" grpId="0" animBg="1"/>
      <p:bldP spid="252943" grpId="0" animBg="1"/>
      <p:bldP spid="252944" grpId="0" animBg="1"/>
      <p:bldP spid="252945" grpId="0" animBg="1"/>
      <p:bldP spid="252946" grpId="0" animBg="1"/>
      <p:bldP spid="2529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D7F005-E2AE-47C8-991A-881422A5D0F1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28675" name="Номер слайда 2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2535238" y="1196975"/>
            <a:ext cx="578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01.01.2024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14,0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млн. рублей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77838" y="315913"/>
            <a:ext cx="8412162" cy="579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Муниципальный долг Ленского района 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-5400000">
            <a:off x="2774952" y="1187448"/>
            <a:ext cx="3898899" cy="5562603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Бюджетный </a:t>
            </a:r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кредит</a:t>
            </a:r>
            <a:endParaRPr lang="ru-RU" sz="2400" b="1" i="1" u="sng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19.07.2022г</a:t>
            </a:r>
            <a:r>
              <a:rPr lang="ru-RU" sz="2400" b="1" i="1" u="sng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/>
            <a:endParaRPr lang="ru-RU" sz="2400" b="1" i="1" u="sng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charset="0"/>
              </a:rPr>
              <a:t>0,1 %</a:t>
            </a:r>
            <a:endParaRPr lang="ru-RU" sz="24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latin typeface="Arial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/>
      <p:bldP spid="270340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542925"/>
            <a:ext cx="8915400" cy="619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Информация для контактов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166813"/>
            <a:ext cx="8915400" cy="49037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</a:t>
            </a:r>
          </a:p>
          <a:p>
            <a:pPr marL="1698625" indent="-1344613"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Финансовый отдел Администрации муниципального образования </a:t>
            </a:r>
          </a:p>
          <a:p>
            <a:pPr marL="1698625" indent="-1344613"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«Ленский муниципальный район»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165780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Архангельская область, Ленский район, село Яренск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ул. Братьев Покровских, дом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19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Телефон:  8 (81859) 5-24-09, факс: 8 (81859) 5-25-28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адрес электронной почты: </a:t>
            </a:r>
            <a:r>
              <a:rPr lang="en-US" sz="2600" dirty="0" smtClean="0">
                <a:solidFill>
                  <a:srgbClr val="002060"/>
                </a:solidFill>
              </a:rPr>
              <a:t>feuyarensk@yandex.ru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54C976-316D-462C-B8BB-1E66D053095B}" type="slidenum">
              <a:rPr lang="ru-RU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1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95300" y="292100"/>
            <a:ext cx="8915400" cy="6731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Социальная сфера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0B65C-2016-44B8-8AE7-FF8F4C3BD3A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</p:nvPr>
        </p:nvGraphicFramePr>
        <p:xfrm>
          <a:off x="495300" y="1981200"/>
          <a:ext cx="8915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68300" y="152400"/>
            <a:ext cx="8915400" cy="495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ОБЩЕГОСУДАРСТВЕННЫЕ РАСХОДЫ</a:t>
            </a:r>
          </a:p>
        </p:txBody>
      </p:sp>
      <p:graphicFrame>
        <p:nvGraphicFramePr>
          <p:cNvPr id="2050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776288" y="890588"/>
          <a:ext cx="8478837" cy="5187950"/>
        </p:xfrm>
        <a:graphic>
          <a:graphicData uri="http://schemas.openxmlformats.org/presentationml/2006/ole">
            <p:oleObj spid="_x0000_s2050" name="Worksheet" r:id="rId3" imgW="8562944" imgH="523881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7AC0F-A917-4793-B8FE-097518CC348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285750"/>
            <a:ext cx="8915400" cy="8651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E6D967-AE7B-432B-81F0-3A917BD3BFC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28355" name="AutoShape 27"/>
          <p:cNvSpPr>
            <a:spLocks noChangeArrowheads="1"/>
          </p:cNvSpPr>
          <p:nvPr/>
        </p:nvSpPr>
        <p:spPr bwMode="auto">
          <a:xfrm>
            <a:off x="396875" y="3517900"/>
            <a:ext cx="4441825" cy="2311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направленные на решение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общегосударственных вопросов</a:t>
            </a:r>
          </a:p>
        </p:txBody>
      </p:sp>
      <p:sp>
        <p:nvSpPr>
          <p:cNvPr id="228356" name="AutoShape 27"/>
          <p:cNvSpPr>
            <a:spLocks noChangeArrowheads="1"/>
          </p:cNvSpPr>
          <p:nvPr/>
        </p:nvSpPr>
        <p:spPr bwMode="auto">
          <a:xfrm>
            <a:off x="1974850" y="1997075"/>
            <a:ext cx="6318250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 </a:t>
            </a:r>
          </a:p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социальной направленности</a:t>
            </a:r>
          </a:p>
        </p:txBody>
      </p:sp>
      <p:sp>
        <p:nvSpPr>
          <p:cNvPr id="228357" name="AutoShape 27"/>
          <p:cNvSpPr>
            <a:spLocks noChangeArrowheads="1"/>
          </p:cNvSpPr>
          <p:nvPr/>
        </p:nvSpPr>
        <p:spPr bwMode="auto">
          <a:xfrm>
            <a:off x="5513388" y="3517900"/>
            <a:ext cx="3944937" cy="19573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</a:t>
            </a: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экономики и ЖКХ</a:t>
            </a:r>
          </a:p>
          <a:p>
            <a:pPr marL="342900" indent="-342900" algn="ctr">
              <a:defRPr/>
            </a:pPr>
            <a:endParaRPr lang="ru-RU" sz="15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 flipH="1">
            <a:off x="1228725" y="1174750"/>
            <a:ext cx="876300" cy="2071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5130800" y="1162050"/>
            <a:ext cx="12700" cy="636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>
            <a:off x="8270875" y="1154113"/>
            <a:ext cx="711200" cy="202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nimBg="1"/>
      <p:bldP spid="228356" grpId="0" animBg="1"/>
      <p:bldP spid="228357" grpId="0" animBg="1"/>
      <p:bldP spid="228358" grpId="0" animBg="1"/>
      <p:bldP spid="228359" grpId="0" animBg="1"/>
      <p:bldP spid="2283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7325"/>
            <a:ext cx="8915400" cy="12969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социальной направленности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31AAF3-E128-412D-A610-A8D77C72B821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E66BA5-9786-4410-A33A-FE3C52A1BB67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29379" name="AutoShape 27"/>
          <p:cNvSpPr>
            <a:spLocks noChangeArrowheads="1"/>
          </p:cNvSpPr>
          <p:nvPr/>
        </p:nvSpPr>
        <p:spPr bwMode="auto">
          <a:xfrm>
            <a:off x="647700" y="1485900"/>
            <a:ext cx="8877300" cy="5207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образования Ленского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местного самоуправления в МО «Ленский муниципальный район»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поддержка социально ориентированных некоммерческих организаций </a:t>
            </a: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сферы культуры МО «Ленский муниципальный район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-Профилактика безнадзорности и правонарушений несовершеннолетних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МО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физической культуры, спорта, туризма, повышение эффективности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молодежной и семейной политики в 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«Ленский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7404F0-DE3D-469B-B7CA-133C1174FDAC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0243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30403" name="AutoShape 50"/>
          <p:cNvSpPr>
            <a:spLocks noChangeArrowheads="1"/>
          </p:cNvSpPr>
          <p:nvPr/>
        </p:nvSpPr>
        <p:spPr bwMode="auto">
          <a:xfrm>
            <a:off x="254000" y="1354138"/>
            <a:ext cx="5219700" cy="423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Реализация общеобразовательных программ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5994400" y="1206501"/>
            <a:ext cx="350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год – 571,9 млн.рублей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599,9 млн.рублей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613,1 млн.рублей    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0405" name="AutoShape 50"/>
          <p:cNvSpPr>
            <a:spLocks noChangeArrowheads="1"/>
          </p:cNvSpPr>
          <p:nvPr/>
        </p:nvSpPr>
        <p:spPr bwMode="auto">
          <a:xfrm>
            <a:off x="219074" y="1905000"/>
            <a:ext cx="5267325" cy="1549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Компенсация родительской платы за присмотр и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уход  за </a:t>
            </a:r>
            <a:r>
              <a:rPr lang="ru-RU" sz="1600" b="1" dirty="0">
                <a:solidFill>
                  <a:schemeClr val="tx1"/>
                </a:solidFill>
              </a:rPr>
              <a:t>ребёнком в образовательных 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организациях, реализующих </a:t>
            </a:r>
            <a:r>
              <a:rPr lang="ru-RU" sz="1600" b="1" dirty="0">
                <a:solidFill>
                  <a:schemeClr val="tx1"/>
                </a:solidFill>
              </a:rPr>
              <a:t>образовательную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программу дошкольного </a:t>
            </a:r>
            <a:r>
              <a:rPr lang="ru-RU" sz="1600" b="1" dirty="0">
                <a:solidFill>
                  <a:schemeClr val="tx1"/>
                </a:solidFill>
              </a:rPr>
              <a:t>образования</a:t>
            </a:r>
          </a:p>
        </p:txBody>
      </p:sp>
      <p:sp>
        <p:nvSpPr>
          <p:cNvPr id="230406" name="AutoShape 50"/>
          <p:cNvSpPr>
            <a:spLocks noChangeArrowheads="1"/>
          </p:cNvSpPr>
          <p:nvPr/>
        </p:nvSpPr>
        <p:spPr bwMode="auto">
          <a:xfrm>
            <a:off x="193675" y="3581400"/>
            <a:ext cx="5149850" cy="1346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</a:rPr>
              <a:t>Обеспечение предоставления жилых помещений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детям-сиротам </a:t>
            </a:r>
            <a:r>
              <a:rPr lang="ru-RU" sz="1500" b="1" dirty="0">
                <a:solidFill>
                  <a:schemeClr val="tx1"/>
                </a:solidFill>
              </a:rPr>
              <a:t>и детям, оставшимся без </a:t>
            </a:r>
            <a:r>
              <a:rPr lang="ru-RU" sz="1500" b="1" dirty="0" smtClean="0">
                <a:solidFill>
                  <a:schemeClr val="tx1"/>
                </a:solidFill>
              </a:rPr>
              <a:t>попечения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 родителей, лицам </a:t>
            </a:r>
            <a:r>
              <a:rPr lang="ru-RU" sz="1500" b="1" dirty="0">
                <a:solidFill>
                  <a:schemeClr val="tx1"/>
                </a:solidFill>
              </a:rPr>
              <a:t>из их числа по договорам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найма специализированных </a:t>
            </a:r>
            <a:r>
              <a:rPr lang="ru-RU" sz="1500" b="1" dirty="0">
                <a:solidFill>
                  <a:schemeClr val="tx1"/>
                </a:solidFill>
              </a:rPr>
              <a:t>жилых помещений </a:t>
            </a:r>
          </a:p>
        </p:txBody>
      </p:sp>
      <p:sp>
        <p:nvSpPr>
          <p:cNvPr id="230408" name="AutoShape 50"/>
          <p:cNvSpPr>
            <a:spLocks noChangeArrowheads="1"/>
          </p:cNvSpPr>
          <p:nvPr/>
        </p:nvSpPr>
        <p:spPr bwMode="auto">
          <a:xfrm>
            <a:off x="215900" y="5067300"/>
            <a:ext cx="5178425" cy="444500"/>
          </a:xfrm>
          <a:prstGeom prst="roundRect">
            <a:avLst>
              <a:gd name="adj" fmla="val 2348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Мероприятия по оздоровлению детей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241300" y="195263"/>
            <a:ext cx="93345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Муниципальная  программа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«Развитие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образования Ленского  муниципального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района»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AutoShape 50"/>
          <p:cNvSpPr>
            <a:spLocks noChangeArrowheads="1"/>
          </p:cNvSpPr>
          <p:nvPr/>
        </p:nvSpPr>
        <p:spPr bwMode="auto">
          <a:xfrm>
            <a:off x="190500" y="5791200"/>
            <a:ext cx="5178425" cy="533400"/>
          </a:xfrm>
          <a:prstGeom prst="roundRect">
            <a:avLst>
              <a:gd name="adj" fmla="val 2348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Совершенствование системы выявления и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развития талантов </a:t>
            </a:r>
            <a:r>
              <a:rPr lang="ru-RU" sz="1600" b="1" dirty="0">
                <a:solidFill>
                  <a:schemeClr val="tx1"/>
                </a:solidFill>
              </a:rPr>
              <a:t>детей </a:t>
            </a:r>
          </a:p>
        </p:txBody>
      </p:sp>
      <p:pic>
        <p:nvPicPr>
          <p:cNvPr id="10251" name="Picture 12" descr="C:\Users\Кривошеина ТА\Desktop\SgGeJRKnD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975" y="2574925"/>
            <a:ext cx="41751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nimBg="1"/>
      <p:bldP spid="230405" grpId="0" animBg="1"/>
      <p:bldP spid="230406" grpId="0" animBg="1"/>
      <p:bldP spid="230408" grpId="0" animBg="1"/>
      <p:bldP spid="23040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«Развитие образования Ленского муниципального района»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3399FF"/>
                </a:solidFill>
                <a:latin typeface="Monotype Corsiva" pitchFamily="66" charset="0"/>
              </a:rPr>
              <a:t>(расходы на дополнительное образование детей за 2023 год 42513,6 тыс. рублей)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268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946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318250"/>
            <a:ext cx="23114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0A4C9F-6B2E-46C6-AFA0-D9744C8965F1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1270" name="Picture 8" descr="C:\Users\Кривошеина ТА\Desktop\PS7KbDjUJ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473200"/>
            <a:ext cx="44196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71" name="Picture 9" descr="C:\Users\Кривошеина ТА\Desktop\lxl0m_NDoq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2006600"/>
            <a:ext cx="4432300" cy="33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272" name="Picture 10" descr="C:\Users\Кривошеина ТА\Desktop\MdsffFgJ1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4013200"/>
            <a:ext cx="4457700" cy="224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15042</TotalTime>
  <Words>1872</Words>
  <Application>Microsoft Office PowerPoint</Application>
  <PresentationFormat>Лист A4 (210x297 мм)</PresentationFormat>
  <Paragraphs>477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Worksheet</vt:lpstr>
      <vt:lpstr>Расходы районного бюджета</vt:lpstr>
      <vt:lpstr>Расходы бюджета муниципального образования «Ленский муниципальный район»</vt:lpstr>
      <vt:lpstr>Отраслевая структура расходов районного бюджета</vt:lpstr>
      <vt:lpstr>Социальная сфера</vt:lpstr>
      <vt:lpstr>ОБЩЕГОСУДАРСТВЕННЫЕ РАСХОДЫ</vt:lpstr>
      <vt:lpstr>Муниципальные программы</vt:lpstr>
      <vt:lpstr> Муниципальные программы социальной направленности</vt:lpstr>
      <vt:lpstr>Слайд 8</vt:lpstr>
      <vt:lpstr>МП «Развитие образования Ленского муниципального района»  (расходы на дополнительное образование детей за 2023 год 42513,6 тыс. рублей) </vt:lpstr>
      <vt:lpstr>МП «Развитие образования Ленского муниципального района»   </vt:lpstr>
      <vt:lpstr>Слайд 11</vt:lpstr>
      <vt:lpstr>МП «Профилактика безнадзорности и правонарушений несовершеннолетних на территории  МО «Ленский муниципальный район»</vt:lpstr>
      <vt:lpstr>МП «Развитие сферы культуры в Ленском районе»</vt:lpstr>
      <vt:lpstr>Слайд 14</vt:lpstr>
      <vt:lpstr>Муниципальные программы в сфере экономики и ЖКХ</vt:lpstr>
      <vt:lpstr>Слайд 16</vt:lpstr>
      <vt:lpstr>Слайд 17</vt:lpstr>
      <vt:lpstr>МП «Ремонт и содержание сети автомобильных дорог, находящихся в собственности  МО «Ленский муниципальный район»</vt:lpstr>
      <vt:lpstr>Муниципальная программа «Развитие торговли на территории МО «Ленский муниципальный район»</vt:lpstr>
      <vt:lpstr>Слайд 20</vt:lpstr>
      <vt:lpstr>Слайд 21</vt:lpstr>
      <vt:lpstr>Слайд 22</vt:lpstr>
      <vt:lpstr>Слайд 23</vt:lpstr>
      <vt:lpstr>Муниципальные программы направленные на решение общегосударственных вопросов</vt:lpstr>
      <vt:lpstr>МП «Управление муниципальными финансами МО «Ленский муниципальный район» и муниципальным долгом МО «Ленский муниципальный район»</vt:lpstr>
      <vt:lpstr>Осуществление государственных полномочий</vt:lpstr>
      <vt:lpstr>ФЕДЕРАЛЬНЫЕ ПРОЕКТЫ В СОСТАВЕ НАЦИОНАЛЬНЫХ ПРОЕКТОВ (ПРОГРАММЫ), 2023 год</vt:lpstr>
      <vt:lpstr>Слайд 28</vt:lpstr>
      <vt:lpstr>Дефицит бюджета</vt:lpstr>
      <vt:lpstr>Источники финансирования дефицита бюджета</vt:lpstr>
      <vt:lpstr>Слайд 31</vt:lpstr>
      <vt:lpstr>Информация для контактов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Беккер Ж.С</cp:lastModifiedBy>
  <cp:revision>1684</cp:revision>
  <dcterms:created xsi:type="dcterms:W3CDTF">2013-10-23T10:56:41Z</dcterms:created>
  <dcterms:modified xsi:type="dcterms:W3CDTF">2024-03-21T11:38:59Z</dcterms:modified>
</cp:coreProperties>
</file>