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953" r:id="rId1"/>
  </p:sldMasterIdLst>
  <p:notesMasterIdLst>
    <p:notesMasterId r:id="rId34"/>
  </p:notesMasterIdLst>
  <p:handoutMasterIdLst>
    <p:handoutMasterId r:id="rId35"/>
  </p:handoutMasterIdLst>
  <p:sldIdLst>
    <p:sldId id="370" r:id="rId2"/>
    <p:sldId id="495" r:id="rId3"/>
    <p:sldId id="496" r:id="rId4"/>
    <p:sldId id="504" r:id="rId5"/>
    <p:sldId id="503" r:id="rId6"/>
    <p:sldId id="379" r:id="rId7"/>
    <p:sldId id="380" r:id="rId8"/>
    <p:sldId id="381" r:id="rId9"/>
    <p:sldId id="493" r:id="rId10"/>
    <p:sldId id="498" r:id="rId11"/>
    <p:sldId id="462" r:id="rId12"/>
    <p:sldId id="499" r:id="rId13"/>
    <p:sldId id="500" r:id="rId14"/>
    <p:sldId id="492" r:id="rId15"/>
    <p:sldId id="491" r:id="rId16"/>
    <p:sldId id="487" r:id="rId17"/>
    <p:sldId id="505" r:id="rId18"/>
    <p:sldId id="466" r:id="rId19"/>
    <p:sldId id="471" r:id="rId20"/>
    <p:sldId id="506" r:id="rId21"/>
    <p:sldId id="508" r:id="rId22"/>
    <p:sldId id="509" r:id="rId23"/>
    <p:sldId id="510" r:id="rId24"/>
    <p:sldId id="472" r:id="rId25"/>
    <p:sldId id="475" r:id="rId26"/>
    <p:sldId id="513" r:id="rId27"/>
    <p:sldId id="512" r:id="rId28"/>
    <p:sldId id="507" r:id="rId29"/>
    <p:sldId id="418" r:id="rId30"/>
    <p:sldId id="403" r:id="rId31"/>
    <p:sldId id="419" r:id="rId32"/>
    <p:sldId id="458" r:id="rId33"/>
  </p:sldIdLst>
  <p:sldSz cx="9906000" cy="6858000" type="A4"/>
  <p:notesSz cx="6735763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0000"/>
    <a:srgbClr val="E7CE19"/>
    <a:srgbClr val="FFFF00"/>
    <a:srgbClr val="3399FF"/>
    <a:srgbClr val="3AE2F4"/>
    <a:srgbClr val="ACE0EA"/>
    <a:srgbClr val="FF5050"/>
    <a:srgbClr val="FF99FF"/>
    <a:srgbClr val="FFCC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4587" autoAdjust="0"/>
    <p:restoredTop sz="86374" autoAdjust="0"/>
  </p:normalViewPr>
  <p:slideViewPr>
    <p:cSldViewPr snapToGrid="0">
      <p:cViewPr>
        <p:scale>
          <a:sx n="75" d="100"/>
          <a:sy n="75" d="100"/>
        </p:scale>
        <p:origin x="-234" y="10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Дошкольное, общее и дополнительное образование</c:v>
                </c:pt>
                <c:pt idx="1">
                  <c:v>Другие расходы в области образования</c:v>
                </c:pt>
                <c:pt idx="2">
                  <c:v>Охрана семьи и детства</c:v>
                </c:pt>
                <c:pt idx="3">
                  <c:v>Физическая культура и спорт</c:v>
                </c:pt>
                <c:pt idx="4">
                  <c:v>Социальная политика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11853.5</c:v>
                </c:pt>
                <c:pt idx="1">
                  <c:v>20331.5</c:v>
                </c:pt>
                <c:pt idx="2">
                  <c:v>19391.400000000001</c:v>
                </c:pt>
                <c:pt idx="3">
                  <c:v>1766.8</c:v>
                </c:pt>
                <c:pt idx="4">
                  <c:v>3481.8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</a:rPr>
              <a:t>Расходы на оказание транспортных услуг населению (тыс. рублей)</a:t>
            </a: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оказание транспортных услуг населению (тыс. рублей)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3692.1</c:v>
                </c:pt>
                <c:pt idx="1">
                  <c:v>7461.3</c:v>
                </c:pt>
                <c:pt idx="2">
                  <c:v>1774</c:v>
                </c:pt>
              </c:numCache>
            </c:numRef>
          </c:val>
        </c:ser>
        <c:shape val="cylinder"/>
        <c:axId val="134289664"/>
        <c:axId val="134291456"/>
        <c:axId val="0"/>
      </c:bar3DChart>
      <c:catAx>
        <c:axId val="134289664"/>
        <c:scaling>
          <c:orientation val="minMax"/>
        </c:scaling>
        <c:axPos val="b"/>
        <c:tickLblPos val="nextTo"/>
        <c:crossAx val="134291456"/>
        <c:crosses val="autoZero"/>
        <c:auto val="1"/>
        <c:lblAlgn val="ctr"/>
        <c:lblOffset val="100"/>
      </c:catAx>
      <c:valAx>
        <c:axId val="134291456"/>
        <c:scaling>
          <c:orientation val="minMax"/>
        </c:scaling>
        <c:axPos val="l"/>
        <c:majorGridlines/>
        <c:numFmt formatCode="General" sourceLinked="1"/>
        <c:tickLblPos val="nextTo"/>
        <c:crossAx val="1342896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567440722452533"/>
          <c:y val="0.50721480065651425"/>
          <c:w val="0.30443858712576344"/>
          <c:h val="0.3760717179481861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Улучшение жилищных условий граждан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, проживающих </a:t>
            </a: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>в сельской местности (тыс. рублей)</a:t>
            </a:r>
          </a:p>
        </c:rich>
      </c:tx>
      <c:layout/>
    </c:title>
    <c:view3D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Улучшение жилищных условий граждан,проживающих в сельской местности (тыс. рублей)</c:v>
                </c:pt>
              </c:strCache>
            </c:strRef>
          </c:tx>
          <c:explosion val="25"/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911.5</c:v>
                </c:pt>
                <c:pt idx="1">
                  <c:v>5838.6</c:v>
                </c:pt>
                <c:pt idx="2">
                  <c:v>3208.8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effectLst>
              <a:innerShdw blurRad="63500" dist="50800" dir="13500000">
                <a:prstClr val="black">
                  <a:alpha val="50000"/>
                </a:prstClr>
              </a:innerShdw>
            </a:effectLst>
          </c:spPr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Привлечение кредита</c:v>
                </c:pt>
                <c:pt idx="2">
                  <c:v>Возврат кредита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879.7</c:v>
                </c:pt>
                <c:pt idx="1">
                  <c:v>26.7</c:v>
                </c:pt>
                <c:pt idx="2">
                  <c:v>12.3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FE3FE8-C072-43AB-84B4-7968D9A57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0088" y="741363"/>
            <a:ext cx="5335587" cy="3694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3125"/>
            <a:ext cx="5389563" cy="443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4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614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6" tIns="45528" rIns="91056" bIns="4552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965666-6097-4F82-96D3-AE846BAFB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84A83-0CD3-4E1B-9AC5-8CEABAB59EC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4A2C59-7440-4912-8EE0-5D359914A807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A15631-67AB-4462-874D-56583CE306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C7AA0-F796-4462-A588-15C17310BE94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803FC-9DA4-4201-A3DD-D10813B961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BFDC8A-745F-4321-8232-742769902C34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AC821-A629-4B73-9B7B-A63A7DDB08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13F8F-D412-4E73-8F6A-7E3B352EDD61}" type="datetime1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D878B-7116-43F7-BA0D-278E33894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457200"/>
            <a:ext cx="8915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95300" y="1981200"/>
            <a:ext cx="89154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42E3-4BDB-4706-9C0D-8245A9E35F03}" type="datetime1">
              <a:rPr lang="ru-RU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4792-34AF-49E3-B141-4386374F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FF2A7-002F-4207-84CC-70D031022269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F48293-3A91-43CD-BD1D-5A2E0D203D6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A29543-D2FC-4E26-8BAE-13AAA237988F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2BF9B-52C2-42D4-B883-0B049BE344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F8F3C-0C9B-49C0-8F0C-E25900789850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49659-5A05-471A-92BA-F266802248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91C16-AEC6-474C-A888-BE954723EED5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1152D8-F52D-4B18-AE39-35AB28224E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015F8C-FFD7-45A7-92A1-131824E7D5E4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A24DDB-BD23-4DE2-8C01-548CCA94A452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F3CD8-60CB-449A-B573-F6F5B308E472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1AB1A-73FF-446A-B60B-B557D7CF02F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705FE4-A790-4AF2-BFBA-D3F70AC02998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6EE5D-8C56-4C1E-95A9-8E1B443AFB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666260-F20C-4469-A7F3-8227CF0E52CD}" type="datetime1">
              <a:rPr lang="ru-RU" smtClean="0"/>
              <a:pPr>
                <a:defRPr/>
              </a:pPr>
              <a:t>25.03.2024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9EEFD75-98E3-4E4B-9669-925FDF67A2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4" r:id="rId1"/>
    <p:sldLayoutId id="2147484955" r:id="rId2"/>
    <p:sldLayoutId id="2147484956" r:id="rId3"/>
    <p:sldLayoutId id="2147484957" r:id="rId4"/>
    <p:sldLayoutId id="2147484958" r:id="rId5"/>
    <p:sldLayoutId id="2147484959" r:id="rId6"/>
    <p:sldLayoutId id="2147484960" r:id="rId7"/>
    <p:sldLayoutId id="2147484961" r:id="rId8"/>
    <p:sldLayoutId id="2147484962" r:id="rId9"/>
    <p:sldLayoutId id="2147484963" r:id="rId10"/>
    <p:sldLayoutId id="2147484964" r:id="rId11"/>
    <p:sldLayoutId id="2147484965" r:id="rId12"/>
    <p:sldLayoutId id="214748496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42900"/>
            <a:ext cx="8915400" cy="5588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Расходы районного бюджета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922338"/>
            <a:ext cx="8915400" cy="650875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176213" algn="ctr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>
                    <a:lumMod val="10000"/>
                  </a:schemeClr>
                </a:solidFill>
              </a:rPr>
              <a:t>Расходы бюджета – выплачиваемые из бюджета  денежные средства, за исключением   средств, являющихся источниками финансирования дефицита бюджета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2E07E4E-4AF3-48ED-807D-6D1A3AB778D0}" type="slidenum">
              <a:rPr lang="ru-RU"/>
              <a:pPr>
                <a:defRPr/>
              </a:pPr>
              <a:t>1</a:t>
            </a:fld>
            <a:endParaRPr lang="ru-RU"/>
          </a:p>
        </p:txBody>
      </p:sp>
      <p:sp>
        <p:nvSpPr>
          <p:cNvPr id="5125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5126" name="Line 4"/>
          <p:cNvSpPr>
            <a:spLocks noChangeShapeType="1"/>
          </p:cNvSpPr>
          <p:nvPr/>
        </p:nvSpPr>
        <p:spPr bwMode="auto">
          <a:xfrm>
            <a:off x="287338" y="97790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9141" name="AutoShape 5"/>
          <p:cNvSpPr>
            <a:spLocks noChangeArrowheads="1"/>
          </p:cNvSpPr>
          <p:nvPr/>
        </p:nvSpPr>
        <p:spPr bwMode="auto">
          <a:xfrm>
            <a:off x="3783013" y="1697038"/>
            <a:ext cx="2341562" cy="1096962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26000" rIns="126000" anchor="ctr"/>
          <a:lstStyle/>
          <a:p>
            <a:pPr algn="ctr"/>
            <a:r>
              <a:rPr lang="ru-RU" sz="1800" b="1" dirty="0"/>
              <a:t>Распределение расходов в районном бюджете</a:t>
            </a:r>
          </a:p>
        </p:txBody>
      </p:sp>
      <p:sp>
        <p:nvSpPr>
          <p:cNvPr id="219142" name="Rectangle 6"/>
          <p:cNvSpPr>
            <a:spLocks noChangeArrowheads="1"/>
          </p:cNvSpPr>
          <p:nvPr/>
        </p:nvSpPr>
        <p:spPr bwMode="auto">
          <a:xfrm>
            <a:off x="336550" y="3386138"/>
            <a:ext cx="2801938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/>
              <a:t>По функциям местного самоуправления – </a:t>
            </a:r>
            <a:r>
              <a:rPr lang="ru-RU" sz="1600"/>
              <a:t>«отраслевая» структура расходов</a:t>
            </a:r>
          </a:p>
        </p:txBody>
      </p:sp>
      <p:sp>
        <p:nvSpPr>
          <p:cNvPr id="219143" name="Rectangle 7"/>
          <p:cNvSpPr>
            <a:spLocks noChangeArrowheads="1"/>
          </p:cNvSpPr>
          <p:nvPr/>
        </p:nvSpPr>
        <p:spPr bwMode="auto">
          <a:xfrm>
            <a:off x="3414713" y="3425825"/>
            <a:ext cx="2801937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/>
            <a:r>
              <a:rPr lang="ru-RU" sz="1600" b="1" dirty="0"/>
              <a:t>По органам местного самоуправления – </a:t>
            </a:r>
            <a:r>
              <a:rPr lang="ru-RU" sz="1600" dirty="0"/>
              <a:t>«ведомственная» структура расходов</a:t>
            </a:r>
          </a:p>
        </p:txBody>
      </p:sp>
      <p:sp>
        <p:nvSpPr>
          <p:cNvPr id="219144" name="Rectangle 8"/>
          <p:cNvSpPr>
            <a:spLocks noChangeArrowheads="1"/>
          </p:cNvSpPr>
          <p:nvPr/>
        </p:nvSpPr>
        <p:spPr bwMode="auto">
          <a:xfrm>
            <a:off x="6413500" y="3435350"/>
            <a:ext cx="3108325" cy="2613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FFFF00"/>
                </a:solidFill>
              </a:rPr>
              <a:t>По муниципальным программам – </a:t>
            </a:r>
          </a:p>
          <a:p>
            <a:pPr algn="ctr">
              <a:defRPr/>
            </a:pPr>
            <a:r>
              <a:rPr lang="ru-RU" sz="1600" dirty="0">
                <a:solidFill>
                  <a:srgbClr val="FFFF00"/>
                </a:solidFill>
              </a:rPr>
              <a:t>«программная» структура расходов</a:t>
            </a:r>
          </a:p>
        </p:txBody>
      </p:sp>
      <p:sp>
        <p:nvSpPr>
          <p:cNvPr id="219145" name="AutoShape 9"/>
          <p:cNvSpPr>
            <a:spLocks noChangeArrowheads="1"/>
          </p:cNvSpPr>
          <p:nvPr/>
        </p:nvSpPr>
        <p:spPr bwMode="auto">
          <a:xfrm rot="7897213">
            <a:off x="1767681" y="2101057"/>
            <a:ext cx="1611313" cy="882650"/>
          </a:xfrm>
          <a:prstGeom prst="curvedUpArrow">
            <a:avLst>
              <a:gd name="adj1" fmla="val 33789"/>
              <a:gd name="adj2" fmla="val 72700"/>
              <a:gd name="adj3" fmla="val 74671"/>
            </a:avLst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9146" name="AutoShape 10"/>
          <p:cNvSpPr>
            <a:spLocks noChangeArrowheads="1"/>
          </p:cNvSpPr>
          <p:nvPr/>
        </p:nvSpPr>
        <p:spPr bwMode="auto">
          <a:xfrm rot="2313247">
            <a:off x="6381750" y="2165350"/>
            <a:ext cx="1701800" cy="609600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19147" name="AutoShape 11"/>
          <p:cNvSpPr>
            <a:spLocks noChangeArrowheads="1"/>
          </p:cNvSpPr>
          <p:nvPr/>
        </p:nvSpPr>
        <p:spPr bwMode="auto">
          <a:xfrm>
            <a:off x="4543425" y="2860675"/>
            <a:ext cx="766763" cy="492125"/>
          </a:xfrm>
          <a:prstGeom prst="downArrow">
            <a:avLst>
              <a:gd name="adj1" fmla="val 50000"/>
              <a:gd name="adj2" fmla="val 2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191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19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219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9" grpId="0" build="p" animBg="1"/>
      <p:bldP spid="219141" grpId="0" animBg="1"/>
      <p:bldP spid="219142" grpId="0" animBg="1"/>
      <p:bldP spid="219143" grpId="0" animBg="1"/>
      <p:bldP spid="219144" grpId="0" animBg="1"/>
      <p:bldP spid="219145" grpId="0" animBg="1"/>
      <p:bldP spid="219146" grpId="0" animBg="1"/>
      <p:bldP spid="2191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54000"/>
            <a:ext cx="8915400" cy="1206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образования Ленского муниципального района»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ph type="tbl" idx="1"/>
          </p:nvPr>
        </p:nvGraphicFramePr>
        <p:xfrm>
          <a:off x="495300" y="1193800"/>
          <a:ext cx="8978900" cy="494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0208"/>
                <a:gridCol w="1335895"/>
                <a:gridCol w="2244725"/>
                <a:gridCol w="1838072"/>
              </a:tblGrid>
              <a:tr h="5276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</a:tr>
              <a:tr h="80154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Дошкольное</a:t>
                      </a:r>
                      <a:r>
                        <a:rPr lang="ru-RU" sz="1600" baseline="0" dirty="0" smtClean="0"/>
                        <a:t> образование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156754,2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159055,1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161807,7</a:t>
                      </a:r>
                      <a:endParaRPr lang="ru-RU" dirty="0"/>
                    </a:p>
                  </a:txBody>
                  <a:tcPr/>
                </a:tc>
              </a:tr>
              <a:tr h="7489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Общее образование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356918,9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359804,7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384887,3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3405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Дополнительное образование</a:t>
                      </a:r>
                      <a:r>
                        <a:rPr lang="ru-RU" sz="1600" baseline="0" dirty="0" smtClean="0"/>
                        <a:t> детей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36586,1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42362,0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38606,0</a:t>
                      </a:r>
                      <a:endParaRPr lang="ru-RU" dirty="0"/>
                    </a:p>
                  </a:txBody>
                  <a:tcPr/>
                </a:tc>
              </a:tr>
              <a:tr h="497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Молодёжная политика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1277,3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452,9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870026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Другие вопросы в области образования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33065,5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37938,9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41936,8</a:t>
                      </a:r>
                      <a:endParaRPr lang="ru-RU" dirty="0"/>
                    </a:p>
                  </a:txBody>
                  <a:tcPr/>
                </a:tc>
              </a:tr>
              <a:tr h="66681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Охрана семьи и детства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15299,6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13438,5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19391,4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7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707C4833-D987-481F-8E23-26122A360635}" type="slidenum">
              <a:rPr lang="ru-RU" smtClean="0"/>
              <a:pPr algn="ctr"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  <p:transition advClick="0" advTm="1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D845AC-1290-455C-9351-61F2DF9A3702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13315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330200" y="228600"/>
            <a:ext cx="9575800" cy="124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МП«Развитие местного самоуправления в МО «Ленский муниципальный район» и поддержка социально ориентированных некоммерческих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организаций»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355600" y="1622425"/>
            <a:ext cx="45847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400" b="1" i="1">
              <a:solidFill>
                <a:srgbClr val="FF0000"/>
              </a:solidFill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5080000" y="1562100"/>
            <a:ext cx="44196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sz="2200" b="1" i="1"/>
          </a:p>
        </p:txBody>
      </p:sp>
      <p:sp>
        <p:nvSpPr>
          <p:cNvPr id="315400" name="Rectangle 8"/>
          <p:cNvSpPr>
            <a:spLocks noChangeArrowheads="1"/>
          </p:cNvSpPr>
          <p:nvPr/>
        </p:nvSpPr>
        <p:spPr bwMode="auto">
          <a:xfrm>
            <a:off x="4927600" y="1270000"/>
            <a:ext cx="42767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Прямоугольник 9"/>
          <p:cNvSpPr>
            <a:spLocks noChangeArrowheads="1"/>
          </p:cNvSpPr>
          <p:nvPr/>
        </p:nvSpPr>
        <p:spPr bwMode="auto">
          <a:xfrm>
            <a:off x="317500" y="4256088"/>
            <a:ext cx="4000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200" b="1" i="1">
                <a:solidFill>
                  <a:srgbClr val="FF0000"/>
                </a:solidFill>
              </a:rPr>
              <a:t/>
            </a:r>
            <a:br>
              <a:rPr lang="ru-RU" sz="1200" b="1" i="1">
                <a:solidFill>
                  <a:srgbClr val="FF0000"/>
                </a:solidFill>
              </a:rPr>
            </a:br>
            <a:r>
              <a:rPr lang="ru-RU" sz="1200" b="1" i="1">
                <a:solidFill>
                  <a:srgbClr val="FF0000"/>
                </a:solidFill>
              </a:rPr>
              <a:t>     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9900" y="1574800"/>
            <a:ext cx="3975100" cy="2590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02060"/>
                </a:solidFill>
              </a:rPr>
              <a:t>Старшее поколение</a:t>
            </a:r>
          </a:p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оплата проезда в общественном транспорте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год – 4,6 тыс.рублей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год- 0,00 тыс.рублей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год- 3,3 тыс.рублей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700" y="4356100"/>
            <a:ext cx="9067800" cy="20701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b="1" dirty="0">
                <a:solidFill>
                  <a:srgbClr val="0070C0"/>
                </a:solidFill>
                <a:latin typeface="Times New Roman" pitchFamily="18" charset="0"/>
              </a:rPr>
              <a:t>Содействие развитию социально-ориентированных некоммерческих организаций</a:t>
            </a:r>
          </a:p>
          <a:p>
            <a:pPr algn="ctr">
              <a:defRPr/>
            </a:pPr>
            <a:endParaRPr lang="ru-RU" sz="22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</a:rPr>
              <a:t>                                    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</a:rPr>
              <a:t>2022 год – 337,7  </a:t>
            </a: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b="1" i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</a:rPr>
              <a:t>2023 год- 87,0 тыс.рублей  		2024 год- 146,2 тыс.рублей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851400" y="1612900"/>
            <a:ext cx="4686300" cy="24384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</a:rPr>
              <a:t>Развитие территориального общественного самоуправления</a:t>
            </a:r>
          </a:p>
          <a:p>
            <a:pPr>
              <a:defRPr/>
            </a:pPr>
            <a:endParaRPr lang="ru-RU" sz="1800" b="1" i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год  – 1390,3 тыс.рублей 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 – 1719,1 тыс.рублей </a:t>
            </a:r>
          </a:p>
          <a:p>
            <a:pPr>
              <a:defRPr/>
            </a:pPr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год  –1094,3 тыс.рублей </a:t>
            </a:r>
          </a:p>
          <a:p>
            <a:pPr>
              <a:defRPr/>
            </a:pP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nimBg="1" autoUpdateAnimBg="0"/>
      <p:bldP spid="315398" grpId="0" autoUpdateAnimBg="0"/>
      <p:bldP spid="315399" grpId="0" autoUpdateAnimBg="0"/>
      <p:bldP spid="31540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385763"/>
            <a:ext cx="9139238" cy="136683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«Профилактика безнадзорности и правонарушений несовершеннолетних на территории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МО «Ленский муниципальный район»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67B2F92-E010-44FC-86C2-6E9BDBF363E2}" type="slidenum">
              <a:rPr lang="ru-RU" smtClean="0"/>
              <a:pPr algn="ctr">
                <a:defRPr/>
              </a:pPr>
              <a:t>12</a:t>
            </a:fld>
            <a:endParaRPr lang="ru-RU" dirty="0" smtClean="0"/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4508500" y="1979613"/>
            <a:ext cx="5067300" cy="156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1487,4 тыс.рублей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 1758,2 тыс. рублей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 1852,8 тыс.рублей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4" name="Picture 16" descr="C:\Users\Кривошеина ТА\Desktop\038ec6fd924417e0a25450612295dfb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00" y="1790700"/>
            <a:ext cx="32004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06400" y="3962400"/>
          <a:ext cx="9169400" cy="2029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280"/>
                <a:gridCol w="1370287"/>
                <a:gridCol w="1587997"/>
                <a:gridCol w="1267836"/>
              </a:tblGrid>
              <a:tr h="37890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/>
                </a:tc>
              </a:tr>
              <a:tr h="809708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Профилактика безнадзорности и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правонарушений несовершеннолетних</a:t>
                      </a: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1477,4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1741,3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1804,8</a:t>
                      </a:r>
                      <a:endParaRPr lang="ru-RU" dirty="0"/>
                    </a:p>
                  </a:txBody>
                  <a:tcPr/>
                </a:tc>
              </a:tr>
              <a:tr h="84085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Профилактика преступлений и иных </a:t>
                      </a: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</a:rPr>
                        <a:t>правонарушений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16,9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48,0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/>
      <p:bldP spid="3164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title"/>
          </p:nvPr>
        </p:nvSpPr>
        <p:spPr>
          <a:xfrm>
            <a:off x="419100" y="152400"/>
            <a:ext cx="9075738" cy="698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«Развитие сферы культуры в Ленском районе»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13</a:t>
            </a:r>
          </a:p>
        </p:txBody>
      </p:sp>
      <p:sp>
        <p:nvSpPr>
          <p:cNvPr id="316433" name="Rectangle 17"/>
          <p:cNvSpPr>
            <a:spLocks noChangeArrowheads="1"/>
          </p:cNvSpPr>
          <p:nvPr/>
        </p:nvSpPr>
        <p:spPr bwMode="auto">
          <a:xfrm>
            <a:off x="0" y="2730500"/>
            <a:ext cx="32893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0" y="2451100"/>
            <a:ext cx="97282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.  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15379" name="Picture 24" descr="C:\Users\Кривошеина ТА\Desktop\vIHDxSdEAX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41400"/>
            <a:ext cx="4330700" cy="247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5" descr="C:\Users\Кривошеина ТА\Desktop\lhnWevnqS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100" y="1028700"/>
            <a:ext cx="4191000" cy="248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723900" y="3556001"/>
          <a:ext cx="8699500" cy="2485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1485900"/>
                <a:gridCol w="1549400"/>
                <a:gridCol w="1473200"/>
              </a:tblGrid>
              <a:tr h="4614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2022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2023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2024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Библиотечное обслуживание населения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20960,0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23918,4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24627,3</a:t>
                      </a:r>
                      <a:endParaRPr lang="ru-RU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досуга, туристских и культурно-развлекательных программ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35641,1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44074,4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42798,5</a:t>
                      </a:r>
                      <a:endParaRPr lang="ru-RU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музейной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9357,8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10372,9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11185,3</a:t>
                      </a:r>
                      <a:endParaRPr lang="ru-RU" dirty="0"/>
                    </a:p>
                  </a:txBody>
                  <a:tcPr/>
                </a:tc>
              </a:tr>
              <a:tr h="461433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65958,9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78365,7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78611,2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6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animBg="1"/>
      <p:bldP spid="31643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3763804-3553-4369-B017-E99F0F63C26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16387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" name="Прямоугольник 2"/>
          <p:cNvSpPr/>
          <p:nvPr/>
        </p:nvSpPr>
        <p:spPr>
          <a:xfrm>
            <a:off x="292100" y="381000"/>
            <a:ext cx="92837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«Развитие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физической культуры, спорта, туризма, повышение эффективности реализации молодежной и семейной политики в МО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«Ленский </a:t>
            </a:r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район»</a:t>
            </a:r>
            <a:endParaRPr lang="ru-RU" sz="2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54600" y="1447800"/>
            <a:ext cx="38354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4 261,4 тыс.рублей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5 117,0 тыс.рублей 2024 год – 5 324,2 тыс.рублей</a:t>
            </a:r>
          </a:p>
          <a:p>
            <a:pPr>
              <a:defRPr/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AutoShape 50"/>
          <p:cNvSpPr>
            <a:spLocks noChangeArrowheads="1"/>
          </p:cNvSpPr>
          <p:nvPr/>
        </p:nvSpPr>
        <p:spPr bwMode="auto">
          <a:xfrm>
            <a:off x="266700" y="4229100"/>
            <a:ext cx="4648200" cy="2374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Осуществление </a:t>
            </a:r>
            <a:r>
              <a:rPr lang="ru-RU" sz="1550" b="1" dirty="0">
                <a:solidFill>
                  <a:srgbClr val="002060"/>
                </a:solidFill>
              </a:rPr>
              <a:t>государственных полномочий </a:t>
            </a: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по организации </a:t>
            </a:r>
            <a:r>
              <a:rPr lang="ru-RU" sz="1550" b="1" dirty="0">
                <a:solidFill>
                  <a:srgbClr val="002060"/>
                </a:solidFill>
              </a:rPr>
              <a:t>и осуществлению </a:t>
            </a:r>
            <a:endParaRPr lang="ru-RU" sz="1550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sz="1550" b="1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1550" b="1" dirty="0">
                <a:solidFill>
                  <a:srgbClr val="002060"/>
                </a:solidFill>
              </a:rPr>
              <a:t>по </a:t>
            </a:r>
          </a:p>
          <a:p>
            <a:pPr algn="ctr">
              <a:defRPr/>
            </a:pPr>
            <a:r>
              <a:rPr lang="ru-RU" sz="1550" b="1" dirty="0">
                <a:solidFill>
                  <a:srgbClr val="002060"/>
                </a:solidFill>
              </a:rPr>
              <a:t>опеке и попечительству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2 585,5 тыс.руб.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– 3 047,1 тыс.руб.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2024 год – 3 158,4 тыс.руб. </a:t>
            </a:r>
          </a:p>
          <a:p>
            <a:pPr algn="ctr">
              <a:defRPr/>
            </a:pPr>
            <a:endParaRPr lang="ru-RU" sz="16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AutoShape 50"/>
          <p:cNvSpPr>
            <a:spLocks noChangeArrowheads="1"/>
          </p:cNvSpPr>
          <p:nvPr/>
        </p:nvSpPr>
        <p:spPr bwMode="auto">
          <a:xfrm>
            <a:off x="5003800" y="2616200"/>
            <a:ext cx="4470400" cy="22606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 smtClean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государственных полномочий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 выплате вознаграждений </a:t>
            </a:r>
          </a:p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профессиональным опекунам</a:t>
            </a:r>
          </a:p>
          <a:p>
            <a:pPr algn="ctr">
              <a:defRPr/>
            </a:pPr>
            <a:endParaRPr lang="ru-RU" sz="1600" b="1" dirty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год  – 40,3 тыс.руб.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год  – 0,0 тыс.руб.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2024 год – 137,4 тыс.руб. </a:t>
            </a:r>
          </a:p>
          <a:p>
            <a:pPr algn="ctr">
              <a:defRPr/>
            </a:pPr>
            <a:endParaRPr lang="ru-RU" sz="20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</a:rPr>
              <a:t>   </a:t>
            </a:r>
          </a:p>
        </p:txBody>
      </p:sp>
      <p:pic>
        <p:nvPicPr>
          <p:cNvPr id="16392" name="Picture 10" descr="C:\Users\Кривошеина ТА\Desktop\c3100801bdf72b9cacdbce370dbcd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587500"/>
            <a:ext cx="35639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1" descr="C:\Users\Кривошеина ТА\Desktop\087562b215bc504fc78dcc6a353109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3200" y="4991100"/>
            <a:ext cx="31750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1" grpId="0" animBg="1" autoUpdateAnimBg="0"/>
      <p:bldP spid="1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96900" y="352425"/>
            <a:ext cx="8826500" cy="11715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 в сфере экономики и ЖКХ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C5CE03-AD08-4223-9E72-066FF590555E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7443" name="AutoShape 27"/>
          <p:cNvSpPr>
            <a:spLocks noChangeArrowheads="1"/>
          </p:cNvSpPr>
          <p:nvPr/>
        </p:nvSpPr>
        <p:spPr bwMode="auto">
          <a:xfrm>
            <a:off x="381000" y="1549400"/>
            <a:ext cx="9156700" cy="4914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условий для развития сельского хозяйства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>
              <a:defRPr/>
            </a:pP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малого и среднего предпринимательства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территории МО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район»;</a:t>
            </a:r>
          </a:p>
          <a:p>
            <a:pPr>
              <a:defRPr/>
            </a:pP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торговли на территории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«Ленский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>
              <a:buFontTx/>
              <a:buChar char="-"/>
              <a:defRPr/>
            </a:pP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-Ремонт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содержание сети автомобильных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дорог, находящихся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собственности </a:t>
            </a:r>
          </a:p>
          <a:p>
            <a:pPr>
              <a:defRPr/>
            </a:pP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общественного пассажирского транспорта муниципального образования «Ленский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Комплексное развитие сельских территорий МО «Ленский муниципальный район»;</a:t>
            </a:r>
          </a:p>
          <a:p>
            <a:pPr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 имущественно-земельных отношений в МО «Ленский муниципальный район»;</a:t>
            </a:r>
          </a:p>
          <a:p>
            <a:pPr>
              <a:buFontTx/>
              <a:buChar char="-"/>
              <a:defRPr/>
            </a:pPr>
            <a:endParaRPr lang="ru-RU" sz="15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Энергосбережение и повышение энергетической эффективности муниципального образования </a:t>
            </a:r>
          </a:p>
          <a:p>
            <a:pPr>
              <a:defRPr/>
            </a:pPr>
            <a:r>
              <a:rPr lang="ru-RU" sz="15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муниципальный район».</a:t>
            </a:r>
            <a:endParaRPr lang="ru-RU" sz="1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8F5960-07ED-4B8D-85B9-396CD350BD29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18435" name="Номер слайда 1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63DC59-206F-4CCD-A35B-584CBA1A907F}" type="slidenum">
              <a:rPr lang="ru-RU" sz="1200"/>
              <a:pPr algn="r"/>
              <a:t>16</a:t>
            </a:fld>
            <a:endParaRPr lang="ru-RU" sz="120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31800" y="322262"/>
            <a:ext cx="9271000" cy="8969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«Создание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условий для развития сельского хозяйства в  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МО «Ленский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6600" y="762000"/>
            <a:ext cx="40005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2022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год –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30,0 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2023 год –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0,0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2024 год – 30,0 тыс.рублей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  <p:sp>
        <p:nvSpPr>
          <p:cNvPr id="18438" name="Прямоугольник 15"/>
          <p:cNvSpPr>
            <a:spLocks noChangeArrowheads="1"/>
          </p:cNvSpPr>
          <p:nvPr/>
        </p:nvSpPr>
        <p:spPr bwMode="auto">
          <a:xfrm>
            <a:off x="457200" y="3048000"/>
            <a:ext cx="916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ahoma" pitchFamily="34" charset="0"/>
              </a:rPr>
              <a:t>  </a:t>
            </a:r>
            <a:endParaRPr lang="ru-RU" sz="2000"/>
          </a:p>
        </p:txBody>
      </p:sp>
      <p:sp>
        <p:nvSpPr>
          <p:cNvPr id="18439" name="Прямоугольник 17"/>
          <p:cNvSpPr>
            <a:spLocks noChangeArrowheads="1"/>
          </p:cNvSpPr>
          <p:nvPr/>
        </p:nvSpPr>
        <p:spPr bwMode="auto">
          <a:xfrm>
            <a:off x="4411663" y="3074988"/>
            <a:ext cx="19002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8440" name="Рисунок 14" descr="P101012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788" y="2882900"/>
            <a:ext cx="45656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C:\Users\Кривошеина ТА\Desktop\a62201df076239503ca81d33daa755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613" y="2630488"/>
            <a:ext cx="5856287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3CFA3D-BEEA-499B-AF7E-495C03BAC61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1800" y="371475"/>
            <a:ext cx="92329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«Развитие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малого и среднего предпринимательства на территории МО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«Ленский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район»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641600" y="4162425"/>
            <a:ext cx="4683125" cy="245427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/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/>
              <a:t>Поощрение за прирост поступлений в областной бюджет налога, взимаемого в связи с применением упрощенной </a:t>
            </a:r>
            <a:r>
              <a:rPr lang="ru-RU" sz="1600" dirty="0" smtClean="0"/>
              <a:t>системы020 год –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/>
              <a:t>2021 год – 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/>
              <a:t>2022 год - </a:t>
            </a:r>
            <a:endParaRPr lang="ru-RU" sz="1600" dirty="0"/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58800" y="1435101"/>
            <a:ext cx="4406900" cy="2273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Стимулирование  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развития и повышение привлекательности предпринимательской деятельности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2022 год -  30,0 тыс. рублей</a:t>
            </a:r>
          </a:p>
          <a:p>
            <a:pPr marL="342900" indent="-34290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2023 год – </a:t>
            </a:r>
            <a:r>
              <a:rPr lang="ru-RU" sz="1600" dirty="0" smtClean="0">
                <a:solidFill>
                  <a:srgbClr val="002060"/>
                </a:solidFill>
              </a:rPr>
              <a:t>30,0 </a:t>
            </a:r>
            <a:r>
              <a:rPr lang="ru-RU" sz="1600" dirty="0" smtClean="0">
                <a:solidFill>
                  <a:srgbClr val="002060"/>
                </a:solidFill>
              </a:rPr>
              <a:t>тыс. рублей</a:t>
            </a:r>
          </a:p>
          <a:p>
            <a:pPr marL="342900" indent="-34290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2024 год – 30,0 тыс. 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/>
          </a:p>
        </p:txBody>
      </p:sp>
      <p:pic>
        <p:nvPicPr>
          <p:cNvPr id="21506" name="Picture 2" descr="C:\Users\Кривошеина ТА\Desktop\biz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800" y="3889376"/>
            <a:ext cx="4189022" cy="279093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 bwMode="auto">
          <a:xfrm>
            <a:off x="5080000" y="1397001"/>
            <a:ext cx="4406900" cy="2273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60960" tIns="60960" rIns="60960" bIns="6096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Развитие механизмов финансовой поддержки субъектов малого и среднего предпринимательства</a:t>
            </a:r>
            <a:endParaRPr lang="ru-RU" sz="1600" dirty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2022 год -  0,0 тыс. рублей</a:t>
            </a:r>
          </a:p>
          <a:p>
            <a:pPr marL="342900" indent="-34290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2023 год – 0,0 тыс. рублей</a:t>
            </a:r>
          </a:p>
          <a:p>
            <a:pPr marL="342900" indent="-342900"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2024 год – 300,0 тыс. рублей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 smtClean="0">
              <a:solidFill>
                <a:srgbClr val="002060"/>
              </a:solidFill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915400" cy="129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МП «Ремонт и содержание сети автомобильных дорог, находящихся в собственности  МО «Ленский муниципальный район»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15221A-805E-4D7F-A578-166BCB6165BB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20484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19492" name="Rectangle 4"/>
          <p:cNvSpPr>
            <a:spLocks noChangeArrowheads="1"/>
          </p:cNvSpPr>
          <p:nvPr/>
        </p:nvSpPr>
        <p:spPr bwMode="auto">
          <a:xfrm>
            <a:off x="3795713" y="4194175"/>
            <a:ext cx="58388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i="1">
                <a:solidFill>
                  <a:schemeClr val="bg2"/>
                </a:solidFill>
              </a:rPr>
              <a:t/>
            </a:r>
            <a:br>
              <a:rPr lang="ru-RU" sz="2000" b="1" i="1">
                <a:solidFill>
                  <a:schemeClr val="bg2"/>
                </a:solidFill>
              </a:rPr>
            </a:br>
            <a:endParaRPr lang="ru-RU" sz="2000" b="1" i="1">
              <a:solidFill>
                <a:schemeClr val="bg2"/>
              </a:solidFill>
            </a:endParaRPr>
          </a:p>
        </p:txBody>
      </p:sp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190500" y="1244600"/>
            <a:ext cx="9207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200" b="1" dirty="0" smtClean="0">
                <a:solidFill>
                  <a:srgbClr val="002060"/>
                </a:solidFill>
              </a:rPr>
              <a:t>2022 год-15,7 </a:t>
            </a:r>
            <a:r>
              <a:rPr lang="ru-RU" sz="2200" b="1" dirty="0">
                <a:solidFill>
                  <a:srgbClr val="002060"/>
                </a:solidFill>
              </a:rPr>
              <a:t>млн.руб</a:t>
            </a:r>
            <a:r>
              <a:rPr lang="ru-RU" sz="2200" b="1" dirty="0" smtClean="0">
                <a:solidFill>
                  <a:srgbClr val="002060"/>
                </a:solidFill>
              </a:rPr>
              <a:t>.    2023 год – 21,4 млн.руб. 2024 год – 18,9 млн.руб.  </a:t>
            </a: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7" name="TextBox 9"/>
          <p:cNvSpPr txBox="1">
            <a:spLocks noChangeArrowheads="1"/>
          </p:cNvSpPr>
          <p:nvPr/>
        </p:nvSpPr>
        <p:spPr bwMode="auto">
          <a:xfrm>
            <a:off x="241300" y="2120900"/>
            <a:ext cx="3797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Содержание  автомобильных дорог</a:t>
            </a:r>
          </a:p>
        </p:txBody>
      </p:sp>
      <p:sp>
        <p:nvSpPr>
          <p:cNvPr id="20488" name="TextBox 11"/>
          <p:cNvSpPr txBox="1">
            <a:spLocks noChangeArrowheads="1"/>
          </p:cNvSpPr>
          <p:nvPr/>
        </p:nvSpPr>
        <p:spPr bwMode="auto">
          <a:xfrm flipH="1">
            <a:off x="4140200" y="5981700"/>
            <a:ext cx="5270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Ремонт автомобильных дорог</a:t>
            </a:r>
          </a:p>
        </p:txBody>
      </p:sp>
      <p:pic>
        <p:nvPicPr>
          <p:cNvPr id="20489" name="Picture 11" descr="C:\Users\Кривошеина ТА\Desktop\traktor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2959100"/>
            <a:ext cx="3848100" cy="367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11" descr="C:\Users\Кривошеина ТА\Desktop\1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5600" y="2133600"/>
            <a:ext cx="5295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/>
      <p:bldP spid="3194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82600" y="603250"/>
            <a:ext cx="9139238" cy="67151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Муниципальная программа «Развитие торговли на территории МО «Ленский муниципальный район»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45B4D52-71A0-4CD2-BDF4-473719302E55}" type="slidenum">
              <a:rPr lang="ru-RU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21508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4613" name="AutoShape 50"/>
          <p:cNvSpPr>
            <a:spLocks noChangeArrowheads="1"/>
          </p:cNvSpPr>
          <p:nvPr/>
        </p:nvSpPr>
        <p:spPr bwMode="auto">
          <a:xfrm>
            <a:off x="355600" y="1917700"/>
            <a:ext cx="4064000" cy="198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Доставка муки и лекарственных средств 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районы Крайнего Севера и приравненные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к ним местности с ограниченными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сроками завоза </a:t>
            </a:r>
            <a:r>
              <a:rPr lang="ru-RU" sz="1400" b="1" dirty="0" smtClean="0">
                <a:solidFill>
                  <a:srgbClr val="002060"/>
                </a:solidFill>
              </a:rPr>
              <a:t>грузов</a:t>
            </a: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265,0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600,0 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год – 558,1 тыс. 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24614" name="AutoShape 50"/>
          <p:cNvSpPr>
            <a:spLocks noChangeArrowheads="1"/>
          </p:cNvSpPr>
          <p:nvPr/>
        </p:nvSpPr>
        <p:spPr bwMode="auto">
          <a:xfrm>
            <a:off x="5100638" y="3263900"/>
            <a:ext cx="4170362" cy="19558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Осуществление государственных полномочий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по формированию торгового реестра</a:t>
            </a:r>
          </a:p>
          <a:p>
            <a:pPr algn="ctr">
              <a:defRPr/>
            </a:pPr>
            <a:endParaRPr lang="ru-RU" sz="1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35,0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35,0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год - 35,0 тыс.рублей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4616" name="Rectangle 8"/>
          <p:cNvSpPr>
            <a:spLocks noChangeArrowheads="1"/>
          </p:cNvSpPr>
          <p:nvPr/>
        </p:nvSpPr>
        <p:spPr bwMode="auto">
          <a:xfrm>
            <a:off x="5170488" y="1485901"/>
            <a:ext cx="41386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ru-RU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–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458,6 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887,9 тыс.рублей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727,3 тыс.рублей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AutoShape 50"/>
          <p:cNvSpPr>
            <a:spLocks noChangeArrowheads="1"/>
          </p:cNvSpPr>
          <p:nvPr/>
        </p:nvSpPr>
        <p:spPr bwMode="auto">
          <a:xfrm>
            <a:off x="381000" y="4318000"/>
            <a:ext cx="4064000" cy="1981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endParaRPr lang="ru-RU" sz="1600" b="1" dirty="0">
              <a:solidFill>
                <a:srgbClr val="ACE0EA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Создание условий для обеспечения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поселений и жителей городских округов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</a:rPr>
              <a:t>услугами торговли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158,1 тыс.рублей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</a:t>
            </a:r>
            <a:r>
              <a:rPr lang="ru-RU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– </a:t>
            </a: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252,9 тыс.рублей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 год – 134,2 тыс.рублей</a:t>
            </a:r>
            <a:endParaRPr lang="ru-RU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 animBg="1"/>
      <p:bldP spid="324614" grpId="0" animBg="1"/>
      <p:bldP spid="32461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520701"/>
            <a:ext cx="9321800" cy="812800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Расходы бюджета муниципального образования «Ленский муниципальный район»</a:t>
            </a:r>
          </a:p>
        </p:txBody>
      </p:sp>
      <p:sp>
        <p:nvSpPr>
          <p:cNvPr id="5122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35350" y="6492875"/>
            <a:ext cx="3136900" cy="365125"/>
          </a:xfrm>
        </p:spPr>
        <p:txBody>
          <a:bodyPr/>
          <a:lstStyle/>
          <a:p>
            <a:pPr algn="ctr">
              <a:defRPr/>
            </a:pPr>
            <a:fld id="{C7B2C5FE-185D-49D9-B503-01FB9603267C}" type="slidenum">
              <a:rPr lang="ru-RU" smtClean="0"/>
              <a:pPr algn="ctr">
                <a:defRPr/>
              </a:pPr>
              <a:t>2</a:t>
            </a:fld>
            <a:endParaRPr lang="ru-RU" smtClean="0"/>
          </a:p>
        </p:txBody>
      </p:sp>
      <p:sp>
        <p:nvSpPr>
          <p:cNvPr id="300037" name="AutoShape 7"/>
          <p:cNvSpPr>
            <a:spLocks noChangeArrowheads="1"/>
          </p:cNvSpPr>
          <p:nvPr/>
        </p:nvSpPr>
        <p:spPr bwMode="auto">
          <a:xfrm>
            <a:off x="901700" y="1689100"/>
            <a:ext cx="8318500" cy="12572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2022 год исполнение</a:t>
            </a:r>
          </a:p>
          <a:p>
            <a:pPr algn="ctr"/>
            <a:r>
              <a:rPr lang="ru-RU" b="1" dirty="0" smtClean="0">
                <a:solidFill>
                  <a:srgbClr val="00FFFF"/>
                </a:solidFill>
              </a:rPr>
              <a:t>861 255,0 </a:t>
            </a:r>
            <a:endParaRPr lang="ru-RU" sz="2000" b="1" dirty="0">
              <a:solidFill>
                <a:srgbClr val="00FF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054100" y="3263900"/>
            <a:ext cx="8140700" cy="1295399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2023 </a:t>
            </a:r>
            <a:r>
              <a:rPr lang="ru-RU" b="1" dirty="0">
                <a:solidFill>
                  <a:srgbClr val="00FFFF"/>
                </a:solidFill>
              </a:rPr>
              <a:t>год </a:t>
            </a:r>
            <a:r>
              <a:rPr lang="ru-RU" b="1" dirty="0" smtClean="0">
                <a:solidFill>
                  <a:srgbClr val="00FFFF"/>
                </a:solidFill>
              </a:rPr>
              <a:t>исполнение </a:t>
            </a:r>
          </a:p>
          <a:p>
            <a:pPr algn="ctr"/>
            <a:r>
              <a:rPr lang="ru-RU" b="1" dirty="0" smtClean="0">
                <a:solidFill>
                  <a:srgbClr val="00FFFF"/>
                </a:solidFill>
              </a:rPr>
              <a:t> 878 660,6</a:t>
            </a:r>
            <a:endParaRPr lang="ru-RU" sz="2000" b="1" dirty="0">
              <a:solidFill>
                <a:srgbClr val="00FFFF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066800" y="4924425"/>
            <a:ext cx="7962900" cy="16287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00FFFF"/>
                </a:solidFill>
              </a:rPr>
              <a:t>2024 </a:t>
            </a:r>
            <a:r>
              <a:rPr lang="ru-RU" b="1" dirty="0">
                <a:solidFill>
                  <a:srgbClr val="00FFFF"/>
                </a:solidFill>
              </a:rPr>
              <a:t>год </a:t>
            </a:r>
            <a:r>
              <a:rPr lang="ru-RU" b="1" dirty="0" smtClean="0">
                <a:solidFill>
                  <a:srgbClr val="00FFFF"/>
                </a:solidFill>
              </a:rPr>
              <a:t>план</a:t>
            </a:r>
          </a:p>
          <a:p>
            <a:pPr algn="ctr"/>
            <a:r>
              <a:rPr lang="ru-RU" b="1" dirty="0" smtClean="0">
                <a:solidFill>
                  <a:srgbClr val="00FFFF"/>
                </a:solidFill>
              </a:rPr>
              <a:t>894430,0</a:t>
            </a:r>
          </a:p>
          <a:p>
            <a:pPr algn="ctr"/>
            <a:endParaRPr lang="ru-RU" sz="2000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00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4" grpId="0" animBg="1"/>
      <p:bldP spid="300037" grpId="0" animBg="1"/>
      <p:bldP spid="9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50F27-67BE-4AA9-9FF1-88247284DEE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08000" y="342900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«Развитие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общественного пассажирского транспорта муниципального образования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«Ленский </a:t>
            </a:r>
            <a:r>
              <a:rPr lang="ru-RU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муниципальный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район»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60400" y="1295400"/>
          <a:ext cx="8991600" cy="532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1800" y="463689"/>
            <a:ext cx="9144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«Комплексное развитие сельских территорий   МО «Ленский муниципальный район»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622300" y="1409700"/>
          <a:ext cx="8915400" cy="5058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396945"/>
            <a:ext cx="94488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 имущественно-земельных отношений в МО «Ленский муниципальный район»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89671" y="1766956"/>
            <a:ext cx="3335329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r>
              <a:rPr lang="ru-RU" sz="1800" b="1" dirty="0" smtClean="0">
                <a:solidFill>
                  <a:srgbClr val="002060"/>
                </a:solidFill>
              </a:rPr>
              <a:t>2022 год – 6617,0 тыс. рублей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2023 год – 10744,7 тыс. рублей</a:t>
            </a:r>
          </a:p>
          <a:p>
            <a:endParaRPr lang="ru-RU" sz="1800" b="1" dirty="0" smtClean="0">
              <a:solidFill>
                <a:srgbClr val="002060"/>
              </a:solidFill>
            </a:endParaRPr>
          </a:p>
          <a:p>
            <a:r>
              <a:rPr lang="ru-RU" sz="1800" b="1" dirty="0" smtClean="0">
                <a:solidFill>
                  <a:srgbClr val="002060"/>
                </a:solidFill>
              </a:rPr>
              <a:t>2024 год – 9960,7 тыс. рублей</a:t>
            </a:r>
          </a:p>
          <a:p>
            <a:r>
              <a:rPr lang="ru-RU" sz="18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1800" dirty="0" smtClean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4800" y="1308100"/>
            <a:ext cx="5918200" cy="27178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1</a:t>
            </a:r>
          </a:p>
          <a:p>
            <a:pPr lvl="0" algn="ctr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муниципальным имуществом на территории МО «Ленский муниципальный район»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1: </a:t>
            </a:r>
            <a:r>
              <a:rPr lang="ru-RU" sz="1200" b="1" i="1" dirty="0" smtClean="0"/>
              <a:t>Реализация мероприятий по содержанию и ремонту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2: </a:t>
            </a:r>
            <a:r>
              <a:rPr lang="ru-RU" sz="1200" b="1" i="1" dirty="0" smtClean="0"/>
              <a:t>Реализация мероприятий по повышению эффективности использования и совершенствования процессов учета имущества, находящегося в собственности МО «Ленский муниципальный район».</a:t>
            </a:r>
          </a:p>
          <a:p>
            <a:pPr lvl="0" eaLnBrk="0" hangingPunct="0"/>
            <a:endParaRPr lang="ru-RU" sz="800" b="1" i="1" u="sng" dirty="0" smtClean="0"/>
          </a:p>
          <a:p>
            <a:pPr lvl="0" eaLnBrk="0" hangingPunct="0"/>
            <a:r>
              <a:rPr lang="ru-RU" sz="1200" b="1" i="1" u="sng" dirty="0" smtClean="0"/>
              <a:t>Задача 3: </a:t>
            </a:r>
            <a:r>
              <a:rPr lang="ru-RU" sz="1200" b="1" i="1" dirty="0" smtClean="0"/>
              <a:t>Усиление контроля эффективности использования муниципального имущества.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17500" y="4140200"/>
            <a:ext cx="8826500" cy="20955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Подпрограмма № 2</a:t>
            </a:r>
          </a:p>
          <a:p>
            <a:pPr lvl="0" algn="ctr" eaLnBrk="0" hangingPunct="0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«Эффективное управление земельными ресурсами на территории МО «Ленский муниципальный район»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200" b="1" i="1" u="sng" dirty="0" smtClean="0"/>
              <a:t>Задача 1. </a:t>
            </a:r>
            <a:r>
              <a:rPr lang="ru-RU" sz="1200" b="1" i="1" dirty="0" smtClean="0"/>
              <a:t>Реализация мероприятий по землеустройству и землепользованию на территории МО «Ленский муниципальный район».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2. </a:t>
            </a:r>
            <a:r>
              <a:rPr lang="ru-RU" sz="1200" b="1" i="1" dirty="0" smtClean="0"/>
              <a:t>Удовлетворение потребностей физических и юридических лиц в земельных участках для строительства и иных целей.</a:t>
            </a:r>
          </a:p>
          <a:p>
            <a:pPr lvl="0" eaLnBrk="0" hangingPunct="0"/>
            <a:endParaRPr lang="ru-RU" sz="800" b="1" i="1" dirty="0" smtClean="0"/>
          </a:p>
          <a:p>
            <a:pPr lvl="0" eaLnBrk="0" hangingPunct="0"/>
            <a:r>
              <a:rPr lang="ru-RU" sz="1200" b="1" i="1" u="sng" dirty="0" smtClean="0"/>
              <a:t>Задача 3. </a:t>
            </a:r>
            <a:r>
              <a:rPr lang="ru-RU" sz="1200" b="1" i="1" dirty="0" smtClean="0"/>
              <a:t>Удовлетворенность в предоставлении земельных участков отдельным категориям граждан.</a:t>
            </a: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4AE9C-646D-4417-BFEA-24FBD8B303D9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800" y="413415"/>
            <a:ext cx="9499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«Обеспечение качественным, доступным жильем и объектами инженерной и транспортной  инфраструктуры  населения Ленского  района»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18200" y="1937415"/>
            <a:ext cx="350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dirty="0" smtClean="0">
                <a:solidFill>
                  <a:srgbClr val="002060"/>
                </a:solidFill>
              </a:rPr>
              <a:t>2022 год –41583,8 тыс. рублей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2023 год –19485,4 тыс. рублей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2024 год – 9740,7 тыс. рублей</a:t>
            </a:r>
          </a:p>
          <a:p>
            <a:endParaRPr lang="ru-RU" sz="2000" dirty="0" smtClean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9400" y="1587500"/>
            <a:ext cx="5486400" cy="13462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endParaRPr lang="ru-RU" sz="1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hangingPunct="0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1800" b="1" i="1" u="sng" dirty="0" smtClean="0"/>
              <a:t>Задача 1. </a:t>
            </a:r>
            <a:r>
              <a:rPr lang="ru-RU" sz="1800" b="1" i="1" dirty="0" smtClean="0"/>
              <a:t>Повышение уровня доступности жилья и создание условий для развития индивидуального жилищного строительства в Ленском районе.</a:t>
            </a:r>
          </a:p>
          <a:p>
            <a:pPr lvl="0" eaLnBrk="0" hangingPunct="0"/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800" y="3556000"/>
            <a:ext cx="5486400" cy="1346200"/>
          </a:xfrm>
          <a:prstGeom prst="roundRect">
            <a:avLst>
              <a:gd name="adj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0" hangingPunct="0"/>
            <a:r>
              <a:rPr lang="ru-RU" sz="1800" b="1" i="1" u="sng" dirty="0" smtClean="0"/>
              <a:t>Задача 2. </a:t>
            </a:r>
            <a:r>
              <a:rPr lang="ru-RU" sz="1800" b="1" i="1" dirty="0" smtClean="0"/>
              <a:t>Сокращение аварийного жилищного фонда и повышение качества жилищного обеспечения населения.</a:t>
            </a:r>
            <a:endParaRPr lang="ru-RU" sz="1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61938"/>
            <a:ext cx="8801100" cy="12493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 направленные на решение общегосударственных вопросов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B60552A-9355-4EAF-987A-011FA07F1DE0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5635" name="AutoShape 27"/>
          <p:cNvSpPr>
            <a:spLocks noChangeArrowheads="1"/>
          </p:cNvSpPr>
          <p:nvPr/>
        </p:nvSpPr>
        <p:spPr bwMode="auto">
          <a:xfrm>
            <a:off x="619125" y="1511300"/>
            <a:ext cx="8880475" cy="5041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>
              <a:buFontTx/>
              <a:buChar char="•"/>
              <a:defRPr/>
            </a:pPr>
            <a:r>
              <a:rPr lang="ru-RU" sz="2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системы  муниципальной службы</a:t>
            </a:r>
          </a:p>
          <a:p>
            <a:pPr marL="342900" indent="-342900"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Управление муниципальными финансами  МО «Ленский </a:t>
            </a:r>
          </a:p>
          <a:p>
            <a:pPr marL="342900" indent="-342900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 район» и муниципальным долгом </a:t>
            </a:r>
          </a:p>
          <a:p>
            <a:pPr marL="342900" indent="-342900">
              <a:defRPr/>
            </a:pPr>
            <a:r>
              <a:rPr lang="ru-RU" sz="23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 «Ленский муниципальный </a:t>
            </a:r>
            <a:r>
              <a:rPr lang="ru-RU" sz="23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район»</a:t>
            </a:r>
            <a:endParaRPr lang="ru-RU" sz="23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defRPr/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buFontTx/>
              <a:buChar char="•"/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Совершенствование муниципального управления </a:t>
            </a:r>
          </a:p>
          <a:p>
            <a:pPr marL="342900" indent="-342900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МО «Ленский муниципальный район»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10" name="Rectangle 6"/>
          <p:cNvSpPr>
            <a:spLocks noGrp="1" noChangeArrowheads="1"/>
          </p:cNvSpPr>
          <p:nvPr>
            <p:ph type="title"/>
          </p:nvPr>
        </p:nvSpPr>
        <p:spPr>
          <a:xfrm>
            <a:off x="238125" y="177800"/>
            <a:ext cx="9426575" cy="14906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МП «Управление муниципальными финансами МО «Ленский муниципальный район» и муниципальным долгом МО «Ленский муниципальный район»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8528226-18D9-48C1-896F-906C8E8A36EC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2355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28706" name="AutoShape 50"/>
          <p:cNvSpPr>
            <a:spLocks noChangeArrowheads="1"/>
          </p:cNvSpPr>
          <p:nvPr/>
        </p:nvSpPr>
        <p:spPr bwMode="auto">
          <a:xfrm>
            <a:off x="307975" y="1992313"/>
            <a:ext cx="5149850" cy="12715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Организация и обеспечение бюджетного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процесса и развитие информационных </a:t>
            </a:r>
            <a:endParaRPr lang="ru-RU" sz="1800" b="1" dirty="0" smtClean="0">
              <a:solidFill>
                <a:srgbClr val="00FFFF"/>
              </a:solidFill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rgbClr val="00FFFF"/>
                </a:solidFill>
              </a:rPr>
              <a:t>систем управления </a:t>
            </a:r>
            <a:r>
              <a:rPr lang="ru-RU" sz="1800" b="1" dirty="0">
                <a:solidFill>
                  <a:srgbClr val="00FFFF"/>
                </a:solidFill>
              </a:rPr>
              <a:t>финансами    </a:t>
            </a:r>
          </a:p>
        </p:txBody>
      </p:sp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5486400" y="1163638"/>
            <a:ext cx="4046538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21,8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25,1 млн.рублей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25,3 млн.рублей</a:t>
            </a:r>
          </a:p>
          <a:p>
            <a:pPr>
              <a:spcBef>
                <a:spcPct val="50000"/>
              </a:spcBef>
              <a:defRPr/>
            </a:pPr>
            <a:endParaRPr lang="ru-RU" sz="24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400" b="1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</a:t>
            </a:r>
          </a:p>
        </p:txBody>
      </p:sp>
      <p:sp>
        <p:nvSpPr>
          <p:cNvPr id="328708" name="AutoShape 50"/>
          <p:cNvSpPr>
            <a:spLocks noChangeArrowheads="1"/>
          </p:cNvSpPr>
          <p:nvPr/>
        </p:nvSpPr>
        <p:spPr bwMode="auto">
          <a:xfrm>
            <a:off x="269875" y="3525838"/>
            <a:ext cx="5149850" cy="12239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>
                <a:solidFill>
                  <a:srgbClr val="00FFFF"/>
                </a:solidFill>
              </a:rPr>
              <a:t>Управление муниципальным долгом</a:t>
            </a:r>
          </a:p>
        </p:txBody>
      </p:sp>
      <p:sp>
        <p:nvSpPr>
          <p:cNvPr id="328709" name="AutoShape 50"/>
          <p:cNvSpPr>
            <a:spLocks noChangeArrowheads="1"/>
          </p:cNvSpPr>
          <p:nvPr/>
        </p:nvSpPr>
        <p:spPr bwMode="auto">
          <a:xfrm>
            <a:off x="257175" y="5089525"/>
            <a:ext cx="5149850" cy="12239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Поддержание устойчивого исполнения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бюджетов  муниципальных образований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FFFF"/>
                </a:solidFill>
              </a:rPr>
              <a:t>Ленского  района</a:t>
            </a:r>
          </a:p>
        </p:txBody>
      </p:sp>
      <p:pic>
        <p:nvPicPr>
          <p:cNvPr id="23561" name="Picture 10" descr="C:\Users\Кривошеина ТА\Desktop\d5417b99-ad72-40d2-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441700"/>
            <a:ext cx="41560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8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06" grpId="0" animBg="1" autoUpdateAnimBg="0"/>
      <p:bldP spid="328707" grpId="0" autoUpdateAnimBg="0"/>
      <p:bldP spid="328708" grpId="0" animBg="1" autoUpdateAnimBg="0"/>
      <p:bldP spid="328709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Осуществление государственных полномочий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9600" y="1600202"/>
          <a:ext cx="8788400" cy="49290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686300"/>
                <a:gridCol w="1358900"/>
                <a:gridCol w="1422400"/>
                <a:gridCol w="1320800"/>
              </a:tblGrid>
              <a:tr h="665843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2022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2023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2024</a:t>
                      </a:r>
                      <a:endParaRPr lang="ru-RU" sz="3200" dirty="0"/>
                    </a:p>
                  </a:txBody>
                  <a:tcPr/>
                </a:tc>
              </a:tr>
              <a:tr h="654955">
                <a:tc>
                  <a:txBody>
                    <a:bodyPr/>
                    <a:lstStyle/>
                    <a:p>
                      <a:r>
                        <a:rPr lang="ru-RU" dirty="0" smtClean="0"/>
                        <a:t>Охрана труда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369,4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435,3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451,2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Комиссия по делам несовершеннолетних и защите их прав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1477,4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1741,2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1804,8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Организация,</a:t>
                      </a:r>
                      <a:r>
                        <a:rPr lang="ru-RU" baseline="0" dirty="0" smtClean="0"/>
                        <a:t> осуществление деятельности по опеке и попечительству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2585,5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3047,1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3158,4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Выплата вознаграждения профессиональным опекунам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137,4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Регистрация и учет граждан, имеющих право на получение  жилищных субсидий  в связи  с переселением  из районов Крайнего Севера и приравненных к ним местностей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7,0</a:t>
                      </a:r>
                      <a:endParaRPr lang="ru-RU" dirty="0"/>
                    </a:p>
                  </a:txBody>
                  <a:tcPr/>
                </a:tc>
              </a:tr>
              <a:tr h="665843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4439,3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5230,6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5558,8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ФЕДЕРАЛЬНЫЕ ПРОЕКТЫ В СОСТАВЕ НАЦИОНАЛЬНЫХ ПРОЕКТОВ (ПРОГРАММЫ),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2024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год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E5DEA-22F3-4B47-8F0A-2EBE728E2E2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9100" y="1478628"/>
            <a:ext cx="9055100" cy="1231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«Безопасность дорожного движения» </a:t>
            </a:r>
          </a:p>
          <a:p>
            <a:r>
              <a:rPr lang="ru-RU" sz="1800" dirty="0" smtClean="0"/>
              <a:t> - создание условий для вовлечения обучающихся в муниципальных образовательных организациях в деятельность по профилактике дорожно-транспортного травматизма –      0,0 тыс. рублей.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31800" y="2710528"/>
            <a:ext cx="9258300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«Творческие люди»</a:t>
            </a:r>
          </a:p>
          <a:p>
            <a:r>
              <a:rPr lang="ru-RU" sz="1800" dirty="0" smtClean="0"/>
              <a:t>- субсидии на государственную поддержку отрасли культуры – 290,3 тыс. рублей.</a:t>
            </a:r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9100" y="3447128"/>
            <a:ext cx="9258300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«Успех каждого ребенка»</a:t>
            </a:r>
            <a:r>
              <a:rPr lang="ru-RU" sz="2000" u="sng" dirty="0" smtClean="0"/>
              <a:t> </a:t>
            </a:r>
            <a:r>
              <a:rPr lang="ru-RU" sz="1800" dirty="0" smtClean="0"/>
              <a:t>- Создание в общеобразовательных организациях, расположенных в сельской местности и малых городах, условий для занятий физической культурой и спортом – 1998,6 тыс.рублей.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6400" y="4483437"/>
            <a:ext cx="9258300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u="sng" dirty="0" smtClean="0"/>
              <a:t>Федеральный проект «Обеспечение устойчивого сокращения непригодного для проживания жилищного фонда» </a:t>
            </a:r>
            <a:r>
              <a:rPr lang="ru-RU" sz="1800" dirty="0" smtClean="0"/>
              <a:t>- Переселение граждан из аварийного жилищного фонда, в том числе переселению граждан из аварийного жилищного фонда с учетом необходимости развития малоэтажного жилищного строительства, за счет средств, поступивших от государственной корпорации за счет средств бюджетов субъектов Российской Федерации и Фонда содействия реформированию жилищно-коммунального хозяйства – 7833,6 тыс.рублей.</a:t>
            </a:r>
            <a:endParaRPr lang="ru-RU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</p:spPr>
        <p:txBody>
          <a:bodyPr/>
          <a:lstStyle/>
          <a:p>
            <a:pPr algn="ctr">
              <a:defRPr/>
            </a:pPr>
            <a:fld id="{C5C27D62-7062-4D6C-AA00-B9CAA7316D89}" type="slidenum">
              <a:rPr lang="ru-RU" smtClean="0"/>
              <a:pPr algn="ctr">
                <a:defRPr/>
              </a:pPr>
              <a:t>28</a:t>
            </a:fld>
            <a:endParaRPr lang="ru-RU" smtClean="0"/>
          </a:p>
        </p:txBody>
      </p:sp>
      <p:sp>
        <p:nvSpPr>
          <p:cNvPr id="25603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428625" y="376238"/>
            <a:ext cx="8902700" cy="6397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Непрограммные расходы бюджета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2024 </a:t>
            </a: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года</a:t>
            </a:r>
          </a:p>
        </p:txBody>
      </p:sp>
      <p:sp>
        <p:nvSpPr>
          <p:cNvPr id="332810" name="AutoShape 50"/>
          <p:cNvSpPr>
            <a:spLocks noChangeArrowheads="1"/>
          </p:cNvSpPr>
          <p:nvPr/>
        </p:nvSpPr>
        <p:spPr bwMode="auto">
          <a:xfrm>
            <a:off x="1069975" y="2136775"/>
            <a:ext cx="7908925" cy="792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Обеспечение деятельности Собрания депутатов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2697,0 </a:t>
            </a:r>
            <a:r>
              <a:rPr lang="ru-RU" sz="1800" b="1" dirty="0">
                <a:solidFill>
                  <a:srgbClr val="002060"/>
                </a:solidFill>
              </a:rPr>
              <a:t>тыс.рублей</a:t>
            </a:r>
          </a:p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</p:txBody>
      </p:sp>
      <p:sp>
        <p:nvSpPr>
          <p:cNvPr id="332811" name="AutoShape 50"/>
          <p:cNvSpPr>
            <a:spLocks noChangeArrowheads="1"/>
          </p:cNvSpPr>
          <p:nvPr/>
        </p:nvSpPr>
        <p:spPr bwMode="auto">
          <a:xfrm>
            <a:off x="1435100" y="3111500"/>
            <a:ext cx="7239000" cy="9271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Обеспечение деятельности контрольно-счётной комиссии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2103,2 </a:t>
            </a:r>
            <a:r>
              <a:rPr lang="ru-RU" sz="1800" b="1" dirty="0">
                <a:solidFill>
                  <a:srgbClr val="002060"/>
                </a:solidFill>
              </a:rPr>
              <a:t>тыс.рублей             </a:t>
            </a:r>
            <a:r>
              <a:rPr lang="ru-RU" sz="1800" b="1" dirty="0">
                <a:solidFill>
                  <a:srgbClr val="00FFFF"/>
                </a:solidFill>
              </a:rPr>
              <a:t>                                      </a:t>
            </a:r>
          </a:p>
        </p:txBody>
      </p:sp>
      <p:sp>
        <p:nvSpPr>
          <p:cNvPr id="332812" name="AutoShape 50"/>
          <p:cNvSpPr>
            <a:spLocks noChangeArrowheads="1"/>
          </p:cNvSpPr>
          <p:nvPr/>
        </p:nvSpPr>
        <p:spPr bwMode="auto">
          <a:xfrm>
            <a:off x="1562100" y="4165600"/>
            <a:ext cx="6931025" cy="1041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Защита населения и территории от чрезвычайных 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ситуаций природного  и техногенного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 характера, пожарная безопасность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461,9 тыс.рублей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332813" name="AutoShape 50"/>
          <p:cNvSpPr>
            <a:spLocks noChangeArrowheads="1"/>
          </p:cNvSpPr>
          <p:nvPr/>
        </p:nvSpPr>
        <p:spPr bwMode="auto">
          <a:xfrm>
            <a:off x="2606675" y="5411788"/>
            <a:ext cx="5191125" cy="792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Резервный фонд администрации</a:t>
            </a:r>
          </a:p>
          <a:p>
            <a:pPr algn="ctr"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1800,0 тыс.рублей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25609" name="Line 15"/>
          <p:cNvSpPr>
            <a:spLocks noChangeShapeType="1"/>
          </p:cNvSpPr>
          <p:nvPr/>
        </p:nvSpPr>
        <p:spPr bwMode="auto">
          <a:xfrm>
            <a:off x="403225" y="879475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AutoShape 50"/>
          <p:cNvSpPr>
            <a:spLocks noChangeArrowheads="1"/>
          </p:cNvSpPr>
          <p:nvPr/>
        </p:nvSpPr>
        <p:spPr bwMode="auto">
          <a:xfrm>
            <a:off x="711200" y="1184275"/>
            <a:ext cx="8610600" cy="7588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sz="1800" b="1" dirty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Программные расходы – </a:t>
            </a:r>
            <a:r>
              <a:rPr lang="ru-RU" sz="1800" b="1" dirty="0" smtClean="0">
                <a:solidFill>
                  <a:srgbClr val="002060"/>
                </a:solidFill>
              </a:rPr>
              <a:t>97,0 </a:t>
            </a:r>
            <a:r>
              <a:rPr lang="ru-RU" sz="1800" b="1" dirty="0">
                <a:solidFill>
                  <a:srgbClr val="002060"/>
                </a:solidFill>
              </a:rPr>
              <a:t>%</a:t>
            </a:r>
          </a:p>
          <a:p>
            <a:pPr algn="ctr">
              <a:defRPr/>
            </a:pPr>
            <a:r>
              <a:rPr lang="ru-RU" sz="1800" b="1" dirty="0">
                <a:solidFill>
                  <a:srgbClr val="002060"/>
                </a:solidFill>
              </a:rPr>
              <a:t>Непрограммные расходы – </a:t>
            </a:r>
            <a:r>
              <a:rPr lang="ru-RU" sz="1800" b="1" dirty="0" smtClean="0">
                <a:solidFill>
                  <a:srgbClr val="002060"/>
                </a:solidFill>
              </a:rPr>
              <a:t>3,0 </a:t>
            </a:r>
            <a:r>
              <a:rPr lang="ru-RU" sz="1800" b="1" dirty="0">
                <a:solidFill>
                  <a:srgbClr val="002060"/>
                </a:solidFill>
              </a:rPr>
              <a:t>%</a:t>
            </a:r>
          </a:p>
          <a:p>
            <a:pPr algn="ctr">
              <a:defRPr/>
            </a:pPr>
            <a:endParaRPr lang="ru-RU" sz="1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2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2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09" grpId="0" animBg="1"/>
      <p:bldP spid="332810" grpId="0" animBg="1"/>
      <p:bldP spid="332811" grpId="0" animBg="1"/>
      <p:bldP spid="332812" grpId="0" animBg="1"/>
      <p:bldP spid="332813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203200"/>
            <a:ext cx="8915400" cy="825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Дефицит бюджета на 2024 год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7E391B-098C-4CF5-AB59-9B593539FBB6}" type="slidenum">
              <a:rPr lang="ru-RU"/>
              <a:pPr>
                <a:defRPr/>
              </a:pPr>
              <a:t>29</a:t>
            </a:fld>
            <a:endParaRPr lang="ru-RU"/>
          </a:p>
        </p:txBody>
      </p:sp>
      <p:sp>
        <p:nvSpPr>
          <p:cNvPr id="26628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209550" y="5121275"/>
            <a:ext cx="1951038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880,0 м.р.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9319" name="Text Box 7"/>
          <p:cNvSpPr txBox="1">
            <a:spLocks noChangeArrowheads="1"/>
          </p:cNvSpPr>
          <p:nvPr/>
        </p:nvSpPr>
        <p:spPr bwMode="auto">
          <a:xfrm>
            <a:off x="0" y="1143000"/>
            <a:ext cx="2338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Доходы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880,0 м.р.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108200" y="1329266"/>
          <a:ext cx="7264400" cy="495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8" grpId="0"/>
      <p:bldP spid="269318" grpId="1"/>
      <p:bldP spid="2693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0"/>
            <a:ext cx="89154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Отраслевая структура расходов районного бюджета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ph type="tbl" idx="1"/>
          </p:nvPr>
        </p:nvGraphicFramePr>
        <p:xfrm>
          <a:off x="558801" y="1309641"/>
          <a:ext cx="8826498" cy="5165273"/>
        </p:xfrm>
        <a:graphic>
          <a:graphicData uri="http://schemas.openxmlformats.org/drawingml/2006/table">
            <a:tbl>
              <a:tblPr/>
              <a:tblGrid>
                <a:gridCol w="3750035"/>
                <a:gridCol w="1796526"/>
                <a:gridCol w="1706634"/>
                <a:gridCol w="1573303"/>
              </a:tblGrid>
              <a:tr h="6307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Показатель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год (отчет)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 год (отчет)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год (план)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РАСХОДЫ, ВСЕГО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861 255,0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878660,6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894430,0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Общегосударственные вопросы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75 930,0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100345,1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108147,1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1 184,4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1390,8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1538,3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578,6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274,4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461,9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Национальная экономика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21 983,9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33001,6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25089,4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Жилищно-коммунальное хозяйство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60 741,6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10617,1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6137,5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Охрана окружающей среды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1 044,9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5376,0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2153,8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Образование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584 970,8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600491,8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627452,9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Культура и кинематография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66 224,0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78508,7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78646,1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Социальная политика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34 750,5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34533,2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29908,8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Физическая культура и спорт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1 542,3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1727,7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1766,8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8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Обслуживание муниципального долга 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437,7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158,4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1739,0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Межбюджетные трансферты 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11 866,3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12235,6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11388,4</a:t>
                      </a:r>
                      <a:endParaRPr lang="ru-RU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851" marR="64851" marT="32426" marB="3242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6" name="Rectangle 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84550" y="6356350"/>
            <a:ext cx="3136900" cy="3651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fld id="{C958FBF8-BEFF-4A3C-8297-554AB8863DE8}" type="slidenum">
              <a:rPr lang="ru-RU" smtClean="0"/>
              <a:pPr algn="ctr">
                <a:defRPr/>
              </a:pPr>
              <a:t>3</a:t>
            </a:fld>
            <a:endParaRPr lang="ru-RU" smtClean="0"/>
          </a:p>
        </p:txBody>
      </p:sp>
      <p:sp>
        <p:nvSpPr>
          <p:cNvPr id="7171" name="Номер слайда 4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b"/>
          <a:lstStyle/>
          <a:p>
            <a:pPr algn="r"/>
            <a:endParaRPr lang="ru-RU" sz="120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0" grpId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5438" y="496888"/>
            <a:ext cx="9301162" cy="9890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Источники финансирования дефицита бюджета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91B0B4-2E60-4F54-B433-8DB3A99B6C57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341313" y="876300"/>
            <a:ext cx="9204325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34" name="Rectangle 6"/>
          <p:cNvSpPr>
            <a:spLocks noChangeArrowheads="1"/>
          </p:cNvSpPr>
          <p:nvPr/>
        </p:nvSpPr>
        <p:spPr bwMode="auto">
          <a:xfrm>
            <a:off x="627063" y="2938463"/>
            <a:ext cx="2209800" cy="1685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муниципальные займы,</a:t>
            </a:r>
            <a:r>
              <a:rPr lang="ru-RU" sz="1400" dirty="0">
                <a:solidFill>
                  <a:srgbClr val="002060"/>
                </a:solidFill>
              </a:rPr>
              <a:t> осуществляемые путем выпуска муниципальных ценных бумаг от имени муниципального образования</a:t>
            </a:r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046413" y="2921000"/>
            <a:ext cx="1954212" cy="1695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u="sng" dirty="0">
                <a:solidFill>
                  <a:srgbClr val="002060"/>
                </a:solidFill>
              </a:rPr>
              <a:t>бюджетные кредиты,</a:t>
            </a:r>
            <a:r>
              <a:rPr lang="ru-RU" sz="1400" dirty="0">
                <a:solidFill>
                  <a:srgbClr val="002060"/>
                </a:solidFill>
              </a:rPr>
              <a:t> полученные от бюджетов других уровней бюджетной системы РФ</a:t>
            </a:r>
          </a:p>
        </p:txBody>
      </p:sp>
      <p:sp>
        <p:nvSpPr>
          <p:cNvPr id="252936" name="Rectangle 8"/>
          <p:cNvSpPr>
            <a:spLocks noChangeArrowheads="1"/>
          </p:cNvSpPr>
          <p:nvPr/>
        </p:nvSpPr>
        <p:spPr bwMode="auto">
          <a:xfrm>
            <a:off x="5119688" y="2919413"/>
            <a:ext cx="1992312" cy="16859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u="sng" dirty="0">
                <a:solidFill>
                  <a:srgbClr val="002060"/>
                </a:solidFill>
              </a:rPr>
              <a:t>кредиты,</a:t>
            </a:r>
          </a:p>
          <a:p>
            <a:pPr algn="ctr">
              <a:defRPr/>
            </a:pPr>
            <a:r>
              <a:rPr lang="ru-RU" sz="1800" dirty="0">
                <a:solidFill>
                  <a:srgbClr val="002060"/>
                </a:solidFill>
              </a:rPr>
              <a:t> полученные от кредитных организаций</a:t>
            </a:r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7253288" y="2909888"/>
            <a:ext cx="1982787" cy="16954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700" b="1" u="sng" dirty="0">
                <a:solidFill>
                  <a:srgbClr val="002060"/>
                </a:solidFill>
              </a:rPr>
              <a:t>изменение остатков средств </a:t>
            </a:r>
            <a:r>
              <a:rPr lang="ru-RU" sz="1700" dirty="0">
                <a:solidFill>
                  <a:srgbClr val="002060"/>
                </a:solidFill>
              </a:rPr>
              <a:t>на счетах по учету средств местного бюджета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H="1">
            <a:off x="4953000" y="1612900"/>
            <a:ext cx="12700" cy="1068389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39" name="Line 11"/>
          <p:cNvSpPr>
            <a:spLocks noChangeShapeType="1"/>
          </p:cNvSpPr>
          <p:nvPr/>
        </p:nvSpPr>
        <p:spPr bwMode="auto">
          <a:xfrm>
            <a:off x="1724025" y="269716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>
            <a:off x="4048125" y="2700338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1" name="Line 13"/>
          <p:cNvSpPr>
            <a:spLocks noChangeShapeType="1"/>
          </p:cNvSpPr>
          <p:nvPr/>
        </p:nvSpPr>
        <p:spPr bwMode="auto">
          <a:xfrm>
            <a:off x="6092825" y="2690813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>
            <a:off x="8205788" y="2689225"/>
            <a:ext cx="0" cy="244475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1731963" y="2689225"/>
            <a:ext cx="6488112" cy="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 flipV="1">
            <a:off x="660400" y="5049838"/>
            <a:ext cx="6503988" cy="30162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647700" y="4695825"/>
            <a:ext cx="0" cy="360363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 flipV="1">
            <a:off x="7153275" y="4684713"/>
            <a:ext cx="0" cy="360362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1409701" y="5308600"/>
            <a:ext cx="3449638" cy="922338"/>
          </a:xfrm>
          <a:prstGeom prst="rect">
            <a:avLst/>
          </a:prstGeom>
          <a:solidFill>
            <a:srgbClr val="FFCCFF"/>
          </a:solidFill>
          <a:ln w="15875">
            <a:solidFill>
              <a:srgbClr val="FF99F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u="sng" dirty="0">
                <a:solidFill>
                  <a:srgbClr val="0070C0"/>
                </a:solidFill>
              </a:rPr>
              <a:t>муниципальный долг,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</a:rPr>
              <a:t>то есть совокупность долговых обязательств муниципального образования</a:t>
            </a: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5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52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5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2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25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25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2" grpId="0" animBg="1"/>
      <p:bldP spid="252934" grpId="0" animBg="1"/>
      <p:bldP spid="252935" grpId="0" animBg="1"/>
      <p:bldP spid="252936" grpId="0" animBg="1"/>
      <p:bldP spid="252937" grpId="0" animBg="1"/>
      <p:bldP spid="252938" grpId="0" animBg="1"/>
      <p:bldP spid="252939" grpId="0" animBg="1"/>
      <p:bldP spid="252940" grpId="0" animBg="1"/>
      <p:bldP spid="252941" grpId="0" animBg="1"/>
      <p:bldP spid="252942" grpId="0" animBg="1"/>
      <p:bldP spid="252943" grpId="0" animBg="1"/>
      <p:bldP spid="252944" grpId="0" animBg="1"/>
      <p:bldP spid="252945" grpId="0" animBg="1"/>
      <p:bldP spid="252946" grpId="0" animBg="1"/>
      <p:bldP spid="2529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D7F005-E2AE-47C8-991A-881422A5D0F1}" type="slidenum">
              <a:rPr lang="ru-RU"/>
              <a:pPr>
                <a:defRPr/>
              </a:pPr>
              <a:t>31</a:t>
            </a:fld>
            <a:endParaRPr lang="ru-RU"/>
          </a:p>
        </p:txBody>
      </p:sp>
      <p:sp>
        <p:nvSpPr>
          <p:cNvPr id="28675" name="Номер слайда 2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2535238" y="1196975"/>
            <a:ext cx="5780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01.01.2024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 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14,0 </a:t>
            </a: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млн. рублей</a:t>
            </a:r>
          </a:p>
        </p:txBody>
      </p:sp>
      <p:sp>
        <p:nvSpPr>
          <p:cNvPr id="270340" name="Text Box 4"/>
          <p:cNvSpPr txBox="1">
            <a:spLocks noChangeArrowheads="1"/>
          </p:cNvSpPr>
          <p:nvPr/>
        </p:nvSpPr>
        <p:spPr bwMode="auto">
          <a:xfrm>
            <a:off x="477838" y="315913"/>
            <a:ext cx="8412162" cy="579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Муниципальный долг Ленского района 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AutoShape 2"/>
          <p:cNvSpPr>
            <a:spLocks noChangeArrowheads="1"/>
          </p:cNvSpPr>
          <p:nvPr/>
        </p:nvSpPr>
        <p:spPr bwMode="auto">
          <a:xfrm rot="-5400000">
            <a:off x="2774952" y="1187448"/>
            <a:ext cx="3898899" cy="5562603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eaVert" wrap="none" anchor="ctr"/>
          <a:lstStyle/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Бюджетный </a:t>
            </a: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кредит</a:t>
            </a:r>
            <a:endParaRPr lang="ru-RU" sz="2400" b="1" i="1" u="sng" dirty="0">
              <a:solidFill>
                <a:srgbClr val="0000FF"/>
              </a:solidFill>
              <a:latin typeface="Arial" charset="0"/>
            </a:endParaRPr>
          </a:p>
          <a:p>
            <a:pPr algn="ctr"/>
            <a:r>
              <a:rPr lang="ru-RU" sz="2400" b="1" i="1" u="sng" dirty="0" smtClean="0">
                <a:solidFill>
                  <a:srgbClr val="0000FF"/>
                </a:solidFill>
                <a:latin typeface="Arial" charset="0"/>
              </a:rPr>
              <a:t>19.07.2022г</a:t>
            </a:r>
            <a:r>
              <a:rPr lang="ru-RU" sz="2400" b="1" i="1" u="sng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algn="ctr"/>
            <a:endParaRPr lang="ru-RU" sz="2400" b="1" i="1" u="sng" dirty="0" smtClean="0">
              <a:solidFill>
                <a:srgbClr val="FF0000"/>
              </a:solidFill>
              <a:latin typeface="Arial" charset="0"/>
            </a:endParaRPr>
          </a:p>
          <a:p>
            <a:pPr algn="ctr"/>
            <a:r>
              <a:rPr lang="ru-RU" sz="2400" b="1" i="1" u="sng" dirty="0" smtClean="0">
                <a:solidFill>
                  <a:srgbClr val="FF0000"/>
                </a:solidFill>
                <a:latin typeface="Arial" charset="0"/>
              </a:rPr>
              <a:t>0,1 %</a:t>
            </a:r>
            <a:endParaRPr lang="ru-RU" sz="24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u="sng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ru-RU" sz="2000" b="1" i="1" dirty="0">
              <a:latin typeface="Arial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  <p:bldP spid="270340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542925"/>
            <a:ext cx="8915400" cy="6191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Информация для контактов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idx="1"/>
          </p:nvPr>
        </p:nvSpPr>
        <p:spPr>
          <a:xfrm>
            <a:off x="523875" y="1166813"/>
            <a:ext cx="8915400" cy="4903787"/>
          </a:xfrm>
        </p:spPr>
        <p:txBody>
          <a:bodyPr rtlCol="0">
            <a:normAutofit lnSpcReduction="10000"/>
          </a:bodyPr>
          <a:lstStyle/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</a:t>
            </a:r>
          </a:p>
          <a:p>
            <a:pPr marL="1698625" indent="-1344613"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          </a:t>
            </a:r>
            <a:r>
              <a:rPr lang="ru-RU" sz="2800" b="1" i="1" dirty="0" smtClean="0">
                <a:solidFill>
                  <a:srgbClr val="002060"/>
                </a:solidFill>
              </a:rPr>
              <a:t>Финансовый отдел Администрации муниципального образования </a:t>
            </a:r>
          </a:p>
          <a:p>
            <a:pPr marL="1698625" indent="-1344613" algn="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«Ленский муниципальный район»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i="1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165780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Архангельская область, Ленский район, село Яренск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endParaRPr lang="ru-RU" sz="2600" dirty="0" smtClean="0">
              <a:solidFill>
                <a:srgbClr val="002060"/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ул. Братьев Покровских, дом</a:t>
            </a:r>
            <a:r>
              <a:rPr lang="ru-RU" sz="2600" b="1" dirty="0" smtClean="0">
                <a:solidFill>
                  <a:srgbClr val="002060"/>
                </a:solidFill>
              </a:rPr>
              <a:t> </a:t>
            </a:r>
            <a:r>
              <a:rPr lang="ru-RU" sz="2600" dirty="0" smtClean="0">
                <a:solidFill>
                  <a:srgbClr val="002060"/>
                </a:solidFill>
              </a:rPr>
              <a:t>19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Телефон:  8 (81859) 5-24-09, факс: 8 (81859) 5-25-28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rgbClr val="002060"/>
                </a:solidFill>
              </a:rPr>
              <a:t>адрес электронной почты: </a:t>
            </a:r>
            <a:r>
              <a:rPr lang="en-US" sz="2600" dirty="0" smtClean="0">
                <a:solidFill>
                  <a:srgbClr val="002060"/>
                </a:solidFill>
              </a:rPr>
              <a:t>feuyarensk@yandex.ru</a:t>
            </a: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en-US" sz="2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1698625" indent="-1344613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D54C976-316D-462C-B8BB-1E66D053095B}" type="slidenum">
              <a:rPr lang="ru-RU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1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1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11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1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11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1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>
          <a:xfrm>
            <a:off x="495300" y="292100"/>
            <a:ext cx="8915400" cy="6731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Социальная сфера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0B65C-2016-44B8-8AE7-FF8F4C3BD3A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ph type="chart" idx="1"/>
          </p:nvPr>
        </p:nvGraphicFramePr>
        <p:xfrm>
          <a:off x="495300" y="1981200"/>
          <a:ext cx="8915400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368300" y="152400"/>
            <a:ext cx="8915400" cy="4953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000" b="1" i="1" dirty="0" smtClean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ОБЩЕГОСУДАРСТВЕННЫЕ РАСХОДЫ</a:t>
            </a:r>
          </a:p>
        </p:txBody>
      </p:sp>
      <p:graphicFrame>
        <p:nvGraphicFramePr>
          <p:cNvPr id="2050" name="Диаграмма 4"/>
          <p:cNvGraphicFramePr>
            <a:graphicFrameLocks noGrp="1"/>
          </p:cNvGraphicFramePr>
          <p:nvPr>
            <p:ph type="chart" idx="1"/>
          </p:nvPr>
        </p:nvGraphicFramePr>
        <p:xfrm>
          <a:off x="776288" y="890588"/>
          <a:ext cx="8478837" cy="5187950"/>
        </p:xfrm>
        <a:graphic>
          <a:graphicData uri="http://schemas.openxmlformats.org/presentationml/2006/ole">
            <p:oleObj spid="_x0000_s2050" name="Worksheet" r:id="rId3" imgW="8562944" imgH="5238810" progId="Excel.Sheet.8">
              <p:embed/>
            </p:oleObj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7AC0F-A917-4793-B8FE-097518CC348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1038" y="285750"/>
            <a:ext cx="8915400" cy="8651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E6D967-AE7B-432B-81F0-3A917BD3BFCF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28355" name="AutoShape 27"/>
          <p:cNvSpPr>
            <a:spLocks noChangeArrowheads="1"/>
          </p:cNvSpPr>
          <p:nvPr/>
        </p:nvSpPr>
        <p:spPr bwMode="auto">
          <a:xfrm>
            <a:off x="396875" y="3517900"/>
            <a:ext cx="4441825" cy="2311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направленные на решение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общегосударственных вопросов</a:t>
            </a:r>
          </a:p>
        </p:txBody>
      </p:sp>
      <p:sp>
        <p:nvSpPr>
          <p:cNvPr id="228356" name="AutoShape 27"/>
          <p:cNvSpPr>
            <a:spLocks noChangeArrowheads="1"/>
          </p:cNvSpPr>
          <p:nvPr/>
        </p:nvSpPr>
        <p:spPr bwMode="auto">
          <a:xfrm>
            <a:off x="1974850" y="1997075"/>
            <a:ext cx="6318250" cy="10080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 </a:t>
            </a:r>
          </a:p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социальной направленности</a:t>
            </a:r>
          </a:p>
        </p:txBody>
      </p:sp>
      <p:sp>
        <p:nvSpPr>
          <p:cNvPr id="228357" name="AutoShape 27"/>
          <p:cNvSpPr>
            <a:spLocks noChangeArrowheads="1"/>
          </p:cNvSpPr>
          <p:nvPr/>
        </p:nvSpPr>
        <p:spPr bwMode="auto">
          <a:xfrm>
            <a:off x="5513388" y="3517900"/>
            <a:ext cx="3944937" cy="19573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marL="342900" indent="-342900" algn="ctr">
              <a:defRPr/>
            </a:pPr>
            <a:r>
              <a:rPr lang="ru-RU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Программы </a:t>
            </a: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marL="342900" indent="-342900" algn="ctr">
              <a:defRPr/>
            </a:pPr>
            <a:r>
              <a:rPr lang="ru-RU" sz="20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сфере экономики и ЖКХ</a:t>
            </a:r>
          </a:p>
          <a:p>
            <a:pPr marL="342900" indent="-342900" algn="ctr">
              <a:defRPr/>
            </a:pPr>
            <a:endParaRPr lang="ru-RU" sz="1500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8358" name="Line 6"/>
          <p:cNvSpPr>
            <a:spLocks noChangeShapeType="1"/>
          </p:cNvSpPr>
          <p:nvPr/>
        </p:nvSpPr>
        <p:spPr bwMode="auto">
          <a:xfrm flipH="1">
            <a:off x="1228725" y="1174750"/>
            <a:ext cx="876300" cy="2071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59" name="Line 7"/>
          <p:cNvSpPr>
            <a:spLocks noChangeShapeType="1"/>
          </p:cNvSpPr>
          <p:nvPr/>
        </p:nvSpPr>
        <p:spPr bwMode="auto">
          <a:xfrm>
            <a:off x="5130800" y="1162050"/>
            <a:ext cx="12700" cy="636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8360" name="Line 8"/>
          <p:cNvSpPr>
            <a:spLocks noChangeShapeType="1"/>
          </p:cNvSpPr>
          <p:nvPr/>
        </p:nvSpPr>
        <p:spPr bwMode="auto">
          <a:xfrm>
            <a:off x="8270875" y="1154113"/>
            <a:ext cx="711200" cy="202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8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2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2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228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2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228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animBg="1"/>
      <p:bldP spid="228356" grpId="0" animBg="1"/>
      <p:bldP spid="228357" grpId="0" animBg="1"/>
      <p:bldP spid="228358" grpId="0" animBg="1"/>
      <p:bldP spid="228359" grpId="0" animBg="1"/>
      <p:bldP spid="2283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7325"/>
            <a:ext cx="8915400" cy="129698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Муниципальные программы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социальной направленности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E31AAF3-E128-412D-A610-A8D77C72B821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9220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2E66BA5-9786-4410-A33A-FE3C52A1BB67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229379" name="AutoShape 27"/>
          <p:cNvSpPr>
            <a:spLocks noChangeArrowheads="1"/>
          </p:cNvSpPr>
          <p:nvPr/>
        </p:nvSpPr>
        <p:spPr bwMode="auto">
          <a:xfrm>
            <a:off x="647700" y="1485900"/>
            <a:ext cx="8877300" cy="5207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образования Ленского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местного самоуправления в МО «Ленский муниципальный район»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поддержка социально ориентированных некоммерческих организаций </a:t>
            </a: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сферы культуры МО «Ленский муниципальный район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-Профилактика безнадзорности и правонарушений несовершеннолетних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территории МО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«Ленский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>
              <a:defRPr/>
            </a:pP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-Развитие физической культуры, спорта, туризма, повышение эффективности </a:t>
            </a:r>
          </a:p>
          <a:p>
            <a:pPr>
              <a:defRPr/>
            </a:pP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реализации молодежной и семейной политики в </a:t>
            </a:r>
            <a:endParaRPr lang="ru-RU" sz="1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 «Ленский </a:t>
            </a:r>
            <a:r>
              <a:rPr 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</a:t>
            </a:r>
            <a:r>
              <a:rPr 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endParaRPr lang="ru-RU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229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37404F0-DE3D-469B-B7CA-133C1174FDAC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0243" name="Номер слайда 3"/>
          <p:cNvSpPr txBox="1">
            <a:spLocks noGrp="1"/>
          </p:cNvSpPr>
          <p:nvPr/>
        </p:nvSpPr>
        <p:spPr bwMode="auto">
          <a:xfrm>
            <a:off x="7099300" y="6248400"/>
            <a:ext cx="231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endParaRPr lang="ru-RU" sz="1200"/>
          </a:p>
        </p:txBody>
      </p:sp>
      <p:sp>
        <p:nvSpPr>
          <p:cNvPr id="230403" name="AutoShape 50"/>
          <p:cNvSpPr>
            <a:spLocks noChangeArrowheads="1"/>
          </p:cNvSpPr>
          <p:nvPr/>
        </p:nvSpPr>
        <p:spPr bwMode="auto">
          <a:xfrm>
            <a:off x="254000" y="1354138"/>
            <a:ext cx="5219700" cy="4238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Реализация общеобразовательных программ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6172200" y="1257300"/>
            <a:ext cx="35052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2022 год – 599,9 млн.рублей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2023 год – 613,1 млн.рублей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год – 638,1 млн.рублей</a:t>
            </a:r>
          </a:p>
          <a:p>
            <a:pPr algn="just">
              <a:spcBef>
                <a:spcPct val="5000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endParaRPr lang="ru-RU" sz="2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spcBef>
                <a:spcPct val="50000"/>
              </a:spcBef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</a:p>
        </p:txBody>
      </p:sp>
      <p:sp>
        <p:nvSpPr>
          <p:cNvPr id="230405" name="AutoShape 50"/>
          <p:cNvSpPr>
            <a:spLocks noChangeArrowheads="1"/>
          </p:cNvSpPr>
          <p:nvPr/>
        </p:nvSpPr>
        <p:spPr bwMode="auto">
          <a:xfrm>
            <a:off x="219074" y="1905000"/>
            <a:ext cx="5267325" cy="1549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Компенсация родительской платы за присмотр 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уход  за </a:t>
            </a:r>
            <a:r>
              <a:rPr lang="ru-RU" sz="1600" b="1" dirty="0">
                <a:solidFill>
                  <a:schemeClr val="tx1"/>
                </a:solidFill>
              </a:rPr>
              <a:t>ребёнком в образовательных 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организациях, реализующих </a:t>
            </a:r>
            <a:r>
              <a:rPr lang="ru-RU" sz="1600" b="1" dirty="0">
                <a:solidFill>
                  <a:schemeClr val="tx1"/>
                </a:solidFill>
              </a:rPr>
              <a:t>образовательную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программу дошкольного </a:t>
            </a:r>
            <a:r>
              <a:rPr lang="ru-RU" sz="1600" b="1" dirty="0">
                <a:solidFill>
                  <a:schemeClr val="tx1"/>
                </a:solidFill>
              </a:rPr>
              <a:t>образования</a:t>
            </a:r>
          </a:p>
        </p:txBody>
      </p:sp>
      <p:sp>
        <p:nvSpPr>
          <p:cNvPr id="230406" name="AutoShape 50"/>
          <p:cNvSpPr>
            <a:spLocks noChangeArrowheads="1"/>
          </p:cNvSpPr>
          <p:nvPr/>
        </p:nvSpPr>
        <p:spPr bwMode="auto">
          <a:xfrm>
            <a:off x="193675" y="3581400"/>
            <a:ext cx="5149850" cy="1346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500" b="1" dirty="0">
                <a:solidFill>
                  <a:schemeClr val="tx1"/>
                </a:solidFill>
              </a:rPr>
              <a:t>Обеспечение предоставления жилых помещений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детям-сиротам </a:t>
            </a:r>
            <a:r>
              <a:rPr lang="ru-RU" sz="1500" b="1" dirty="0">
                <a:solidFill>
                  <a:schemeClr val="tx1"/>
                </a:solidFill>
              </a:rPr>
              <a:t>и детям, оставшимся без </a:t>
            </a:r>
            <a:r>
              <a:rPr lang="ru-RU" sz="1500" b="1" dirty="0" smtClean="0">
                <a:solidFill>
                  <a:schemeClr val="tx1"/>
                </a:solidFill>
              </a:rPr>
              <a:t>попечения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 родителей, лицам </a:t>
            </a:r>
            <a:r>
              <a:rPr lang="ru-RU" sz="1500" b="1" dirty="0">
                <a:solidFill>
                  <a:schemeClr val="tx1"/>
                </a:solidFill>
              </a:rPr>
              <a:t>из их числа по договорам </a:t>
            </a:r>
            <a:endParaRPr lang="ru-RU" sz="1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tx1"/>
                </a:solidFill>
              </a:rPr>
              <a:t>найма специализированных </a:t>
            </a:r>
            <a:r>
              <a:rPr lang="ru-RU" sz="1500" b="1" dirty="0">
                <a:solidFill>
                  <a:schemeClr val="tx1"/>
                </a:solidFill>
              </a:rPr>
              <a:t>жилых помещений </a:t>
            </a:r>
          </a:p>
        </p:txBody>
      </p:sp>
      <p:sp>
        <p:nvSpPr>
          <p:cNvPr id="230408" name="AutoShape 50"/>
          <p:cNvSpPr>
            <a:spLocks noChangeArrowheads="1"/>
          </p:cNvSpPr>
          <p:nvPr/>
        </p:nvSpPr>
        <p:spPr bwMode="auto">
          <a:xfrm>
            <a:off x="215900" y="5067300"/>
            <a:ext cx="5178425" cy="444500"/>
          </a:xfrm>
          <a:prstGeom prst="roundRect">
            <a:avLst>
              <a:gd name="adj" fmla="val 2348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Мероприятия по оздоровлению детей</a:t>
            </a:r>
          </a:p>
        </p:txBody>
      </p:sp>
      <p:sp>
        <p:nvSpPr>
          <p:cNvPr id="230409" name="Rectangle 9"/>
          <p:cNvSpPr>
            <a:spLocks noChangeArrowheads="1"/>
          </p:cNvSpPr>
          <p:nvPr/>
        </p:nvSpPr>
        <p:spPr bwMode="auto">
          <a:xfrm>
            <a:off x="241300" y="195263"/>
            <a:ext cx="9334500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Муниципальная  программа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«Развитие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образования Ленского  муниципального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района»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3" name="AutoShape 50"/>
          <p:cNvSpPr>
            <a:spLocks noChangeArrowheads="1"/>
          </p:cNvSpPr>
          <p:nvPr/>
        </p:nvSpPr>
        <p:spPr bwMode="auto">
          <a:xfrm>
            <a:off x="190500" y="5791200"/>
            <a:ext cx="5178425" cy="533400"/>
          </a:xfrm>
          <a:prstGeom prst="roundRect">
            <a:avLst>
              <a:gd name="adj" fmla="val 2348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Совершенствование системы выявления 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1"/>
                </a:solidFill>
              </a:rPr>
              <a:t>развития талантов </a:t>
            </a:r>
            <a:r>
              <a:rPr lang="ru-RU" sz="1600" b="1" dirty="0">
                <a:solidFill>
                  <a:schemeClr val="tx1"/>
                </a:solidFill>
              </a:rPr>
              <a:t>детей </a:t>
            </a:r>
          </a:p>
        </p:txBody>
      </p:sp>
      <p:pic>
        <p:nvPicPr>
          <p:cNvPr id="10251" name="Picture 12" descr="C:\Users\Кривошеина ТА\Desktop\SgGeJRKnDE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4975" y="2574925"/>
            <a:ext cx="41751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0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0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0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0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4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04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04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0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0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0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04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animBg="1"/>
      <p:bldP spid="230405" grpId="0" animBg="1"/>
      <p:bldP spid="230406" grpId="0" animBg="1"/>
      <p:bldP spid="230408" grpId="0" animBg="1"/>
      <p:bldP spid="230409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МП «Развитие образования Ленского муниципального района»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3399FF"/>
                </a:solidFill>
                <a:latin typeface="Monotype Corsiva" pitchFamily="66" charset="0"/>
              </a:rPr>
              <a:t>(расходы на дополнительное образование детей на 2024 год 38606,0 тыс. рублей)</a:t>
            </a:r>
            <a: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bg1">
                    <a:lumMod val="10000"/>
                  </a:schemeClr>
                </a:solidFill>
              </a:rPr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1268" name="Содержимое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9461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7099300" y="6318250"/>
            <a:ext cx="2311400" cy="365125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00A4C9F-6B2E-46C6-AFA0-D9744C8965F1}" type="slidenum">
              <a:rPr lang="ru-RU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11270" name="Picture 8" descr="C:\Users\Кривошеина ТА\Desktop\PS7KbDjUJ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1473200"/>
            <a:ext cx="44196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271" name="Picture 9" descr="C:\Users\Кривошеина ТА\Desktop\lxl0m_NDoq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2006600"/>
            <a:ext cx="4432300" cy="336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272" name="Picture 10" descr="C:\Users\Кривошеина ТА\Desktop\MdsffFgJ1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" y="4013200"/>
            <a:ext cx="4457700" cy="224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 advTm="1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15032</TotalTime>
  <Words>1879</Words>
  <Application>Microsoft Office PowerPoint</Application>
  <PresentationFormat>Лист A4 (210x297 мм)</PresentationFormat>
  <Paragraphs>492</Paragraphs>
  <Slides>32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Тема Office</vt:lpstr>
      <vt:lpstr>Worksheet</vt:lpstr>
      <vt:lpstr>Расходы районного бюджета</vt:lpstr>
      <vt:lpstr>Расходы бюджета муниципального образования «Ленский муниципальный район»</vt:lpstr>
      <vt:lpstr>Отраслевая структура расходов районного бюджета</vt:lpstr>
      <vt:lpstr>Социальная сфера</vt:lpstr>
      <vt:lpstr>ОБЩЕГОСУДАРСТВЕННЫЕ РАСХОДЫ</vt:lpstr>
      <vt:lpstr>Муниципальные программы</vt:lpstr>
      <vt:lpstr> Муниципальные программы социальной направленности</vt:lpstr>
      <vt:lpstr>Слайд 8</vt:lpstr>
      <vt:lpstr>МП «Развитие образования Ленского муниципального района»  (расходы на дополнительное образование детей на 2024 год 38606,0 тыс. рублей) </vt:lpstr>
      <vt:lpstr>МП «Развитие образования Ленского муниципального района»   </vt:lpstr>
      <vt:lpstr>Слайд 11</vt:lpstr>
      <vt:lpstr>МП «Профилактика безнадзорности и правонарушений несовершеннолетних на территории  МО «Ленский муниципальный район»</vt:lpstr>
      <vt:lpstr>МП «Развитие сферы культуры в Ленском районе»</vt:lpstr>
      <vt:lpstr>Слайд 14</vt:lpstr>
      <vt:lpstr>Муниципальные программы в сфере экономики и ЖКХ</vt:lpstr>
      <vt:lpstr>Слайд 16</vt:lpstr>
      <vt:lpstr>Слайд 17</vt:lpstr>
      <vt:lpstr>МП «Ремонт и содержание сети автомобильных дорог, находящихся в собственности  МО «Ленский муниципальный район»</vt:lpstr>
      <vt:lpstr>Муниципальная программа «Развитие торговли на территории МО «Ленский муниципальный район»</vt:lpstr>
      <vt:lpstr>Слайд 20</vt:lpstr>
      <vt:lpstr>Слайд 21</vt:lpstr>
      <vt:lpstr>Слайд 22</vt:lpstr>
      <vt:lpstr>Слайд 23</vt:lpstr>
      <vt:lpstr>Муниципальные программы направленные на решение общегосударственных вопросов</vt:lpstr>
      <vt:lpstr>МП «Управление муниципальными финансами МО «Ленский муниципальный район» и муниципальным долгом МО «Ленский муниципальный район»</vt:lpstr>
      <vt:lpstr>Осуществление государственных полномочий</vt:lpstr>
      <vt:lpstr>ФЕДЕРАЛЬНЫЕ ПРОЕКТЫ В СОСТАВЕ НАЦИОНАЛЬНЫХ ПРОЕКТОВ (ПРОГРАММЫ), 2024 год</vt:lpstr>
      <vt:lpstr>Слайд 28</vt:lpstr>
      <vt:lpstr>Дефицит бюджета на 2024 год</vt:lpstr>
      <vt:lpstr>Источники финансирования дефицита бюджета</vt:lpstr>
      <vt:lpstr>Слайд 31</vt:lpstr>
      <vt:lpstr>Информация для контактов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</dc:title>
  <dc:creator>user</dc:creator>
  <cp:lastModifiedBy>Беккер Ж.С</cp:lastModifiedBy>
  <cp:revision>1690</cp:revision>
  <dcterms:created xsi:type="dcterms:W3CDTF">2013-10-23T10:56:41Z</dcterms:created>
  <dcterms:modified xsi:type="dcterms:W3CDTF">2024-03-25T08:27:41Z</dcterms:modified>
</cp:coreProperties>
</file>