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53" r:id="rId1"/>
  </p:sldMasterIdLst>
  <p:notesMasterIdLst>
    <p:notesMasterId r:id="rId35"/>
  </p:notesMasterIdLst>
  <p:handoutMasterIdLst>
    <p:handoutMasterId r:id="rId36"/>
  </p:handoutMasterIdLst>
  <p:sldIdLst>
    <p:sldId id="370" r:id="rId2"/>
    <p:sldId id="495" r:id="rId3"/>
    <p:sldId id="496" r:id="rId4"/>
    <p:sldId id="504" r:id="rId5"/>
    <p:sldId id="503" r:id="rId6"/>
    <p:sldId id="379" r:id="rId7"/>
    <p:sldId id="380" r:id="rId8"/>
    <p:sldId id="381" r:id="rId9"/>
    <p:sldId id="493" r:id="rId10"/>
    <p:sldId id="498" r:id="rId11"/>
    <p:sldId id="462" r:id="rId12"/>
    <p:sldId id="499" r:id="rId13"/>
    <p:sldId id="500" r:id="rId14"/>
    <p:sldId id="492" r:id="rId15"/>
    <p:sldId id="491" r:id="rId16"/>
    <p:sldId id="487" r:id="rId17"/>
    <p:sldId id="505" r:id="rId18"/>
    <p:sldId id="466" r:id="rId19"/>
    <p:sldId id="471" r:id="rId20"/>
    <p:sldId id="506" r:id="rId21"/>
    <p:sldId id="508" r:id="rId22"/>
    <p:sldId id="509" r:id="rId23"/>
    <p:sldId id="510" r:id="rId24"/>
    <p:sldId id="472" r:id="rId25"/>
    <p:sldId id="475" r:id="rId26"/>
    <p:sldId id="513" r:id="rId27"/>
    <p:sldId id="512" r:id="rId28"/>
    <p:sldId id="514" r:id="rId29"/>
    <p:sldId id="507" r:id="rId30"/>
    <p:sldId id="418" r:id="rId31"/>
    <p:sldId id="403" r:id="rId32"/>
    <p:sldId id="419" r:id="rId33"/>
    <p:sldId id="458" r:id="rId34"/>
  </p:sldIdLst>
  <p:sldSz cx="9906000" cy="6858000" type="A4"/>
  <p:notesSz cx="6735763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0000"/>
    <a:srgbClr val="3399FF"/>
    <a:srgbClr val="E7CE19"/>
    <a:srgbClr val="FFFF00"/>
    <a:srgbClr val="3AE2F4"/>
    <a:srgbClr val="ACE0EA"/>
    <a:srgbClr val="FF5050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6374" autoAdjust="0"/>
  </p:normalViewPr>
  <p:slideViewPr>
    <p:cSldViewPr snapToGrid="0">
      <p:cViewPr>
        <p:scale>
          <a:sx n="60" d="100"/>
          <a:sy n="60" d="100"/>
        </p:scale>
        <p:origin x="-2491" y="-69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расходов</a:t>
            </a:r>
            <a:r>
              <a:rPr lang="ru-RU" baseline="0" dirty="0" smtClean="0"/>
              <a:t> в области социальной сферы </a:t>
            </a:r>
          </a:p>
          <a:p>
            <a:pPr>
              <a:defRPr/>
            </a:pPr>
            <a:r>
              <a:rPr lang="ru-RU" baseline="0" dirty="0" smtClean="0"/>
              <a:t>в 2024 году</a:t>
            </a:r>
            <a:endParaRPr lang="ru-RU" dirty="0"/>
          </a:p>
        </c:rich>
      </c:tx>
      <c:layout/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7543800614666782E-2"/>
          <c:y val="9.4739040533180857E-2"/>
          <c:w val="0.67313536128496754"/>
          <c:h val="0.90526095946681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0</c:v>
                </c:pt>
              </c:strCache>
            </c:strRef>
          </c:tx>
          <c:explosion val="2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
</a:t>
                    </a:r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Дошкольное, общее и дополнительное образование</c:v>
                </c:pt>
                <c:pt idx="1">
                  <c:v>Другие расходы в области образования</c:v>
                </c:pt>
                <c:pt idx="2">
                  <c:v>Охрана семьи и детства</c:v>
                </c:pt>
                <c:pt idx="3">
                  <c:v>Физическая культура и спорт</c:v>
                </c:pt>
                <c:pt idx="4">
                  <c:v>Пенсионное обеспечение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18192.400000000001</c:v>
                </c:pt>
                <c:pt idx="1">
                  <c:v>26346.799999999996</c:v>
                </c:pt>
                <c:pt idx="2">
                  <c:v>13445.3</c:v>
                </c:pt>
                <c:pt idx="3">
                  <c:v>5333.6</c:v>
                </c:pt>
                <c:pt idx="4">
                  <c:v>4485.2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08772490617411"/>
          <c:y val="0.15520267272928914"/>
          <c:w val="0.25407602196629631"/>
          <c:h val="0.74670879608358975"/>
        </c:manualLayout>
      </c:layout>
      <c:txPr>
        <a:bodyPr/>
        <a:lstStyle/>
        <a:p>
          <a:pPr defTabSz="720000"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 algn="ctr">
              <a:defRPr/>
            </a:pPr>
            <a:r>
              <a:rPr lang="ru-RU" sz="2000" dirty="0"/>
              <a:t>Расходы на оказание транспортных услуг </a:t>
            </a:r>
            <a:r>
              <a:rPr lang="ru-RU" sz="2000" dirty="0" smtClean="0"/>
              <a:t>населению</a:t>
            </a:r>
          </a:p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2000" dirty="0"/>
              <a:t>(тыс. рублей)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оказание транспортных услуг населению (тыс. рублей)</c:v>
                </c:pt>
              </c:strCache>
            </c:strRef>
          </c:tx>
          <c:dLbls>
            <c:dLbl>
              <c:idx val="0"/>
              <c:layout>
                <c:manualLayout>
                  <c:x val="1.152073732718895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40092165898619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592165898617514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3692.1</c:v>
                </c:pt>
                <c:pt idx="1">
                  <c:v>7461.3</c:v>
                </c:pt>
                <c:pt idx="2">
                  <c:v>8140.7</c:v>
                </c:pt>
              </c:numCache>
            </c:numRef>
          </c:val>
        </c:ser>
        <c:dLbls>
          <c:showVal val="1"/>
        </c:dLbls>
        <c:gapWidth val="55"/>
        <c:gapDepth val="55"/>
        <c:shape val="cylinder"/>
        <c:axId val="137324800"/>
        <c:axId val="137330688"/>
        <c:axId val="0"/>
      </c:bar3DChart>
      <c:catAx>
        <c:axId val="1373248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330688"/>
        <c:crosses val="autoZero"/>
        <c:auto val="1"/>
        <c:lblAlgn val="ctr"/>
        <c:lblOffset val="100"/>
      </c:catAx>
      <c:valAx>
        <c:axId val="137330688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crossAx val="13732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61404734827215"/>
          <c:y val="0.49214101865067272"/>
          <c:w val="0.26920072663188327"/>
          <c:h val="0.3207839536860336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0"/>
      <c:rotY val="0"/>
      <c:perspective val="30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Улучшение жилищных условий граждан,проживающих в сельской местности (тыс. рублей)</c:v>
                </c:pt>
              </c:strCache>
            </c:strRef>
          </c:tx>
          <c:dLbls>
            <c:txPr>
              <a:bodyPr/>
              <a:lstStyle/>
              <a:p>
                <a:pPr>
                  <a:defRPr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911.5</c:v>
                </c:pt>
                <c:pt idx="1">
                  <c:v>5838.6</c:v>
                </c:pt>
                <c:pt idx="2">
                  <c:v>13390.9</c:v>
                </c:pt>
              </c:numCache>
            </c:numRef>
          </c:val>
        </c:ser>
        <c:dLbls>
          <c:showVal val="1"/>
        </c:dLbls>
        <c:gapWidth val="55"/>
        <c:gapDepth val="55"/>
        <c:shape val="cylinder"/>
        <c:axId val="139024256"/>
        <c:axId val="139025792"/>
        <c:axId val="0"/>
      </c:bar3DChart>
      <c:catAx>
        <c:axId val="139024256"/>
        <c:scaling>
          <c:orientation val="minMax"/>
        </c:scaling>
        <c:axPos val="b"/>
        <c:majorTickMark val="none"/>
        <c:tickLblPos val="nextTo"/>
        <c:crossAx val="139025792"/>
        <c:crosses val="autoZero"/>
        <c:auto val="1"/>
        <c:lblAlgn val="ctr"/>
        <c:lblOffset val="100"/>
      </c:catAx>
      <c:valAx>
        <c:axId val="139025792"/>
        <c:scaling>
          <c:orientation val="minMax"/>
        </c:scaling>
        <c:axPos val="l"/>
        <c:majorGridlines/>
        <c:numFmt formatCode="#,##0.0" sourceLinked="1"/>
        <c:majorTickMark val="none"/>
        <c:tickLblPos val="nextTo"/>
        <c:crossAx val="139024256"/>
        <c:crosses val="autoZero"/>
        <c:crossBetween val="between"/>
      </c:valAx>
      <c:spPr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2024</a:t>
            </a:r>
            <a:r>
              <a:rPr lang="ru-RU" dirty="0" smtClean="0"/>
              <a:t> год </a:t>
            </a:r>
            <a:endParaRPr lang="en-US" dirty="0"/>
          </a:p>
        </c:rich>
      </c:tx>
      <c:layout>
        <c:manualLayout>
          <c:xMode val="edge"/>
          <c:yMode val="edge"/>
          <c:x val="0.61489439184268024"/>
          <c:y val="1.537147530255785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4763779527559061E-3"/>
          <c:y val="0.16537286720780167"/>
          <c:w val="0.8316929133858274"/>
          <c:h val="0.73936110338951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1"/>
              <c:layout>
                <c:manualLayout>
                  <c:x val="7.7261609523219074E-2"/>
                  <c:y val="3.3470277981632536E-3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Возврат кредита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929.1</c:v>
                </c:pt>
                <c:pt idx="1">
                  <c:v>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FE3FE8-C072-43AB-84B4-7968D9A5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41363"/>
            <a:ext cx="5335587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95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965666-6097-4F82-96D3-AE846BAF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84A83-0CD3-4E1B-9AC5-8CEABAB59EC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A2C59-7440-4912-8EE0-5D359914A807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15631-67AB-4462-874D-56583CE30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C7AA0-F796-4462-A588-15C17310BE94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3FC-9DA4-4201-A3DD-D10813B961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FDC8A-745F-4321-8232-742769902C34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AC821-A629-4B73-9B7B-A63A7DDB0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3F8F-D412-4E73-8F6A-7E3B352EDD61}" type="datetime1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878B-7116-43F7-BA0D-278E3389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42E3-4BDB-4706-9C0D-8245A9E35F03}" type="datetime1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4792-34AF-49E3-B141-4386374F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F2A7-002F-4207-84CC-70D031022269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8293-3A91-43CD-BD1D-5A2E0D203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29543-D2FC-4E26-8BAE-13AAA237988F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2BF9B-52C2-42D4-B883-0B049BE34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F8F3C-0C9B-49C0-8F0C-E25900789850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49659-5A05-471A-92BA-F266802248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91C16-AEC6-474C-A888-BE954723EED5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152D8-F52D-4B18-AE39-35AB28224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15F8C-FFD7-45A7-92A1-131824E7D5E4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24DDB-BD23-4DE2-8C01-548CCA94A452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F3CD8-60CB-449A-B573-F6F5B308E472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1AB1A-73FF-446A-B60B-B557D7CF02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05FE4-A790-4AF2-BFBA-D3F70AC02998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6EE5D-8C56-4C1E-95A9-8E1B443AFB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666260-F20C-4469-A7F3-8227CF0E52CD}" type="datetime1">
              <a:rPr lang="ru-RU" smtClean="0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EEFD75-98E3-4E4B-9669-925FDF67A2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  <p:sldLayoutId id="2147484965" r:id="rId12"/>
    <p:sldLayoutId id="21474849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42900"/>
            <a:ext cx="8915400" cy="5588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Расходы районного бюджета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922338"/>
            <a:ext cx="8915400" cy="650875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176213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Расходы бюджета – выплачиваемые из бюджета  денежные средства, за исключением   средств, являющихся источниками финансирования дефицита бюджета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E07E4E-4AF3-48ED-807D-6D1A3AB778D0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5125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3783013" y="1697038"/>
            <a:ext cx="2341562" cy="10969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rIns="126000" anchor="ctr"/>
          <a:lstStyle/>
          <a:p>
            <a:pPr algn="ctr"/>
            <a:r>
              <a:rPr lang="ru-RU" sz="1800" b="1" dirty="0"/>
              <a:t>Распределение расходов в районном бюджете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36550" y="3386138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/>
              <a:t>По функциям местного самоуправления – </a:t>
            </a:r>
            <a:r>
              <a:rPr lang="ru-RU" sz="1600"/>
              <a:t>«отраслевая» структура расходов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3414713" y="3425825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/>
              <a:t>По органам местного самоуправления – </a:t>
            </a:r>
            <a:r>
              <a:rPr lang="ru-RU" sz="1600" dirty="0"/>
              <a:t>«ведомственная» структура расходов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6413500" y="3435350"/>
            <a:ext cx="3108325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По муниципальным программам – 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«программная» структура расходов</a:t>
            </a:r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 rot="7897213">
            <a:off x="1767681" y="21010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9146" name="AutoShape 10"/>
          <p:cNvSpPr>
            <a:spLocks noChangeArrowheads="1"/>
          </p:cNvSpPr>
          <p:nvPr/>
        </p:nvSpPr>
        <p:spPr bwMode="auto">
          <a:xfrm rot="2313247">
            <a:off x="6381750" y="216535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>
            <a:off x="4543425" y="2860675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9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nimBg="1"/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4000"/>
            <a:ext cx="8915400" cy="873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образования Ленского муниципального района»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95300" y="1432559"/>
          <a:ext cx="8978900" cy="4707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08"/>
                <a:gridCol w="1959212"/>
                <a:gridCol w="1621408"/>
                <a:gridCol w="1838072"/>
              </a:tblGrid>
              <a:tr h="502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7628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Дошкольное</a:t>
                      </a:r>
                      <a:r>
                        <a:rPr lang="ru-RU" sz="1800" baseline="0" dirty="0" smtClean="0"/>
                        <a:t> образование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156 833,6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159 172,8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163 197,1</a:t>
                      </a:r>
                      <a:endParaRPr lang="ru-RU" dirty="0"/>
                    </a:p>
                  </a:txBody>
                  <a:tcPr anchor="ctr"/>
                </a:tc>
              </a:tr>
              <a:tr h="7127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Общее образование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357 100,9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360 068,1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389 942,9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937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Дополнительное образование</a:t>
                      </a:r>
                      <a:r>
                        <a:rPr lang="ru-RU" sz="1800" baseline="0" dirty="0" smtClean="0"/>
                        <a:t> детей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36 586,1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42 513,6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37 671,6</a:t>
                      </a:r>
                      <a:endParaRPr lang="ru-RU" dirty="0"/>
                    </a:p>
                  </a:txBody>
                  <a:tcPr anchor="ctr"/>
                </a:tc>
              </a:tr>
              <a:tr h="4730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Молодёжная политика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1 384,7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773,5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1 932,00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2802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Другие вопросы в области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33 065,5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37 938,9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39 496,9</a:t>
                      </a:r>
                      <a:endParaRPr lang="ru-RU" dirty="0"/>
                    </a:p>
                  </a:txBody>
                  <a:tcPr anchor="ctr"/>
                </a:tc>
              </a:tr>
              <a:tr h="6346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Охрана семьи и детства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15 299,6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13 445,3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18 468,1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707C4833-D987-481F-8E23-26122A360635}" type="slidenum">
              <a:rPr lang="ru-RU" smtClean="0"/>
              <a:pPr algn="ctr"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  <p:transition advClick="0" advTm="1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D845AC-1290-455C-9351-61F2DF9A370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5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330200" y="228600"/>
            <a:ext cx="9352280" cy="1244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МП«Развитие местного самоуправления в МО «Ленский муниципальный район» и поддержка социально ориентированных некоммерческих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организаций»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55600" y="1622425"/>
            <a:ext cx="45847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5080000" y="1562100"/>
            <a:ext cx="4419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200" b="1" i="1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4927600" y="1270000"/>
            <a:ext cx="42767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317500" y="4256088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0000"/>
                </a:solidFill>
              </a:rPr>
              <a:t/>
            </a:r>
            <a:br>
              <a:rPr lang="ru-RU" sz="1200" b="1" i="1">
                <a:solidFill>
                  <a:srgbClr val="FF0000"/>
                </a:solidFill>
              </a:rPr>
            </a:br>
            <a:r>
              <a:rPr lang="ru-RU" sz="1200" b="1" i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900" y="1635760"/>
            <a:ext cx="4173220" cy="24688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Развитие инициативных проектов в рамках регионального проекта «Комфортное Поморье»</a:t>
            </a:r>
          </a:p>
          <a:p>
            <a:pPr algn="ctr">
              <a:defRPr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 – 13,5 млн. рублей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700" y="4356100"/>
            <a:ext cx="8796020" cy="207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</a:rPr>
              <a:t>Содействие развитию социально-ориентированных некоммерческих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организаций</a:t>
            </a:r>
          </a:p>
          <a:p>
            <a:pPr algn="ctr">
              <a:defRPr/>
            </a:pPr>
            <a:endParaRPr lang="ru-RU" sz="2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2022 год – 337,7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2023 год – 87,0 тыс.рублей                  2024 – 52,7 тыс. рублей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1400" y="1643380"/>
            <a:ext cx="4455160" cy="25019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Развитие </a:t>
            </a:r>
            <a:r>
              <a:rPr lang="ru-RU" sz="2200" b="1" dirty="0">
                <a:solidFill>
                  <a:srgbClr val="0070C0"/>
                </a:solidFill>
              </a:rPr>
              <a:t>территориального общественного самоуправления</a:t>
            </a:r>
          </a:p>
          <a:p>
            <a:pPr>
              <a:defRPr/>
            </a:pPr>
            <a:endParaRPr lang="ru-RU" sz="1800" b="1" i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 – 1 390,3 тыс.рублей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 – 1 719,1 тыс.рублей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  – 1 094,3 тыс. рублей</a:t>
            </a:r>
          </a:p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 autoUpdateAnimBg="0"/>
      <p:bldP spid="315398" grpId="0" autoUpdateAnimBg="0"/>
      <p:bldP spid="315399" grpId="0" autoUpdateAnimBg="0"/>
      <p:bldP spid="3154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6240" y="274320"/>
            <a:ext cx="9316720" cy="1452880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«Профилактика безнадзорности и правонарушений несовершеннолетних на территории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МО «Ленский муниципальный район»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67B2F92-E010-44FC-86C2-6E9BDBF363E2}" type="slidenum">
              <a:rPr lang="ru-RU" smtClean="0"/>
              <a:pPr algn="ctr">
                <a:defRPr/>
              </a:pPr>
              <a:t>12</a:t>
            </a:fld>
            <a:endParaRPr lang="ru-RU" dirty="0" smtClean="0"/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713288" y="3773488"/>
            <a:ext cx="4938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latin typeface="Tahoma" pitchFamily="34" charset="0"/>
              </a:rPr>
              <a:t>  </a:t>
            </a:r>
            <a:r>
              <a:rPr lang="ru-RU" sz="1800" b="1" dirty="0" smtClean="0">
                <a:latin typeface="Tahoma" pitchFamily="34" charset="0"/>
              </a:rPr>
              <a:t>2022                 2023                   2024</a:t>
            </a:r>
            <a:endParaRPr lang="ru-RU" sz="1800" b="1" dirty="0">
              <a:latin typeface="Tahoma" pitchFamily="34" charset="0"/>
            </a:endParaRPr>
          </a:p>
        </p:txBody>
      </p:sp>
      <p:sp>
        <p:nvSpPr>
          <p:cNvPr id="316421" name="AutoShape 50"/>
          <p:cNvSpPr>
            <a:spLocks noChangeArrowheads="1"/>
          </p:cNvSpPr>
          <p:nvPr/>
        </p:nvSpPr>
        <p:spPr bwMode="auto">
          <a:xfrm>
            <a:off x="193675" y="4005263"/>
            <a:ext cx="4251325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Профилактика безнадзорности 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правонарушений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несовершеннолетних</a:t>
            </a:r>
          </a:p>
        </p:txBody>
      </p:sp>
      <p:sp>
        <p:nvSpPr>
          <p:cNvPr id="316425" name="AutoShape 50"/>
          <p:cNvSpPr>
            <a:spLocks noChangeArrowheads="1"/>
          </p:cNvSpPr>
          <p:nvPr/>
        </p:nvSpPr>
        <p:spPr bwMode="auto">
          <a:xfrm>
            <a:off x="193675" y="5084763"/>
            <a:ext cx="4276725" cy="11509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Профилактика преступлений и иных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правонарушений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4968240" y="2082800"/>
            <a:ext cx="454152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 1 487,4 тыс.рублей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 1 758,2 тыс. 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 -  1 818,4 тыс. рублей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4" name="Picture 16" descr="C:\Users\Кривошеина ТА\Desktop\038ec6fd924417e0a25450612295d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790700"/>
            <a:ext cx="3677920" cy="216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50"/>
          <p:cNvSpPr>
            <a:spLocks noChangeArrowheads="1"/>
          </p:cNvSpPr>
          <p:nvPr/>
        </p:nvSpPr>
        <p:spPr bwMode="auto">
          <a:xfrm>
            <a:off x="8483601" y="4236720"/>
            <a:ext cx="1334880" cy="711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1 804,8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4851401" y="4208462"/>
            <a:ext cx="12960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8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1 477,4 т.р.</a:t>
            </a: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>
            <a:off x="6696074" y="4226560"/>
            <a:ext cx="1296000" cy="7213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1 741,3 т.р.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8512174" y="5414963"/>
            <a:ext cx="1296000" cy="7191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13,6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4872354" y="5402263"/>
            <a:ext cx="1296000" cy="7191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10,0 т.р.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>
            <a:off x="6705600" y="5402263"/>
            <a:ext cx="1296000" cy="7191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16,9 т.р.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20" grpId="0"/>
      <p:bldP spid="316421" grpId="0" animBg="1"/>
      <p:bldP spid="316425" grpId="0" animBg="1"/>
      <p:bldP spid="316433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9075738" cy="6985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«Развитие  сферы  культуры  в  Ленском  районе»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13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0" y="2730500"/>
            <a:ext cx="32893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79" name="Picture 24" descr="C:\Users\Кривошеина ТА\Desktop\vIHDxSdEA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949960"/>
            <a:ext cx="4465320" cy="2476499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15380" name="Picture 25" descr="C:\Users\Кривошеина ТА\Desktop\lhnWevnqS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" y="947420"/>
            <a:ext cx="4191000" cy="2486066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67360" y="3667757"/>
          <a:ext cx="9032239" cy="298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298"/>
                <a:gridCol w="1542733"/>
                <a:gridCol w="1608661"/>
                <a:gridCol w="1529547"/>
              </a:tblGrid>
              <a:tr h="3479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49805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Библиотечное обслуживание населения</a:t>
                      </a:r>
                      <a:endParaRPr lang="ru-RU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20 960,0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23 918,4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25 038,7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6144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Организация досуга, туристских и культурно-развлекательных программ</a:t>
                      </a:r>
                      <a:endParaRPr lang="ru-RU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35 641,1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44 074,4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44 428,5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5651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Организация музейной деятельности</a:t>
                      </a:r>
                      <a:endParaRPr lang="ru-RU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9 357,8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10 372,9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11 361,3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86996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Организация деятельности учреждения дополнительного образования в сфере культуры и искусства</a:t>
                      </a:r>
                      <a:endParaRPr lang="ru-RU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5 587,8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763804-3553-4369-B017-E99F0F63C26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6387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274320"/>
            <a:ext cx="92837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«Развитие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физической культуры, спорта, туризма, повышение эффективности реализации молодежной и семейной политики в МО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район»</a:t>
            </a:r>
            <a:endParaRPr lang="ru-RU" sz="2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4600" y="1447800"/>
            <a:ext cx="38354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4 261,4 тыс.рублей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5 117,0 тыс.рублей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-  6 151,5 тыс. рублей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266700" y="4229100"/>
            <a:ext cx="4648200" cy="2374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Осуществление </a:t>
            </a:r>
            <a:r>
              <a:rPr lang="ru-RU" sz="1550" b="1" dirty="0">
                <a:solidFill>
                  <a:srgbClr val="002060"/>
                </a:solidFill>
              </a:rPr>
              <a:t>государственных полномочий </a:t>
            </a: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по организации </a:t>
            </a:r>
            <a:r>
              <a:rPr lang="ru-RU" sz="1550" b="1" dirty="0">
                <a:solidFill>
                  <a:srgbClr val="002060"/>
                </a:solidFill>
              </a:rPr>
              <a:t>и осуществлению </a:t>
            </a: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1550" b="1" dirty="0">
                <a:solidFill>
                  <a:srgbClr val="002060"/>
                </a:solidFill>
              </a:rPr>
              <a:t>по </a:t>
            </a:r>
          </a:p>
          <a:p>
            <a:pPr algn="ctr">
              <a:defRPr/>
            </a:pPr>
            <a:r>
              <a:rPr lang="ru-RU" sz="1550" b="1" dirty="0">
                <a:solidFill>
                  <a:srgbClr val="002060"/>
                </a:solidFill>
              </a:rPr>
              <a:t>опеке и попечительству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– 2 585,5 тыс.руб.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– 3 047,1 тыс.руб.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 – 3 158,4 тыс. руб.</a:t>
            </a:r>
          </a:p>
          <a:p>
            <a:pPr algn="ctr">
              <a:defRPr/>
            </a:pPr>
            <a:endParaRPr lang="ru-RU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5003800" y="2616200"/>
            <a:ext cx="4470400" cy="226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00FFFF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государственных полномочий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выплате вознаграждений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опекунам</a:t>
            </a:r>
          </a:p>
          <a:p>
            <a:pPr algn="ctr">
              <a:defRPr/>
            </a:pPr>
            <a:endParaRPr lang="ru-RU" sz="1600" b="1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– 0,0 тыс.руб.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– 0,0 тыс.руб.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 – 0,0 тыс.руб.</a:t>
            </a:r>
          </a:p>
          <a:p>
            <a:pPr algn="ctr">
              <a:defRPr/>
            </a:pPr>
            <a:endParaRPr lang="ru-RU" sz="20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16392" name="Picture 10" descr="C:\Users\Кривошеина ТА\Desktop\c3100801bdf72b9cacdbce370dbcd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87500"/>
            <a:ext cx="3563938" cy="2362200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3" name="Picture 11" descr="C:\Users\Кривошеина ТА\Desktop\087562b215bc504fc78dcc6a353109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040" y="5011420"/>
            <a:ext cx="2631440" cy="1689100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 autoUpdateAnimBg="0"/>
      <p:bldP spid="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52425"/>
            <a:ext cx="8826500" cy="930275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 в сфере экономики и ЖКХ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C5CE03-AD08-4223-9E72-066FF590555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7443" name="AutoShape 27"/>
          <p:cNvSpPr>
            <a:spLocks noChangeArrowheads="1"/>
          </p:cNvSpPr>
          <p:nvPr/>
        </p:nvSpPr>
        <p:spPr bwMode="auto">
          <a:xfrm>
            <a:off x="381000" y="1511300"/>
            <a:ext cx="9156700" cy="49530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условий для развития сельского хозяйства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defRPr/>
            </a:pP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территории 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-Ремонт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содержание сети автомобильных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дорог, находящихся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собственности </a:t>
            </a:r>
          </a:p>
          <a:p>
            <a:pPr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торговли на территории МО «Ленский муниципальный район»;</a:t>
            </a:r>
          </a:p>
          <a:p>
            <a:pPr>
              <a:buFontTx/>
              <a:buChar char="-"/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общественного пассажирского транспорта муниципального образования «Ленский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МО «Ленский 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 имущественно-земельных отношений в МО «Ленский муниципальный район»;</a:t>
            </a:r>
          </a:p>
          <a:p>
            <a:pPr>
              <a:buFontTx/>
              <a:buChar char="-"/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муниципального образования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муниципальный район».</a:t>
            </a: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8F5960-07ED-4B8D-85B9-396CD350BD2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8435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63DC59-206F-4CCD-A35B-584CBA1A907F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31800" y="322262"/>
            <a:ext cx="9271000" cy="896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«Создание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условий для развития сельского хозяйства в 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МО «Ленский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1270000"/>
            <a:ext cx="400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2022 год – 30,0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2023 год – 0,0 тыс. рублей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2024 год –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0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,0 тыс. рублей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8438" name="Прямоугольник 15"/>
          <p:cNvSpPr>
            <a:spLocks noChangeArrowheads="1"/>
          </p:cNvSpPr>
          <p:nvPr/>
        </p:nvSpPr>
        <p:spPr bwMode="auto">
          <a:xfrm>
            <a:off x="457200" y="3048000"/>
            <a:ext cx="916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</a:rPr>
              <a:t>  </a:t>
            </a:r>
            <a:endParaRPr lang="ru-RU" sz="2000"/>
          </a:p>
        </p:txBody>
      </p:sp>
      <p:sp>
        <p:nvSpPr>
          <p:cNvPr id="18439" name="Прямоугольник 17"/>
          <p:cNvSpPr>
            <a:spLocks noChangeArrowheads="1"/>
          </p:cNvSpPr>
          <p:nvPr/>
        </p:nvSpPr>
        <p:spPr bwMode="auto">
          <a:xfrm>
            <a:off x="4411663" y="3074988"/>
            <a:ext cx="1900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40" name="Рисунок 14" descr="P10101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788" y="2641600"/>
            <a:ext cx="4565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:\Users\Кривошеина ТА\Desktop\a62201df076239503ca81d33daa755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630488"/>
            <a:ext cx="58562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533400" y="1447801"/>
            <a:ext cx="4254500" cy="4813299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Стимулирование  </a:t>
            </a:r>
            <a:r>
              <a:rPr lang="ru-RU" sz="2000" dirty="0">
                <a:solidFill>
                  <a:srgbClr val="002060"/>
                </a:solidFill>
              </a:rPr>
              <a:t>развития и повышение привлекательности предпринимательской </a:t>
            </a:r>
            <a:r>
              <a:rPr lang="ru-RU" sz="2000" dirty="0" smtClean="0">
                <a:solidFill>
                  <a:srgbClr val="002060"/>
                </a:solidFill>
              </a:rPr>
              <a:t>деятельности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2022 год – 30,0 тыс.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2023 год – 27,0 тыс.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2024 год – 25,0 тыс.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CFA3D-BEEA-499B-AF7E-495C03BAC61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371475"/>
            <a:ext cx="92329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«Развитие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малого и среднего предпринимательства на территории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 «Ленский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506" name="Picture 2" descr="C:\Users\Кривошеина ТА\Desktop\biz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360" y="2253616"/>
            <a:ext cx="4189022" cy="2790936"/>
          </a:xfrm>
          <a:prstGeom prst="rect">
            <a:avLst/>
          </a:prstGeom>
          <a:ln w="38100" cap="sq">
            <a:solidFill>
              <a:srgbClr val="33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274320" y="152400"/>
            <a:ext cx="9326880" cy="10160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МП «Ремонт и содержание сети автомобильных дорог, находящихся в собственности  МО «Ленский муниципальный район»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15221A-805E-4D7F-A578-166BCB6165B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5130800" y="5445760"/>
            <a:ext cx="4064000" cy="9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1">
                <a:solidFill>
                  <a:schemeClr val="bg2"/>
                </a:solidFill>
              </a:rPr>
              <a:t/>
            </a:r>
            <a:br>
              <a:rPr lang="ru-RU" sz="2000" b="1" i="1">
                <a:solidFill>
                  <a:schemeClr val="bg2"/>
                </a:solidFill>
              </a:rPr>
            </a:br>
            <a:endParaRPr lang="ru-RU" sz="2000" b="1" i="1">
              <a:solidFill>
                <a:schemeClr val="bg2"/>
              </a:solidFill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190500" y="1244600"/>
            <a:ext cx="9715500" cy="113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2022 год-15,7 млн.рублей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			   2023 год – 21,4 млн.рублей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						        2024 год – 16,9 млн.рублей 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9" name="Picture 11" descr="C:\Users\Кривошеина ТА\Desktop\traktor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2458720"/>
            <a:ext cx="4251960" cy="376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1" descr="C:\Users\Кривошеина ТА\Desktop\1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280" y="2479040"/>
            <a:ext cx="4699006" cy="37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43840" y="2682240"/>
            <a:ext cx="4348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 автомобильных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 – 16,6 млн. рублей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 flipH="1">
            <a:off x="4846320" y="5506720"/>
            <a:ext cx="482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автомобильных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 -  310,2 тыс. рублей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  <p:bldP spid="3194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396240"/>
            <a:ext cx="9139238" cy="87852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программа «Развитие торговли на территории МО «Ленский муниципальный район»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5B4D52-71A0-4CD2-BDF4-473719302E55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4613" name="AutoShape 50"/>
          <p:cNvSpPr>
            <a:spLocks noChangeArrowheads="1"/>
          </p:cNvSpPr>
          <p:nvPr/>
        </p:nvSpPr>
        <p:spPr bwMode="auto">
          <a:xfrm>
            <a:off x="355600" y="1917700"/>
            <a:ext cx="40640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Доставка муки и лекарственных средств 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районы Крайнего Севера и приравненные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к ним местности с ограниченными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сроками завоза </a:t>
            </a:r>
            <a:r>
              <a:rPr lang="ru-RU" sz="1400" b="1" dirty="0" smtClean="0">
                <a:solidFill>
                  <a:srgbClr val="002060"/>
                </a:solidFill>
              </a:rPr>
              <a:t>грузов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265,0 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 – 600,0 тыс. 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 – 558,1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24614" name="AutoShape 50"/>
          <p:cNvSpPr>
            <a:spLocks noChangeArrowheads="1"/>
          </p:cNvSpPr>
          <p:nvPr/>
        </p:nvSpPr>
        <p:spPr bwMode="auto">
          <a:xfrm>
            <a:off x="5100638" y="3263900"/>
            <a:ext cx="4170362" cy="195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Осуществление государственных полномочий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 формированию торгового реестра</a:t>
            </a: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35,0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35,0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 - 35,0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5170488" y="1737360"/>
            <a:ext cx="4138612" cy="1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458,6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887,9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727,2 тыс.рублей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381000" y="4318000"/>
            <a:ext cx="40640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Создание условий для обеспечения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поселений и жителей городских округов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услугами торговли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158,1 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 – 252,9 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 – 134,1 тыс. 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324614" grpId="0" animBg="1"/>
      <p:bldP spid="32461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17500"/>
            <a:ext cx="9321800" cy="1016001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Расходы  бюджета муниципального  образования «Ленский муниципальный район»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35350" y="6492875"/>
            <a:ext cx="3136900" cy="365125"/>
          </a:xfrm>
        </p:spPr>
        <p:txBody>
          <a:bodyPr/>
          <a:lstStyle/>
          <a:p>
            <a:pPr algn="ctr">
              <a:defRPr/>
            </a:pPr>
            <a:fld id="{C7B2C5FE-185D-49D9-B503-01FB9603267C}" type="slidenum">
              <a:rPr lang="ru-RU" smtClean="0"/>
              <a:pPr algn="ctr">
                <a:defRPr/>
              </a:pPr>
              <a:t>2</a:t>
            </a:fld>
            <a:endParaRPr lang="ru-RU" smtClean="0"/>
          </a:p>
        </p:txBody>
      </p:sp>
      <p:sp>
        <p:nvSpPr>
          <p:cNvPr id="300037" name="AutoShape 7"/>
          <p:cNvSpPr>
            <a:spLocks noChangeArrowheads="1"/>
          </p:cNvSpPr>
          <p:nvPr/>
        </p:nvSpPr>
        <p:spPr bwMode="auto">
          <a:xfrm>
            <a:off x="1968500" y="3136901"/>
            <a:ext cx="6134100" cy="1028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2023 </a:t>
            </a:r>
            <a:r>
              <a:rPr lang="ru-RU" b="1" dirty="0">
                <a:solidFill>
                  <a:srgbClr val="00FFFF"/>
                </a:solidFill>
              </a:rPr>
              <a:t>год </a:t>
            </a:r>
            <a:r>
              <a:rPr lang="ru-RU" b="1" dirty="0" smtClean="0">
                <a:solidFill>
                  <a:srgbClr val="00FFFF"/>
                </a:solidFill>
              </a:rPr>
              <a:t>– 878 660,6 </a:t>
            </a:r>
            <a:endParaRPr lang="ru-RU" sz="2000" b="1" dirty="0">
              <a:solidFill>
                <a:srgbClr val="00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327400" y="4724401"/>
            <a:ext cx="5575300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2024 </a:t>
            </a:r>
            <a:r>
              <a:rPr lang="ru-RU" b="1" dirty="0">
                <a:solidFill>
                  <a:srgbClr val="00FFFF"/>
                </a:solidFill>
              </a:rPr>
              <a:t>год – </a:t>
            </a:r>
            <a:r>
              <a:rPr lang="ru-RU" b="1" dirty="0" smtClean="0">
                <a:solidFill>
                  <a:srgbClr val="00FFFF"/>
                </a:solidFill>
              </a:rPr>
              <a:t>930 601,3</a:t>
            </a:r>
            <a:endParaRPr lang="ru-RU" sz="2000" b="1" dirty="0">
              <a:solidFill>
                <a:srgbClr val="00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20700" y="1673225"/>
            <a:ext cx="5753100" cy="968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2022 </a:t>
            </a:r>
            <a:r>
              <a:rPr lang="ru-RU" b="1" dirty="0">
                <a:solidFill>
                  <a:srgbClr val="00FFFF"/>
                </a:solidFill>
              </a:rPr>
              <a:t>год – </a:t>
            </a:r>
            <a:r>
              <a:rPr lang="ru-RU" b="1" dirty="0" smtClean="0">
                <a:solidFill>
                  <a:srgbClr val="00FFFF"/>
                </a:solidFill>
              </a:rPr>
              <a:t>861 255,0</a:t>
            </a:r>
            <a:endParaRPr lang="ru-RU" sz="20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animBg="1"/>
      <p:bldP spid="300037" grpId="0" animBg="1"/>
      <p:bldP spid="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50F27-67BE-4AA9-9FF1-88247284DEE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8000" y="342900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«Развитие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общественного пассажирского транспорта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район»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7040" y="1341120"/>
          <a:ext cx="9215120" cy="498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463689"/>
            <a:ext cx="88773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«Комплексное развитие сельских территорий   МО «Ленский муниципальный район»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58800" y="1409700"/>
          <a:ext cx="8686800" cy="505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600" y="396945"/>
            <a:ext cx="89916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 имущественно-земельных отношений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МО «Ленский муниципальный 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8560" y="1766956"/>
            <a:ext cx="3413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2022 год – 6 617,0 тыс. рублей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2023 год – 10 744,7 тыс. рублей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2024 год – 6 840,6 тыс. рублей</a:t>
            </a:r>
          </a:p>
          <a:p>
            <a:endParaRPr lang="ru-RU" sz="18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1308100"/>
            <a:ext cx="5918200" cy="2717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1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муниципальным имуществом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1: </a:t>
            </a:r>
            <a:r>
              <a:rPr lang="ru-RU" sz="1200" b="1" i="1" dirty="0" smtClean="0"/>
              <a:t>Реализация мероприятий по содержанию и ремонту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2: </a:t>
            </a:r>
            <a:r>
              <a:rPr lang="ru-RU" sz="1200" b="1" i="1" dirty="0" smtClean="0"/>
              <a:t>Реализация мероприятий по повышению эффективности использования и совершенствования процессов учета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u="sng" dirty="0" smtClean="0"/>
          </a:p>
          <a:p>
            <a:pPr lvl="0" eaLnBrk="0" hangingPunct="0"/>
            <a:r>
              <a:rPr lang="ru-RU" sz="1200" b="1" i="1" u="sng" dirty="0" smtClean="0"/>
              <a:t>Задача 3: </a:t>
            </a:r>
            <a:r>
              <a:rPr lang="ru-RU" sz="1200" b="1" i="1" dirty="0" smtClean="0"/>
              <a:t>Усиление контроля эффективности использования муниципального имущества.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2700" y="4140200"/>
            <a:ext cx="6985000" cy="241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2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земельными ресурсами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1. </a:t>
            </a:r>
            <a:r>
              <a:rPr lang="ru-RU" sz="1200" b="1" i="1" dirty="0" smtClean="0"/>
              <a:t>Реализация мероприятий по землеустройству и землепользованию на территории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2. </a:t>
            </a:r>
            <a:r>
              <a:rPr lang="ru-RU" sz="1200" b="1" i="1" dirty="0" smtClean="0"/>
              <a:t>Удовлетворение потребностей физических и юридических лиц в земельных участках для строительства и иных целей.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3. </a:t>
            </a:r>
            <a:r>
              <a:rPr lang="ru-RU" sz="1200" b="1" i="1" dirty="0" smtClean="0"/>
              <a:t>Удовлетворенность в предоставлении земельных участков отдельным категориям граждан.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vatars.mds.yandex.net/i?id=b8007b4e38e5c0c1b0950baad8b8aea7e861754e83191f90-398651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6080" y="274320"/>
            <a:ext cx="901192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«Обеспечение качественным, доступным жильем и объектами инженерной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транспортной  инфраструктуры  населения Ленского  района»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3728720"/>
            <a:ext cx="42570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 –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41 583,8 тыс. рублей</a:t>
            </a:r>
          </a:p>
          <a:p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 –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19 485,4 тыс. рублей</a:t>
            </a:r>
          </a:p>
          <a:p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 –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9 336,4 тыс. рублей </a:t>
            </a:r>
          </a:p>
          <a:p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120" y="1361440"/>
            <a:ext cx="4775200" cy="141224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800" b="1" i="1" u="sng" dirty="0" smtClean="0"/>
              <a:t>Задача 1. </a:t>
            </a:r>
            <a:r>
              <a:rPr lang="ru-RU" sz="1800" b="1" i="1" dirty="0" smtClean="0"/>
              <a:t>Повышение уровня доступности жилья и создание условий для развития индивидуального жилищного строительства в Ленском районе</a:t>
            </a:r>
          </a:p>
          <a:p>
            <a:pPr lvl="0" eaLnBrk="0" hangingPunct="0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2720" y="2600960"/>
            <a:ext cx="4338320" cy="145288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hangingPunct="0"/>
            <a:r>
              <a:rPr lang="ru-RU" sz="1800" b="1" i="1" u="sng" dirty="0" smtClean="0"/>
              <a:t>Задача 2. </a:t>
            </a:r>
            <a:r>
              <a:rPr lang="ru-RU" sz="1800" b="1" i="1" dirty="0" smtClean="0"/>
              <a:t>Сокращение аварийного жилищного фонда и повышение качества жилищного обеспечения населения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avatars.mds.yandex.net/i?id=909fe9ae376f893d77eff6035e625dfef4caade2-849804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</p:spPr>
      </p:pic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61938"/>
            <a:ext cx="8801100" cy="906462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 ,направленные на решение общегосударственных вопросов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60552A-9355-4EAF-987A-011FA07F1DE0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5635" name="AutoShape 27"/>
          <p:cNvSpPr>
            <a:spLocks noChangeArrowheads="1"/>
          </p:cNvSpPr>
          <p:nvPr/>
        </p:nvSpPr>
        <p:spPr bwMode="auto">
          <a:xfrm>
            <a:off x="619125" y="2915920"/>
            <a:ext cx="8209915" cy="33223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/>
          </a:scene3d>
          <a:sp3d prstMaterial="soft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системы  муниципальной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службы</a:t>
            </a:r>
          </a:p>
          <a:p>
            <a:pPr marL="342900" indent="-342900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муниципальными финансами  МО «Ленский </a:t>
            </a:r>
          </a:p>
          <a:p>
            <a:pPr marL="342900" indent="-342900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район» и муниципальным долгом </a:t>
            </a:r>
          </a:p>
          <a:p>
            <a:pPr marL="342900" indent="-342900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 «Ленский муниципальный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район»</a:t>
            </a:r>
          </a:p>
          <a:p>
            <a:pPr marL="342900" indent="-342900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муниципального управления 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МО «Ленский муниципальный район»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10" descr="C:\Users\Кривошеина ТА\Desktop\d5417b99-ad72-40d2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67840"/>
            <a:ext cx="4156075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10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177801"/>
            <a:ext cx="9426575" cy="1054099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«Управление муниципальными финансами МО «Ленский муниципальный район» и муниципальным долгом МО «Ленский муниципальный район»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528226-18D9-48C1-896F-906C8E8A36EC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8706" name="AutoShape 50"/>
          <p:cNvSpPr>
            <a:spLocks noChangeArrowheads="1"/>
          </p:cNvSpPr>
          <p:nvPr/>
        </p:nvSpPr>
        <p:spPr bwMode="auto">
          <a:xfrm>
            <a:off x="307975" y="1992313"/>
            <a:ext cx="5149850" cy="12715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Организация и обеспечение бюджетного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процесса и развитие информационных </a:t>
            </a:r>
            <a:endParaRPr lang="ru-RU" sz="1800" b="1" dirty="0" smtClean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FFFF"/>
                </a:solidFill>
              </a:rPr>
              <a:t>систем управления </a:t>
            </a:r>
            <a:r>
              <a:rPr lang="ru-RU" sz="1800" b="1" dirty="0">
                <a:solidFill>
                  <a:srgbClr val="00FFFF"/>
                </a:solidFill>
              </a:rPr>
              <a:t>финансами    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486400" y="1524000"/>
            <a:ext cx="4046538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21,8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25,1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20,4 млн. рублей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328708" name="AutoShape 50"/>
          <p:cNvSpPr>
            <a:spLocks noChangeArrowheads="1"/>
          </p:cNvSpPr>
          <p:nvPr/>
        </p:nvSpPr>
        <p:spPr bwMode="auto">
          <a:xfrm>
            <a:off x="269875" y="3525838"/>
            <a:ext cx="5149850" cy="1223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rgbClr val="00FFFF"/>
                </a:solidFill>
              </a:rPr>
              <a:t>Управление муниципальным долгом</a:t>
            </a:r>
          </a:p>
        </p:txBody>
      </p:sp>
      <p:sp>
        <p:nvSpPr>
          <p:cNvPr id="328709" name="AutoShape 50"/>
          <p:cNvSpPr>
            <a:spLocks noChangeArrowheads="1"/>
          </p:cNvSpPr>
          <p:nvPr/>
        </p:nvSpPr>
        <p:spPr bwMode="auto">
          <a:xfrm>
            <a:off x="257175" y="5089525"/>
            <a:ext cx="5149850" cy="1223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Поддержание устойчивого исполнения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бюджетов  муниципальных образований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Ленского  района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autoUpdateAnimBg="0"/>
      <p:bldP spid="328708" grpId="0" animBg="1" autoUpdateAnimBg="0"/>
      <p:bldP spid="32870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Осуществление государственных полномочий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600202"/>
          <a:ext cx="8788400" cy="48550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6300"/>
                <a:gridCol w="1358900"/>
                <a:gridCol w="1422400"/>
                <a:gridCol w="1320800"/>
              </a:tblGrid>
              <a:tr h="469898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6549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Охрана труда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369,4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435,3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451,2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Комиссия по делам несовершеннолетних и защите их прав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1 477,4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1 741,2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1 804,8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Организация,</a:t>
                      </a:r>
                      <a:r>
                        <a:rPr lang="ru-RU" sz="1600" baseline="0" dirty="0" smtClean="0"/>
                        <a:t> осуществление деятельности по опеке и попечительству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2 585,5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3 047,1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3 158,5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Выплата вознаграждения профессиональным опекунам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Регистрация и учет граждан, имеющих право на получение  жилищных субсидий  в связи  с переселением  из районов Крайнего Севера и приравненных к ним местностей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4 439,3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5 230,6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5 421,5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274638"/>
            <a:ext cx="9276080" cy="1015682"/>
          </a:xfr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ФЕДЕРАЛЬНЫЕ  ПРОЕКТЫ  В  СОСТАВЕ  НАЦИОНАЛЬНЫХ ПРОЕКТОВ (ПРОГРАММЫ), 2024 год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676400"/>
            <a:ext cx="9271000" cy="123110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Федеральный проект «Безопасность дорожного движения» </a:t>
            </a:r>
          </a:p>
          <a:p>
            <a:pPr algn="ctr"/>
            <a:r>
              <a:rPr lang="ru-RU" sz="1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создание условий для вовлечения обучающихся в муниципальных образовательных организациях в деятельность по профилактике дорожно-транспортного травматизма –      </a:t>
            </a:r>
          </a:p>
          <a:p>
            <a:pPr algn="ctr"/>
            <a:r>
              <a:rPr lang="ru-RU" sz="1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1 281,1 тыс. рублей.</a:t>
            </a:r>
            <a:endParaRPr lang="ru-RU" sz="1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3289300"/>
            <a:ext cx="9245600" cy="98488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Федеральный проект «Творческие люди»</a:t>
            </a:r>
          </a:p>
          <a:p>
            <a:pPr algn="ctr"/>
            <a:endParaRPr lang="ru-RU" sz="2000" b="1" u="sng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FontTx/>
              <a:buChar char="-"/>
            </a:pPr>
            <a:r>
              <a:rPr lang="ru-RU" sz="1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субсидии на государственную поддержку отрасли культуры </a:t>
            </a:r>
            <a:r>
              <a:rPr lang="ru-RU" sz="1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– 298,7 тыс.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100" y="4597395"/>
            <a:ext cx="9258300" cy="126188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Федеральный проект «Успех каждого ребенка»</a:t>
            </a:r>
          </a:p>
          <a:p>
            <a:pPr algn="ctr"/>
            <a:endParaRPr lang="ru-RU" sz="2000" b="1" u="sng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1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создание в общеобразовательных организациях, расположенных в сельской местности и малых городах, условий для занятий физической культурой и спортом – </a:t>
            </a:r>
            <a:r>
              <a:rPr lang="ru-RU" sz="1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221,5 тыс. рублей.</a:t>
            </a:r>
            <a:endParaRPr lang="ru-RU" sz="1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8300" y="274638"/>
            <a:ext cx="9067800" cy="1143000"/>
          </a:xfr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ФЕДЕРАЛЬНЫЕ   ПРОЕКТЫ   В  СОСТАВЕ  НАЦИОНАЛЬНЫХ ПРОЕКТОВ (ПРОГРАММЫ), 2024 год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82600" y="4445000"/>
            <a:ext cx="8890000" cy="2196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Федеральный проект «Обеспечение устойчивого сокращения непригодного для проживания жилищного фонда» </a:t>
            </a:r>
            <a:r>
              <a:rPr lang="ru-RU" sz="1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переселение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средств, поступивших от государственной корпорации за счет средств бюджетов субъектов Российской Федерации и Фонда содействия реформированию жилищно-коммунального хозяйства – </a:t>
            </a:r>
            <a:r>
              <a:rPr lang="ru-RU" sz="1800" b="1" u="sng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5 814,0 тыс. рублей</a:t>
            </a:r>
            <a:endParaRPr lang="ru-RU" sz="18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sz="1800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469900" y="3149600"/>
            <a:ext cx="8928100" cy="106490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Федеральный проект «Формирование</a:t>
            </a:r>
            <a:r>
              <a:rPr kumimoji="0" lang="ru-RU" sz="2000" b="1" i="0" u="sng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комфортной городской среды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создание условий для формирование современной городской среды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–  838,2 тыс.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рублей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57200" y="1663700"/>
            <a:ext cx="8966200" cy="134190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Федеральный проект «Патриотическое воспитание граждан»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проведение мероприятий по обеспечению деятельности по воспитанию и взаимодействию с детскими объединения в общеобразовательных организациях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–  1 932,0 тыс. рублей.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5C27D62-7062-4D6C-AA00-B9CAA7316D89}" type="slidenum">
              <a:rPr lang="ru-RU" smtClean="0"/>
              <a:pPr algn="ctr">
                <a:defRPr/>
              </a:pPr>
              <a:t>29</a:t>
            </a:fld>
            <a:endParaRPr lang="ru-RU" smtClean="0"/>
          </a:p>
        </p:txBody>
      </p:sp>
      <p:sp>
        <p:nvSpPr>
          <p:cNvPr id="25603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428624" y="376238"/>
            <a:ext cx="9070975" cy="639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Непрограммные расходы бюджета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2024года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32810" name="AutoShape 50"/>
          <p:cNvSpPr>
            <a:spLocks noChangeArrowheads="1"/>
          </p:cNvSpPr>
          <p:nvPr/>
        </p:nvSpPr>
        <p:spPr bwMode="auto">
          <a:xfrm>
            <a:off x="1069975" y="2136775"/>
            <a:ext cx="7908925" cy="8502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Обеспечение </a:t>
            </a:r>
            <a:r>
              <a:rPr lang="ru-RU" sz="1800" b="1" dirty="0">
                <a:solidFill>
                  <a:srgbClr val="FFFF00"/>
                </a:solidFill>
              </a:rPr>
              <a:t>деятельности Собрания депутатов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2 685,3  </a:t>
            </a:r>
            <a:r>
              <a:rPr lang="ru-RU" sz="1800" b="1" dirty="0">
                <a:solidFill>
                  <a:srgbClr val="FFFF00"/>
                </a:solidFill>
              </a:rPr>
              <a:t>тыс.рублей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32811" name="AutoShape 50"/>
          <p:cNvSpPr>
            <a:spLocks noChangeArrowheads="1"/>
          </p:cNvSpPr>
          <p:nvPr/>
        </p:nvSpPr>
        <p:spPr bwMode="auto">
          <a:xfrm>
            <a:off x="1435100" y="3111500"/>
            <a:ext cx="7239000" cy="881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Обеспечение деятельности контрольно-счётной комиссии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2 160,9 </a:t>
            </a:r>
            <a:r>
              <a:rPr lang="ru-RU" sz="1800" b="1" dirty="0">
                <a:solidFill>
                  <a:srgbClr val="002060"/>
                </a:solidFill>
              </a:rPr>
              <a:t>тыс.рублей             </a:t>
            </a:r>
            <a:r>
              <a:rPr lang="ru-RU" sz="1800" b="1" dirty="0">
                <a:solidFill>
                  <a:srgbClr val="00FFFF"/>
                </a:solidFill>
              </a:rPr>
              <a:t>                                      </a:t>
            </a:r>
          </a:p>
        </p:txBody>
      </p:sp>
      <p:sp>
        <p:nvSpPr>
          <p:cNvPr id="332812" name="AutoShape 50"/>
          <p:cNvSpPr>
            <a:spLocks noChangeArrowheads="1"/>
          </p:cNvSpPr>
          <p:nvPr/>
        </p:nvSpPr>
        <p:spPr bwMode="auto">
          <a:xfrm>
            <a:off x="1562100" y="4084320"/>
            <a:ext cx="6931025" cy="11785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Защита населения и территории от чрезвычайных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ситуаций природного  и техногенного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 характера, пожарная безопасность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528,4 тыс.рублей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32813" name="AutoShape 50"/>
          <p:cNvSpPr>
            <a:spLocks noChangeArrowheads="1"/>
          </p:cNvSpPr>
          <p:nvPr/>
        </p:nvSpPr>
        <p:spPr bwMode="auto">
          <a:xfrm>
            <a:off x="2606675" y="5411788"/>
            <a:ext cx="5191125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Резервный фонд администрации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1 962,6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711200" y="1184275"/>
            <a:ext cx="8610600" cy="758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Программные расходы – </a:t>
            </a:r>
            <a:r>
              <a:rPr lang="ru-RU" sz="1800" b="1" dirty="0" smtClean="0">
                <a:solidFill>
                  <a:srgbClr val="002060"/>
                </a:solidFill>
              </a:rPr>
              <a:t>98,8 </a:t>
            </a:r>
            <a:r>
              <a:rPr lang="ru-RU" sz="1800" b="1" dirty="0">
                <a:solidFill>
                  <a:srgbClr val="002060"/>
                </a:solidFill>
              </a:rPr>
              <a:t>%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Непрограммные расходы – </a:t>
            </a:r>
            <a:r>
              <a:rPr lang="ru-RU" sz="1800" b="1" dirty="0" smtClean="0">
                <a:solidFill>
                  <a:srgbClr val="002060"/>
                </a:solidFill>
              </a:rPr>
              <a:t>1,2 </a:t>
            </a:r>
            <a:r>
              <a:rPr lang="ru-RU" sz="1800" b="1" dirty="0">
                <a:solidFill>
                  <a:srgbClr val="002060"/>
                </a:solidFill>
              </a:rPr>
              <a:t>%</a:t>
            </a:r>
          </a:p>
          <a:p>
            <a:pPr algn="ctr">
              <a:defRPr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9" grpId="0" animBg="1"/>
      <p:bldP spid="332810" grpId="0" animBg="1"/>
      <p:bldP spid="332811" grpId="0" animBg="1"/>
      <p:bldP spid="332812" grpId="0" animBg="1"/>
      <p:bldP spid="3328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90500"/>
            <a:ext cx="8915400" cy="9525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Отраслевая  структура  расходов  районного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533400" y="1309641"/>
          <a:ext cx="8877300" cy="5165273"/>
        </p:xfrm>
        <a:graphic>
          <a:graphicData uri="http://schemas.openxmlformats.org/drawingml/2006/table">
            <a:tbl>
              <a:tblPr/>
              <a:tblGrid>
                <a:gridCol w="4102389"/>
                <a:gridCol w="1476096"/>
                <a:gridCol w="1716457"/>
                <a:gridCol w="1582358"/>
              </a:tblGrid>
              <a:tr h="63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год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год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год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РАСХОДЫ, ВСЕГО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861 255,0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878 660,6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930 601,3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75 930,0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100 345,1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107 070,1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1 184,4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1 390,8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1 511,7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578,6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557,0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21 983,9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33 001,6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28 747,1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60 741,6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10617,1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24 335,6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1 044,9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5376,0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1 765,3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584 970,8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600 491,8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639 446,0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и кинематография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66 224,0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78 508,7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82 828,2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34 750,5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34 533,2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32 135,0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1 542,3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1 727,7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5 333,6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11 866,3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12 235,6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6 506,8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fld id="{C958FBF8-BEFF-4A3C-8297-554AB8863DE8}" type="slidenum">
              <a:rPr lang="ru-RU" smtClean="0"/>
              <a:pPr algn="ctr">
                <a:defRPr/>
              </a:pPr>
              <a:t>3</a:t>
            </a:fld>
            <a:endParaRPr lang="ru-RU" smtClean="0"/>
          </a:p>
        </p:txBody>
      </p:sp>
      <p:sp>
        <p:nvSpPr>
          <p:cNvPr id="7171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b"/>
          <a:lstStyle/>
          <a:p>
            <a:pPr algn="r"/>
            <a:endParaRPr lang="ru-RU" sz="120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040" y="365760"/>
            <a:ext cx="8930640" cy="8255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Дефицит     бюджета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E391B-098C-4CF5-AB59-9B593539FBB6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26628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09550" y="3891281"/>
            <a:ext cx="249301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930,6 млн.рублей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233680" y="1605280"/>
            <a:ext cx="29870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Доходы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929,1 млн.рублей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844800" y="1372446"/>
          <a:ext cx="6451600" cy="495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/>
      <p:bldP spid="269318" grpId="1"/>
      <p:bldP spid="2693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55600"/>
            <a:ext cx="9301162" cy="99568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Источники  финансирования  дефицита  бюджета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91B0B4-2E60-4F54-B433-8DB3A99B6C57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627063" y="2938463"/>
            <a:ext cx="2209800" cy="1685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муниципальные займы,</a:t>
            </a:r>
            <a:r>
              <a:rPr lang="ru-RU" sz="1400" dirty="0">
                <a:solidFill>
                  <a:srgbClr val="002060"/>
                </a:solidFill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046413" y="2921000"/>
            <a:ext cx="1954212" cy="1695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бюджетные кредиты,</a:t>
            </a:r>
            <a:r>
              <a:rPr lang="ru-RU" sz="1400" dirty="0">
                <a:solidFill>
                  <a:srgbClr val="002060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5119688" y="2919413"/>
            <a:ext cx="1992312" cy="1685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u="sng" dirty="0">
                <a:solidFill>
                  <a:srgbClr val="002060"/>
                </a:solidFill>
              </a:rPr>
              <a:t>кредиты,</a:t>
            </a:r>
          </a:p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</a:rPr>
              <a:t> полученные от кредитных организаций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7253288" y="2909888"/>
            <a:ext cx="1982787" cy="1695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700" b="1" u="sng" dirty="0">
                <a:solidFill>
                  <a:srgbClr val="002060"/>
                </a:solidFill>
              </a:rPr>
              <a:t>изменение остатков средств </a:t>
            </a:r>
            <a:r>
              <a:rPr lang="ru-RU" sz="1700" dirty="0">
                <a:solidFill>
                  <a:srgbClr val="002060"/>
                </a:solidFill>
              </a:rPr>
              <a:t>на счетах по учету средств местного бюджета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H="1">
            <a:off x="4953000" y="1343891"/>
            <a:ext cx="13855" cy="133739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1724025" y="269716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4048125" y="2700338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>
            <a:off x="6092825" y="269081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>
            <a:off x="8205788" y="2689225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1731963" y="2689225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 flipV="1">
            <a:off x="660400" y="5049838"/>
            <a:ext cx="6503988" cy="3016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647700" y="4695825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V="1">
            <a:off x="7153275" y="4684713"/>
            <a:ext cx="0" cy="36036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1409701" y="5308600"/>
            <a:ext cx="3449638" cy="922338"/>
          </a:xfrm>
          <a:prstGeom prst="rect">
            <a:avLst/>
          </a:prstGeom>
          <a:ln w="15875">
            <a:solidFill>
              <a:srgbClr val="FF99FF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70C0"/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5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 animBg="1"/>
      <p:bldP spid="252935" grpId="0" animBg="1"/>
      <p:bldP spid="252936" grpId="0" animBg="1"/>
      <p:bldP spid="252937" grpId="0" animBg="1"/>
      <p:bldP spid="252938" grpId="0" animBg="1"/>
      <p:bldP spid="252939" grpId="0" animBg="1"/>
      <p:bldP spid="252940" grpId="0" animBg="1"/>
      <p:bldP spid="252941" grpId="0" animBg="1"/>
      <p:bldP spid="252942" grpId="0" animBg="1"/>
      <p:bldP spid="252943" grpId="0" animBg="1"/>
      <p:bldP spid="252944" grpId="0" animBg="1"/>
      <p:bldP spid="252945" grpId="0" animBg="1"/>
      <p:bldP spid="252946" grpId="0" animBg="1"/>
      <p:bldP spid="2529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D7F005-E2AE-47C8-991A-881422A5D0F1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8675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2535238" y="1196975"/>
            <a:ext cx="578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01.01.2025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14,0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млн. рублей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77838" y="315912"/>
            <a:ext cx="8894762" cy="79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долг  Ленского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района 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-5400000">
            <a:off x="2774952" y="1187448"/>
            <a:ext cx="3898899" cy="556260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Бюджетный </a:t>
            </a: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кредит</a:t>
            </a:r>
            <a:endParaRPr lang="ru-RU" sz="2400" b="1" i="1" u="sng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19.07.2022г</a:t>
            </a:r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/>
            <a:endParaRPr lang="ru-RU" sz="2400" b="1" i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charset="0"/>
              </a:rPr>
              <a:t>0,1 %</a:t>
            </a:r>
            <a:endParaRPr lang="ru-RU" sz="24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latin typeface="Arial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0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42925"/>
            <a:ext cx="8915400" cy="619125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Информация  для  контактов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564640"/>
            <a:ext cx="8886825" cy="450596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Финансовый отдел Администрации  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                         муниципального образования 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                     «Ленский муниципальный район»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165780 Архангельская область, Ленский район, село Яренск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ул. Братьев Покровских, </a:t>
            </a:r>
            <a:r>
              <a:rPr lang="ru-RU" sz="2600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</a:rPr>
              <a:t>дом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19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Телефон:  8 (81859) 5-24-09, факс: (81859) 5-25-28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адрес электронной почты: </a:t>
            </a:r>
            <a:r>
              <a:rPr lang="en-US" sz="2600" dirty="0" smtClean="0">
                <a:solidFill>
                  <a:srgbClr val="002060"/>
                </a:solidFill>
              </a:rPr>
              <a:t>feuyarensk@yandex.ru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54C976-316D-462C-B8BB-1E66D053095B}" type="slidenum">
              <a:rPr lang="ru-RU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1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6731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Социальная сфера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B65C-2016-44B8-8AE7-FF8F4C3BD3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782320" y="1229360"/>
          <a:ext cx="8696960" cy="504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68300" y="152400"/>
            <a:ext cx="8915400" cy="495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ОБЩЕГОСУДАРСТВЕННЫЕ РАСХОДЫ</a:t>
            </a:r>
          </a:p>
        </p:txBody>
      </p:sp>
      <p:graphicFrame>
        <p:nvGraphicFramePr>
          <p:cNvPr id="2050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558800" y="992188"/>
          <a:ext cx="8229600" cy="5164137"/>
        </p:xfrm>
        <a:graphic>
          <a:graphicData uri="http://schemas.openxmlformats.org/presentationml/2006/ole">
            <p:oleObj spid="_x0000_s2050" name="Worksheet" r:id="rId3" imgW="6957112" imgH="4366224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7AC0F-A917-4793-B8FE-097518CC34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285750"/>
            <a:ext cx="8915400" cy="8651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E6D967-AE7B-432B-81F0-3A917BD3BFC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28355" name="AutoShape 27"/>
          <p:cNvSpPr>
            <a:spLocks noChangeArrowheads="1"/>
          </p:cNvSpPr>
          <p:nvPr/>
        </p:nvSpPr>
        <p:spPr bwMode="auto">
          <a:xfrm>
            <a:off x="396875" y="3517900"/>
            <a:ext cx="4441825" cy="2311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направленные на решение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общегосударственных вопросов</a:t>
            </a:r>
          </a:p>
        </p:txBody>
      </p:sp>
      <p:sp>
        <p:nvSpPr>
          <p:cNvPr id="228356" name="AutoShape 27"/>
          <p:cNvSpPr>
            <a:spLocks noChangeArrowheads="1"/>
          </p:cNvSpPr>
          <p:nvPr/>
        </p:nvSpPr>
        <p:spPr bwMode="auto">
          <a:xfrm>
            <a:off x="1974850" y="1997075"/>
            <a:ext cx="6318250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 </a:t>
            </a:r>
          </a:p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социальной направленности</a:t>
            </a:r>
          </a:p>
        </p:txBody>
      </p:sp>
      <p:sp>
        <p:nvSpPr>
          <p:cNvPr id="228357" name="AutoShape 27"/>
          <p:cNvSpPr>
            <a:spLocks noChangeArrowheads="1"/>
          </p:cNvSpPr>
          <p:nvPr/>
        </p:nvSpPr>
        <p:spPr bwMode="auto">
          <a:xfrm>
            <a:off x="5513388" y="3517900"/>
            <a:ext cx="3944937" cy="23545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 и ЖКХ</a:t>
            </a:r>
          </a:p>
          <a:p>
            <a:pPr marL="342900" indent="-342900" algn="ctr">
              <a:defRPr/>
            </a:pPr>
            <a:endParaRPr lang="ru-RU" sz="15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 flipH="1">
            <a:off x="1228725" y="1174750"/>
            <a:ext cx="876300" cy="207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5130800" y="1162050"/>
            <a:ext cx="12700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>
            <a:off x="8270875" y="1154113"/>
            <a:ext cx="711200" cy="202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  <p:bldP spid="228356" grpId="0" animBg="1"/>
      <p:bldP spid="228357" grpId="0" animBg="1"/>
      <p:bldP spid="228358" grpId="0" animBg="1"/>
      <p:bldP spid="228359" grpId="0" animBg="1"/>
      <p:bldP spid="228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7325"/>
            <a:ext cx="8915400" cy="12969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социальной направленности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31AAF3-E128-412D-A610-A8D77C72B82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E66BA5-9786-4410-A33A-FE3C52A1BB67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29379" name="AutoShape 27"/>
          <p:cNvSpPr>
            <a:spLocks noChangeArrowheads="1"/>
          </p:cNvSpPr>
          <p:nvPr/>
        </p:nvSpPr>
        <p:spPr bwMode="auto">
          <a:xfrm>
            <a:off x="647700" y="1666240"/>
            <a:ext cx="8877300" cy="50266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образования Ленского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местного самоуправления в МО «Ленский муниципальный район»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поддержка социально ориентированных некоммерческих организаций </a:t>
            </a: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сферы культуры МО «Ленский муниципальный район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-Профилактика безнадзорности и правонарушений несовершеннолетних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МО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физической культуры, спорта, туризма, повышение эффективности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молодежной и семейной политики в 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«Ленский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30403" name="AutoShape 50"/>
          <p:cNvSpPr>
            <a:spLocks noChangeArrowheads="1"/>
          </p:cNvSpPr>
          <p:nvPr/>
        </p:nvSpPr>
        <p:spPr bwMode="auto">
          <a:xfrm>
            <a:off x="254000" y="1354138"/>
            <a:ext cx="5219700" cy="423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Реализация общеобразовательных программ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5994400" y="1206501"/>
            <a:ext cx="35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599,9 млн.рублей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613,1 млн.рублей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650,7 млн.рублей   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05" name="AutoShape 50"/>
          <p:cNvSpPr>
            <a:spLocks noChangeArrowheads="1"/>
          </p:cNvSpPr>
          <p:nvPr/>
        </p:nvSpPr>
        <p:spPr bwMode="auto">
          <a:xfrm>
            <a:off x="219074" y="1905000"/>
            <a:ext cx="5267325" cy="1549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Компенсация родительской платы за присмотр 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уход  за </a:t>
            </a:r>
            <a:r>
              <a:rPr lang="ru-RU" sz="1600" b="1" dirty="0">
                <a:solidFill>
                  <a:schemeClr val="tx1"/>
                </a:solidFill>
              </a:rPr>
              <a:t>ребёнком в образовательных 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организациях, реализующих </a:t>
            </a:r>
            <a:r>
              <a:rPr lang="ru-RU" sz="1600" b="1" dirty="0">
                <a:solidFill>
                  <a:schemeClr val="tx1"/>
                </a:solidFill>
              </a:rPr>
              <a:t>образовательную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программу дошкольного </a:t>
            </a:r>
            <a:r>
              <a:rPr lang="ru-RU" sz="1600" b="1" dirty="0">
                <a:solidFill>
                  <a:schemeClr val="tx1"/>
                </a:solidFill>
              </a:rPr>
              <a:t>образования</a:t>
            </a:r>
          </a:p>
        </p:txBody>
      </p:sp>
      <p:sp>
        <p:nvSpPr>
          <p:cNvPr id="230406" name="AutoShape 50"/>
          <p:cNvSpPr>
            <a:spLocks noChangeArrowheads="1"/>
          </p:cNvSpPr>
          <p:nvPr/>
        </p:nvSpPr>
        <p:spPr bwMode="auto">
          <a:xfrm>
            <a:off x="193675" y="3581400"/>
            <a:ext cx="5149850" cy="1346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Обеспечение предоставления жилых помещений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детям-сиротам </a:t>
            </a:r>
            <a:r>
              <a:rPr lang="ru-RU" sz="1500" b="1" dirty="0">
                <a:solidFill>
                  <a:schemeClr val="tx1"/>
                </a:solidFill>
              </a:rPr>
              <a:t>и детям, оставшимся без </a:t>
            </a:r>
            <a:r>
              <a:rPr lang="ru-RU" sz="1500" b="1" dirty="0" smtClean="0">
                <a:solidFill>
                  <a:schemeClr val="tx1"/>
                </a:solidFill>
              </a:rPr>
              <a:t>попечения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 родителей, лицам </a:t>
            </a:r>
            <a:r>
              <a:rPr lang="ru-RU" sz="1500" b="1" dirty="0">
                <a:solidFill>
                  <a:schemeClr val="tx1"/>
                </a:solidFill>
              </a:rPr>
              <a:t>из их числа по договорам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найма специализированных </a:t>
            </a:r>
            <a:r>
              <a:rPr lang="ru-RU" sz="1500" b="1" dirty="0">
                <a:solidFill>
                  <a:schemeClr val="tx1"/>
                </a:solidFill>
              </a:rPr>
              <a:t>жилых помещений </a:t>
            </a:r>
          </a:p>
        </p:txBody>
      </p:sp>
      <p:sp>
        <p:nvSpPr>
          <p:cNvPr id="230408" name="AutoShape 50"/>
          <p:cNvSpPr>
            <a:spLocks noChangeArrowheads="1"/>
          </p:cNvSpPr>
          <p:nvPr/>
        </p:nvSpPr>
        <p:spPr bwMode="auto">
          <a:xfrm>
            <a:off x="215900" y="5067300"/>
            <a:ext cx="5178425" cy="444500"/>
          </a:xfrm>
          <a:prstGeom prst="roundRect">
            <a:avLst>
              <a:gd name="adj" fmla="val 234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Мероприятия по оздоровлению детей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41300" y="195263"/>
            <a:ext cx="93345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Муниципальная  программа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«Развитие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образования Ленского  муниципального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района»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AutoShape 50"/>
          <p:cNvSpPr>
            <a:spLocks noChangeArrowheads="1"/>
          </p:cNvSpPr>
          <p:nvPr/>
        </p:nvSpPr>
        <p:spPr bwMode="auto">
          <a:xfrm>
            <a:off x="190500" y="5791200"/>
            <a:ext cx="5178425" cy="533400"/>
          </a:xfrm>
          <a:prstGeom prst="roundRect">
            <a:avLst>
              <a:gd name="adj" fmla="val 234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Совершенствование системы выявления 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развития талантов </a:t>
            </a:r>
            <a:r>
              <a:rPr lang="ru-RU" sz="1600" b="1" dirty="0">
                <a:solidFill>
                  <a:schemeClr val="tx1"/>
                </a:solidFill>
              </a:rPr>
              <a:t>детей </a:t>
            </a:r>
          </a:p>
        </p:txBody>
      </p:sp>
      <p:pic>
        <p:nvPicPr>
          <p:cNvPr id="10251" name="Picture 12" descr="C:\Users\Кривошеина ТА\Desktop\SgGeJRKn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2832099"/>
            <a:ext cx="4175125" cy="35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05" grpId="0" animBg="1"/>
      <p:bldP spid="230406" grpId="0" animBg="1"/>
      <p:bldP spid="230408" grpId="0" animBg="1"/>
      <p:bldP spid="23040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образования Ленского муниципального района»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3399FF"/>
                </a:solidFill>
                <a:latin typeface="Monotype Corsiva" pitchFamily="66" charset="0"/>
              </a:rPr>
              <a:t>(расходы на дополнительное образование детей за 2024 год 42513,6 тыс. рублей)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18250"/>
            <a:ext cx="23114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0A4C9F-6B2E-46C6-AFA0-D9744C8965F1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270" name="Picture 8" descr="C:\Users\Кривошеина ТА\Desktop\PS7KbDjUJ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473200"/>
            <a:ext cx="44196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71" name="Picture 9" descr="C:\Users\Кривошеина ТА\Desktop\lxl0m_NDo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2006600"/>
            <a:ext cx="4432300" cy="33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72" name="Picture 10" descr="C:\Users\Кривошеина ТА\Desktop\MdsffFgJ1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4013200"/>
            <a:ext cx="4457700" cy="22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16078</TotalTime>
  <Words>2020</Words>
  <Application>Microsoft Office PowerPoint</Application>
  <PresentationFormat>Лист A4 (210x297 мм)</PresentationFormat>
  <Paragraphs>502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Лист Microsoft Office Excel 97-2003</vt:lpstr>
      <vt:lpstr>Расходы районного бюджета</vt:lpstr>
      <vt:lpstr>Расходы  бюджета муниципального  образования «Ленский муниципальный район»</vt:lpstr>
      <vt:lpstr>Отраслевая  структура  расходов  районного бюджета</vt:lpstr>
      <vt:lpstr>Социальная сфера</vt:lpstr>
      <vt:lpstr>ОБЩЕГОСУДАРСТВЕННЫЕ РАСХОДЫ</vt:lpstr>
      <vt:lpstr>Муниципальные программы</vt:lpstr>
      <vt:lpstr> Муниципальные программы социальной направленности</vt:lpstr>
      <vt:lpstr>Слайд 8</vt:lpstr>
      <vt:lpstr>МП «Развитие образования Ленского муниципального района»  (расходы на дополнительное образование детей за 2024 год 42513,6 тыс. рублей) </vt:lpstr>
      <vt:lpstr>МП «Развитие образования Ленского муниципального района»   </vt:lpstr>
      <vt:lpstr>Слайд 11</vt:lpstr>
      <vt:lpstr>МП «Профилактика безнадзорности и правонарушений несовершеннолетних на территории  МО «Ленский муниципальный район»</vt:lpstr>
      <vt:lpstr>МП «Развитие  сферы  культуры  в  Ленском  районе»</vt:lpstr>
      <vt:lpstr>Слайд 14</vt:lpstr>
      <vt:lpstr>Муниципальные программы в сфере экономики и ЖКХ</vt:lpstr>
      <vt:lpstr>Слайд 16</vt:lpstr>
      <vt:lpstr>Слайд 17</vt:lpstr>
      <vt:lpstr>МП «Ремонт и содержание сети автомобильных дорог, находящихся в собственности  МО «Ленский муниципальный район»</vt:lpstr>
      <vt:lpstr>Муниципальная программа «Развитие торговли на территории МО «Ленский муниципальный район»</vt:lpstr>
      <vt:lpstr>Слайд 20</vt:lpstr>
      <vt:lpstr>Слайд 21</vt:lpstr>
      <vt:lpstr>Слайд 22</vt:lpstr>
      <vt:lpstr>Слайд 23</vt:lpstr>
      <vt:lpstr>Муниципальные программы ,направленные на решение общегосударственных вопросов</vt:lpstr>
      <vt:lpstr>МП «Управление муниципальными финансами МО «Ленский муниципальный район» и муниципальным долгом МО «Ленский муниципальный район»</vt:lpstr>
      <vt:lpstr>Осуществление государственных полномочий</vt:lpstr>
      <vt:lpstr>ФЕДЕРАЛЬНЫЕ  ПРОЕКТЫ  В  СОСТАВЕ  НАЦИОНАЛЬНЫХ ПРОЕКТОВ (ПРОГРАММЫ), 2024 год</vt:lpstr>
      <vt:lpstr>ФЕДЕРАЛЬНЫЕ   ПРОЕКТЫ   В  СОСТАВЕ  НАЦИОНАЛЬНЫХ ПРОЕКТОВ (ПРОГРАММЫ), 2024 год</vt:lpstr>
      <vt:lpstr>Слайд 29</vt:lpstr>
      <vt:lpstr>Дефицит     бюджета</vt:lpstr>
      <vt:lpstr>Источники  финансирования  дефицита  бюджета</vt:lpstr>
      <vt:lpstr>Слайд 32</vt:lpstr>
      <vt:lpstr>Информация  для  контактов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User</cp:lastModifiedBy>
  <cp:revision>1850</cp:revision>
  <dcterms:created xsi:type="dcterms:W3CDTF">2013-10-23T10:56:41Z</dcterms:created>
  <dcterms:modified xsi:type="dcterms:W3CDTF">2025-02-18T11:58:48Z</dcterms:modified>
</cp:coreProperties>
</file>