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953" r:id="rId1"/>
  </p:sldMasterIdLst>
  <p:notesMasterIdLst>
    <p:notesMasterId r:id="rId34"/>
  </p:notesMasterIdLst>
  <p:handoutMasterIdLst>
    <p:handoutMasterId r:id="rId35"/>
  </p:handoutMasterIdLst>
  <p:sldIdLst>
    <p:sldId id="370" r:id="rId2"/>
    <p:sldId id="495" r:id="rId3"/>
    <p:sldId id="496" r:id="rId4"/>
    <p:sldId id="504" r:id="rId5"/>
    <p:sldId id="503" r:id="rId6"/>
    <p:sldId id="379" r:id="rId7"/>
    <p:sldId id="380" r:id="rId8"/>
    <p:sldId id="381" r:id="rId9"/>
    <p:sldId id="493" r:id="rId10"/>
    <p:sldId id="498" r:id="rId11"/>
    <p:sldId id="462" r:id="rId12"/>
    <p:sldId id="499" r:id="rId13"/>
    <p:sldId id="500" r:id="rId14"/>
    <p:sldId id="492" r:id="rId15"/>
    <p:sldId id="491" r:id="rId16"/>
    <p:sldId id="487" r:id="rId17"/>
    <p:sldId id="505" r:id="rId18"/>
    <p:sldId id="466" r:id="rId19"/>
    <p:sldId id="471" r:id="rId20"/>
    <p:sldId id="506" r:id="rId21"/>
    <p:sldId id="508" r:id="rId22"/>
    <p:sldId id="509" r:id="rId23"/>
    <p:sldId id="510" r:id="rId24"/>
    <p:sldId id="472" r:id="rId25"/>
    <p:sldId id="475" r:id="rId26"/>
    <p:sldId id="513" r:id="rId27"/>
    <p:sldId id="514" r:id="rId28"/>
    <p:sldId id="507" r:id="rId29"/>
    <p:sldId id="418" r:id="rId30"/>
    <p:sldId id="403" r:id="rId31"/>
    <p:sldId id="419" r:id="rId32"/>
    <p:sldId id="458" r:id="rId33"/>
  </p:sldIdLst>
  <p:sldSz cx="9906000" cy="6858000" type="A4"/>
  <p:notesSz cx="6735763" cy="98567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0000"/>
    <a:srgbClr val="ACE0EA"/>
    <a:srgbClr val="FFFFFF"/>
    <a:srgbClr val="FF99FF"/>
    <a:srgbClr val="E7CE19"/>
    <a:srgbClr val="FFFF00"/>
    <a:srgbClr val="3399FF"/>
    <a:srgbClr val="3AE2F4"/>
    <a:srgbClr val="FF5050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87" autoAdjust="0"/>
    <p:restoredTop sz="86374" autoAdjust="0"/>
  </p:normalViewPr>
  <p:slideViewPr>
    <p:cSldViewPr snapToGrid="0">
      <p:cViewPr>
        <p:scale>
          <a:sx n="70" d="100"/>
          <a:sy n="70" d="100"/>
        </p:scale>
        <p:origin x="-2179" y="-475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8"/>
          <c:dLbls>
            <c:dLbl>
              <c:idx val="0"/>
              <c:layout>
                <c:manualLayout>
                  <c:x val="-6.1820782017632414E-2"/>
                  <c:y val="6.927630888244235E-2"/>
                </c:manualLayout>
              </c:layout>
              <c:showPercent val="1"/>
            </c:dLbl>
            <c:dLbl>
              <c:idx val="1"/>
              <c:layout>
                <c:manualLayout>
                  <c:x val="-0.12963209726989255"/>
                  <c:y val="-0.15037789749965466"/>
                </c:manualLayout>
              </c:layout>
              <c:showPercent val="1"/>
            </c:dLbl>
            <c:dLbl>
              <c:idx val="2"/>
              <c:layout>
                <c:manualLayout>
                  <c:x val="0.11484655764183326"/>
                  <c:y val="-0.12384450891007048"/>
                </c:manualLayout>
              </c:layout>
              <c:showPercent val="1"/>
            </c:dLbl>
            <c:dLbl>
              <c:idx val="3"/>
              <c:layout>
                <c:manualLayout>
                  <c:x val="-4.1220921102810885E-2"/>
                  <c:y val="-4.6904158032877466E-2"/>
                </c:manualLayout>
              </c:layout>
              <c:showPercent val="1"/>
            </c:dLbl>
            <c:dLbl>
              <c:idx val="4"/>
              <c:layout>
                <c:manualLayout>
                  <c:x val="-1.6877313412746484E-2"/>
                  <c:y val="-9.6673242160519493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Дошкольное, общее и дополнительное образование</c:v>
                </c:pt>
                <c:pt idx="1">
                  <c:v>Другие расходы в области образования</c:v>
                </c:pt>
                <c:pt idx="2">
                  <c:v>Охрана семьи и детства</c:v>
                </c:pt>
                <c:pt idx="3">
                  <c:v>Физическая культура и спорт</c:v>
                </c:pt>
                <c:pt idx="4">
                  <c:v>Социальная политика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8584.6</c:v>
                </c:pt>
                <c:pt idx="1">
                  <c:v>19616.3</c:v>
                </c:pt>
                <c:pt idx="2">
                  <c:v>18175.900000000001</c:v>
                </c:pt>
                <c:pt idx="3">
                  <c:v>2458.8000000000002</c:v>
                </c:pt>
                <c:pt idx="4">
                  <c:v>4246.4000000000005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Расходы на оказание транспортных услуг населению     (тыс. рублей)</a:t>
            </a:r>
            <a:endParaRPr lang="ru-RU" dirty="0">
              <a:solidFill>
                <a:srgbClr val="002060"/>
              </a:solidFill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оказание транспортных услуг населению (тыс. рублей)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7461.3</c:v>
                </c:pt>
                <c:pt idx="1">
                  <c:v>1774</c:v>
                </c:pt>
                <c:pt idx="2">
                  <c:v>1844.7</c:v>
                </c:pt>
              </c:numCache>
            </c:numRef>
          </c:val>
        </c:ser>
        <c:shape val="cylinder"/>
        <c:axId val="121014528"/>
        <c:axId val="121016320"/>
        <c:axId val="0"/>
      </c:bar3DChart>
      <c:catAx>
        <c:axId val="121014528"/>
        <c:scaling>
          <c:orientation val="minMax"/>
        </c:scaling>
        <c:axPos val="b"/>
        <c:tickLblPos val="nextTo"/>
        <c:crossAx val="121016320"/>
        <c:crosses val="autoZero"/>
        <c:auto val="1"/>
        <c:lblAlgn val="ctr"/>
        <c:lblOffset val="100"/>
      </c:catAx>
      <c:valAx>
        <c:axId val="121016320"/>
        <c:scaling>
          <c:orientation val="minMax"/>
        </c:scaling>
        <c:axPos val="l"/>
        <c:majorGridlines/>
        <c:numFmt formatCode="#,##0.0" sourceLinked="1"/>
        <c:tickLblPos val="nextTo"/>
        <c:crossAx val="121014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719983095333547"/>
          <c:y val="0.15160618645819648"/>
          <c:w val="0.30443858712576477"/>
          <c:h val="0.5598425196850396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Улучшение жилищных условий граждан,проживающих в сельской местности (тыс. рублей)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5838.6</c:v>
                </c:pt>
                <c:pt idx="1">
                  <c:v>3208.8</c:v>
                </c:pt>
                <c:pt idx="2">
                  <c:v>465</c:v>
                </c:pt>
              </c:numCache>
            </c:numRef>
          </c:val>
        </c:ser>
        <c:gapWidth val="55"/>
        <c:gapDepth val="55"/>
        <c:shape val="cylinder"/>
        <c:axId val="109270528"/>
        <c:axId val="109272064"/>
        <c:axId val="0"/>
      </c:bar3DChart>
      <c:catAx>
        <c:axId val="109270528"/>
        <c:scaling>
          <c:orientation val="minMax"/>
        </c:scaling>
        <c:axPos val="b"/>
        <c:majorTickMark val="none"/>
        <c:tickLblPos val="nextTo"/>
        <c:crossAx val="109272064"/>
        <c:crosses val="autoZero"/>
        <c:auto val="1"/>
        <c:lblAlgn val="ctr"/>
        <c:lblOffset val="100"/>
      </c:catAx>
      <c:valAx>
        <c:axId val="109272064"/>
        <c:scaling>
          <c:orientation val="minMax"/>
        </c:scaling>
        <c:axPos val="l"/>
        <c:majorGridlines/>
        <c:numFmt formatCode="#,##0.00" sourceLinked="1"/>
        <c:majorTickMark val="none"/>
        <c:tickLblPos val="nextTo"/>
        <c:crossAx val="1092705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2244175999739165E-2"/>
          <c:y val="9.5439472504961251E-2"/>
          <c:w val="0.64868968302039243"/>
          <c:h val="0.800119677204529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Lbls>
            <c:dLbl>
              <c:idx val="0"/>
              <c:layout>
                <c:manualLayout>
                  <c:x val="-3.2658860591499979E-2"/>
                  <c:y val="-0.3170731707317073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0.11601513240857508"/>
                  <c:y val="-5.2238805970149252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8.0706179066834846E-2"/>
                  <c:y val="-0.10569103302385714"/>
                </c:manualLayout>
              </c:layout>
              <c:dLblPos val="bestFit"/>
              <c:showPercent val="1"/>
            </c:dLbl>
            <c:spPr>
              <a:effectLst>
                <a:outerShdw blurRad="50800" dist="50800" dir="5400000" algn="ctr" rotWithShape="0">
                  <a:srgbClr val="000000">
                    <a:alpha val="78000"/>
                  </a:srgbClr>
                </a:outerShdw>
              </a:effectLst>
            </c:spPr>
            <c:dLblPos val="outEnd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Привлечение кредита</c:v>
                </c:pt>
                <c:pt idx="2">
                  <c:v>Возврат кредита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914.6</c:v>
                </c:pt>
                <c:pt idx="1">
                  <c:v>33.200000000000003</c:v>
                </c:pt>
                <c:pt idx="2">
                  <c:v>14.4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622931481390921"/>
          <c:y val="0.17222136867037971"/>
          <c:w val="0.2291871342169185"/>
          <c:h val="0.4885246356400579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614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FE3FE8-C072-43AB-84B4-7968D9A57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0088" y="741363"/>
            <a:ext cx="5335587" cy="3694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3125"/>
            <a:ext cx="538956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614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965666-6097-4F82-96D3-AE846BAFB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84A83-0CD3-4E1B-9AC5-8CEABAB59EC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4A2C59-7440-4912-8EE0-5D359914A807}" type="datetime1">
              <a:rPr lang="ru-RU" smtClean="0"/>
              <a:pPr>
                <a:defRPr/>
              </a:pPr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15631-67AB-4462-874D-56583CE306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C7AA0-F796-4462-A588-15C17310BE94}" type="datetime1">
              <a:rPr lang="ru-RU" smtClean="0"/>
              <a:pPr>
                <a:defRPr/>
              </a:pPr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803FC-9DA4-4201-A3DD-D10813B961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FDC8A-745F-4321-8232-742769902C34}" type="datetime1">
              <a:rPr lang="ru-RU" smtClean="0"/>
              <a:pPr>
                <a:defRPr/>
              </a:pPr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AC821-A629-4B73-9B7B-A63A7DDB08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981200"/>
            <a:ext cx="8915400" cy="38862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3F8F-D412-4E73-8F6A-7E3B352EDD61}" type="datetime1">
              <a:rPr lang="ru-RU"/>
              <a:pPr>
                <a:defRPr/>
              </a:pPr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D878B-7116-43F7-BA0D-278E33894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981200"/>
            <a:ext cx="8915400" cy="38862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642E3-4BDB-4706-9C0D-8245A9E35F03}" type="datetime1">
              <a:rPr lang="ru-RU"/>
              <a:pPr>
                <a:defRPr/>
              </a:pPr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4792-34AF-49E3-B141-4386374FC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FF2A7-002F-4207-84CC-70D031022269}" type="datetime1">
              <a:rPr lang="ru-RU" smtClean="0"/>
              <a:pPr>
                <a:defRPr/>
              </a:pPr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48293-3A91-43CD-BD1D-5A2E0D203D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A29543-D2FC-4E26-8BAE-13AAA237988F}" type="datetime1">
              <a:rPr lang="ru-RU" smtClean="0"/>
              <a:pPr>
                <a:defRPr/>
              </a:pPr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2BF9B-52C2-42D4-B883-0B049BE344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6F8F3C-0C9B-49C0-8F0C-E25900789850}" type="datetime1">
              <a:rPr lang="ru-RU" smtClean="0"/>
              <a:pPr>
                <a:defRPr/>
              </a:pPr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49659-5A05-471A-92BA-F266802248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191C16-AEC6-474C-A888-BE954723EED5}" type="datetime1">
              <a:rPr lang="ru-RU" smtClean="0"/>
              <a:pPr>
                <a:defRPr/>
              </a:pPr>
              <a:t>07.03.2025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152D8-F52D-4B18-AE39-35AB28224E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015F8C-FFD7-45A7-92A1-131824E7D5E4}" type="datetime1">
              <a:rPr lang="ru-RU" smtClean="0"/>
              <a:pPr>
                <a:defRPr/>
              </a:pPr>
              <a:t>07.03.2025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E5DEA-22F3-4B47-8F0A-2EBE728E2E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24DDB-BD23-4DE2-8C01-548CCA94A452}" type="datetime1">
              <a:rPr lang="ru-RU" smtClean="0"/>
              <a:pPr>
                <a:defRPr/>
              </a:pPr>
              <a:t>07.03.2025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4AE9C-646D-4417-BFEA-24FBD8B303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F3CD8-60CB-449A-B573-F6F5B308E472}" type="datetime1">
              <a:rPr lang="ru-RU" smtClean="0"/>
              <a:pPr>
                <a:defRPr/>
              </a:pPr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1AB1A-73FF-446A-B60B-B557D7CF02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05FE4-A790-4AF2-BFBA-D3F70AC02998}" type="datetime1">
              <a:rPr lang="ru-RU" smtClean="0"/>
              <a:pPr>
                <a:defRPr/>
              </a:pPr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6EE5D-8C56-4C1E-95A9-8E1B443AFB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666260-F20C-4469-A7F3-8227CF0E52CD}" type="datetime1">
              <a:rPr lang="ru-RU" smtClean="0"/>
              <a:pPr>
                <a:defRPr/>
              </a:pPr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EEFD75-98E3-4E4B-9669-925FDF67A2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4" r:id="rId1"/>
    <p:sldLayoutId id="2147484955" r:id="rId2"/>
    <p:sldLayoutId id="2147484956" r:id="rId3"/>
    <p:sldLayoutId id="2147484957" r:id="rId4"/>
    <p:sldLayoutId id="2147484958" r:id="rId5"/>
    <p:sldLayoutId id="2147484959" r:id="rId6"/>
    <p:sldLayoutId id="2147484960" r:id="rId7"/>
    <p:sldLayoutId id="2147484961" r:id="rId8"/>
    <p:sldLayoutId id="2147484962" r:id="rId9"/>
    <p:sldLayoutId id="2147484963" r:id="rId10"/>
    <p:sldLayoutId id="2147484964" r:id="rId11"/>
    <p:sldLayoutId id="2147484965" r:id="rId12"/>
    <p:sldLayoutId id="214748496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42900"/>
            <a:ext cx="8915400" cy="558800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Расходы районного бюджета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086928"/>
            <a:ext cx="8915400" cy="586597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176213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bg1">
                    <a:lumMod val="10000"/>
                  </a:schemeClr>
                </a:solidFill>
              </a:rPr>
              <a:t>Расходы бюджета – выплачиваемые из бюджета  денежные средства, за исключением   средств, являющихся источниками финансирования дефицита бюджета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2E07E4E-4AF3-48ED-807D-6D1A3AB778D0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5125" name="Номер слайда 4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219141" name="AutoShape 5"/>
          <p:cNvSpPr>
            <a:spLocks noChangeArrowheads="1"/>
          </p:cNvSpPr>
          <p:nvPr/>
        </p:nvSpPr>
        <p:spPr bwMode="auto">
          <a:xfrm>
            <a:off x="3783013" y="1923690"/>
            <a:ext cx="2341562" cy="924283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6000" rIns="126000" anchor="ctr"/>
          <a:lstStyle/>
          <a:p>
            <a:pPr algn="ctr"/>
            <a:r>
              <a:rPr lang="ru-RU" sz="1800" b="1" dirty="0"/>
              <a:t>Распределение расходов в районном бюджете</a:t>
            </a: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336550" y="3386138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/>
              <a:t>По функциям местного самоуправления – </a:t>
            </a:r>
            <a:r>
              <a:rPr lang="ru-RU" sz="1600"/>
              <a:t>«отраслевая» структура расходов</a:t>
            </a:r>
          </a:p>
        </p:txBody>
      </p:sp>
      <p:sp>
        <p:nvSpPr>
          <p:cNvPr id="219143" name="Rectangle 7"/>
          <p:cNvSpPr>
            <a:spLocks noChangeArrowheads="1"/>
          </p:cNvSpPr>
          <p:nvPr/>
        </p:nvSpPr>
        <p:spPr bwMode="auto">
          <a:xfrm>
            <a:off x="3414713" y="3425825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/>
              <a:t>По органам местного самоуправления – </a:t>
            </a:r>
            <a:r>
              <a:rPr lang="ru-RU" sz="1600" dirty="0"/>
              <a:t>«ведомственная» структура расходов</a:t>
            </a:r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6413500" y="3435350"/>
            <a:ext cx="3108325" cy="26130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По муниципальным программам – </a:t>
            </a:r>
          </a:p>
          <a:p>
            <a:pPr algn="ctr">
              <a:defRPr/>
            </a:pPr>
            <a:r>
              <a:rPr lang="ru-RU" sz="1600" dirty="0">
                <a:solidFill>
                  <a:srgbClr val="FFFF00"/>
                </a:solidFill>
              </a:rPr>
              <a:t>«программная» структура расходов</a:t>
            </a:r>
          </a:p>
        </p:txBody>
      </p:sp>
      <p:sp>
        <p:nvSpPr>
          <p:cNvPr id="219145" name="AutoShape 9"/>
          <p:cNvSpPr>
            <a:spLocks noChangeArrowheads="1"/>
          </p:cNvSpPr>
          <p:nvPr/>
        </p:nvSpPr>
        <p:spPr bwMode="auto">
          <a:xfrm rot="7897213">
            <a:off x="1767681" y="2101057"/>
            <a:ext cx="1611313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19146" name="AutoShape 10"/>
          <p:cNvSpPr>
            <a:spLocks noChangeArrowheads="1"/>
          </p:cNvSpPr>
          <p:nvPr/>
        </p:nvSpPr>
        <p:spPr bwMode="auto">
          <a:xfrm rot="2313247">
            <a:off x="6381750" y="2165350"/>
            <a:ext cx="1701800" cy="60960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19147" name="AutoShape 11"/>
          <p:cNvSpPr>
            <a:spLocks noChangeArrowheads="1"/>
          </p:cNvSpPr>
          <p:nvPr/>
        </p:nvSpPr>
        <p:spPr bwMode="auto">
          <a:xfrm>
            <a:off x="4543425" y="2860675"/>
            <a:ext cx="766763" cy="589891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19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build="p" animBg="1"/>
      <p:bldP spid="219141" grpId="0" animBg="1"/>
      <p:bldP spid="219142" grpId="0" animBg="1"/>
      <p:bldP spid="219143" grpId="0" animBg="1"/>
      <p:bldP spid="219144" grpId="0" animBg="1"/>
      <p:bldP spid="219145" grpId="0" animBg="1"/>
      <p:bldP spid="219146" grpId="0" animBg="1"/>
      <p:bldP spid="2191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54000"/>
            <a:ext cx="9029700" cy="879475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МП «Развитие образования Ленского муниципального района»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495300" y="1362075"/>
          <a:ext cx="8978900" cy="4784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208"/>
                <a:gridCol w="1335895"/>
                <a:gridCol w="2244725"/>
                <a:gridCol w="1838072"/>
              </a:tblGrid>
              <a:tr h="3593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</a:tr>
              <a:tr h="80154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Дошкольное</a:t>
                      </a:r>
                      <a:r>
                        <a:rPr lang="ru-RU" sz="1600" baseline="0" dirty="0" smtClean="0"/>
                        <a:t> образование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159 055,1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161 807,7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169 903,5</a:t>
                      </a:r>
                      <a:endParaRPr lang="ru-RU" dirty="0"/>
                    </a:p>
                  </a:txBody>
                  <a:tcPr/>
                </a:tc>
              </a:tr>
              <a:tr h="74894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Общее образование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359 804,7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384 887,3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400 072,8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3405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Дополнительное образование</a:t>
                      </a:r>
                      <a:r>
                        <a:rPr lang="ru-RU" sz="1600" baseline="0" dirty="0" smtClean="0"/>
                        <a:t> детей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42 362,0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38 606,0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24 882,7</a:t>
                      </a:r>
                      <a:endParaRPr lang="ru-RU" dirty="0"/>
                    </a:p>
                  </a:txBody>
                  <a:tcPr/>
                </a:tc>
              </a:tr>
              <a:tr h="4970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Молодёжная политика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452,9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215,00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2 019,8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700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Другие вопросы в области образования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37 938,9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41 936,8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33 314,7</a:t>
                      </a:r>
                      <a:endParaRPr lang="ru-RU" dirty="0"/>
                    </a:p>
                  </a:txBody>
                  <a:tcPr/>
                </a:tc>
              </a:tr>
              <a:tr h="66681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Охрана семьи и детства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13 438,5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19 391,4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r>
                        <a:rPr lang="ru-RU" baseline="0" dirty="0" smtClean="0"/>
                        <a:t> 175,9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7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fld id="{707C4833-D987-481F-8E23-26122A360635}" type="slidenum">
              <a:rPr lang="ru-RU" smtClean="0"/>
              <a:pPr algn="ctr"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  <p:transition advClick="0" advTm="1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D845AC-1290-455C-9351-61F2DF9A3702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3315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15397" name="Rectangle 5"/>
          <p:cNvSpPr>
            <a:spLocks noChangeArrowheads="1"/>
          </p:cNvSpPr>
          <p:nvPr/>
        </p:nvSpPr>
        <p:spPr bwMode="auto">
          <a:xfrm>
            <a:off x="330200" y="228600"/>
            <a:ext cx="9242425" cy="10477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МП«Развитие местного самоуправления в МО «Ленский муниципальный район» и поддержка социально ориентированных некоммерческих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организаций»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355600" y="1622425"/>
            <a:ext cx="45847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 i="1">
              <a:solidFill>
                <a:srgbClr val="FF0000"/>
              </a:solidFill>
            </a:endParaRPr>
          </a:p>
        </p:txBody>
      </p:sp>
      <p:sp>
        <p:nvSpPr>
          <p:cNvPr id="315399" name="Rectangle 7"/>
          <p:cNvSpPr>
            <a:spLocks noChangeArrowheads="1"/>
          </p:cNvSpPr>
          <p:nvPr/>
        </p:nvSpPr>
        <p:spPr bwMode="auto">
          <a:xfrm>
            <a:off x="5080000" y="1562100"/>
            <a:ext cx="44196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200" b="1" i="1"/>
          </a:p>
        </p:txBody>
      </p:sp>
      <p:sp>
        <p:nvSpPr>
          <p:cNvPr id="315400" name="Rectangle 8"/>
          <p:cNvSpPr>
            <a:spLocks noChangeArrowheads="1"/>
          </p:cNvSpPr>
          <p:nvPr/>
        </p:nvSpPr>
        <p:spPr bwMode="auto">
          <a:xfrm>
            <a:off x="4927600" y="1270000"/>
            <a:ext cx="427672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0" name="Прямоугольник 9"/>
          <p:cNvSpPr>
            <a:spLocks noChangeArrowheads="1"/>
          </p:cNvSpPr>
          <p:nvPr/>
        </p:nvSpPr>
        <p:spPr bwMode="auto">
          <a:xfrm>
            <a:off x="317500" y="4256088"/>
            <a:ext cx="4000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>
                <a:solidFill>
                  <a:srgbClr val="FF0000"/>
                </a:solidFill>
              </a:rPr>
              <a:t/>
            </a:r>
            <a:br>
              <a:rPr lang="ru-RU" sz="1200" b="1" i="1">
                <a:solidFill>
                  <a:srgbClr val="FF0000"/>
                </a:solidFill>
              </a:rPr>
            </a:br>
            <a:r>
              <a:rPr lang="ru-RU" sz="1200" b="1" i="1">
                <a:solidFill>
                  <a:srgbClr val="FF0000"/>
                </a:solidFill>
              </a:rPr>
              <a:t>     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9900" y="1574799"/>
            <a:ext cx="4178300" cy="22828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sz="1800" b="1" dirty="0">
                <a:solidFill>
                  <a:srgbClr val="7030A0"/>
                </a:solidFill>
              </a:rPr>
              <a:t>Старшее поколение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7030A0"/>
                </a:solidFill>
                <a:cs typeface="Times New Roman" pitchFamily="18" charset="0"/>
              </a:rPr>
              <a:t>оплата проезда в общественном </a:t>
            </a:r>
            <a:r>
              <a:rPr lang="ru-RU" sz="1800" b="1" dirty="0" smtClean="0">
                <a:solidFill>
                  <a:srgbClr val="7030A0"/>
                </a:solidFill>
                <a:cs typeface="Times New Roman" pitchFamily="18" charset="0"/>
              </a:rPr>
              <a:t>транспорте</a:t>
            </a:r>
          </a:p>
          <a:p>
            <a:pPr algn="ctr">
              <a:defRPr/>
            </a:pP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2023 год – 0,0 тыс.рублей</a:t>
            </a:r>
          </a:p>
          <a:p>
            <a:pPr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2024 год – 3,3 тыс.рублей </a:t>
            </a:r>
          </a:p>
          <a:p>
            <a:pPr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2025 год – 0,0 тыс. рублей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0700" y="4114800"/>
            <a:ext cx="4184650" cy="249554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sz="1800" b="1" dirty="0">
                <a:solidFill>
                  <a:srgbClr val="7030A0"/>
                </a:solidFill>
              </a:rPr>
              <a:t>Содействие развитию социально-ориентированных некоммерческих </a:t>
            </a:r>
            <a:r>
              <a:rPr lang="ru-RU" sz="1800" b="1" dirty="0" smtClean="0">
                <a:solidFill>
                  <a:srgbClr val="7030A0"/>
                </a:solidFill>
              </a:rPr>
              <a:t>организаций</a:t>
            </a:r>
          </a:p>
          <a:p>
            <a:pPr algn="ctr">
              <a:defRPr/>
            </a:pPr>
            <a:endParaRPr lang="ru-RU" sz="1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>
              <a:defRPr/>
            </a:pP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</a:rPr>
              <a:t>2023 год – 87,0 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000" b="1" i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</a:rPr>
              <a:t>2024 год- 146,2 тыс.рублей             2025 год- 95,0 тыс.рублей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05424" y="1612900"/>
            <a:ext cx="4232275" cy="22542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7030A0"/>
                </a:solidFill>
              </a:rPr>
              <a:t>Развитие территориального общественного самоуправления</a:t>
            </a:r>
          </a:p>
          <a:p>
            <a:pPr>
              <a:defRPr/>
            </a:pPr>
            <a:endParaRPr lang="ru-RU" sz="1800" b="1" i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2023 год  – 1 719,1 тыс.рублей </a:t>
            </a:r>
          </a:p>
          <a:p>
            <a:pPr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2024 год  – 1 094,3 тыс.рублей  </a:t>
            </a:r>
          </a:p>
          <a:p>
            <a:pPr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2025 год – 0,0 тыс. рублей</a:t>
            </a:r>
          </a:p>
          <a:p>
            <a:pPr>
              <a:defRPr/>
            </a:pP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62574" y="4143375"/>
            <a:ext cx="4124326" cy="24352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Поддержка инициативных проектов, выдвигаемых для получения финансовой поддержки из областного бюджета в рамках регионального проекта «Комфортное Поморье»</a:t>
            </a:r>
          </a:p>
          <a:p>
            <a:pPr algn="ctr">
              <a:defRPr/>
            </a:pPr>
            <a:endPara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2025 год – 2 870,8 тыс. рублей</a:t>
            </a:r>
          </a:p>
          <a:p>
            <a:pPr algn="ctr">
              <a:defRPr/>
            </a:pPr>
            <a:endParaRPr lang="ru-RU" sz="1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7" grpId="0" animBg="1" autoUpdateAnimBg="0"/>
      <p:bldP spid="315398" grpId="0" autoUpdateAnimBg="0"/>
      <p:bldP spid="315399" grpId="0" autoUpdateAnimBg="0"/>
      <p:bldP spid="31540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257175"/>
            <a:ext cx="9139238" cy="1266825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МП «Профилактика  безнадзорности  и  правонарушений несовершеннолетних  на  территории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МО «Ленский муниципальный район»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fld id="{C67B2F92-E010-44FC-86C2-6E9BDBF363E2}" type="slidenum">
              <a:rPr lang="ru-RU" smtClean="0"/>
              <a:pPr algn="ctr">
                <a:defRPr/>
              </a:pPr>
              <a:t>12</a:t>
            </a:fld>
            <a:endParaRPr lang="ru-RU" dirty="0" smtClean="0"/>
          </a:p>
        </p:txBody>
      </p:sp>
      <p:sp>
        <p:nvSpPr>
          <p:cNvPr id="316433" name="Rectangle 17"/>
          <p:cNvSpPr>
            <a:spLocks noChangeArrowheads="1"/>
          </p:cNvSpPr>
          <p:nvPr/>
        </p:nvSpPr>
        <p:spPr bwMode="auto">
          <a:xfrm>
            <a:off x="4508500" y="1979613"/>
            <a:ext cx="506730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endPara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год –  1 758,2 тыс. рублей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2024 год –  1 852,8 тыс. рублей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2025 год –   1 861,1 тыс. рублей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44" name="Picture 16" descr="C:\Users\Кривошеина ТА\Desktop\038ec6fd924417e0a25450612295d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1790700"/>
            <a:ext cx="3200400" cy="2014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06400" y="3962400"/>
          <a:ext cx="9169400" cy="2029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3280"/>
                <a:gridCol w="1370287"/>
                <a:gridCol w="1587997"/>
                <a:gridCol w="1267836"/>
              </a:tblGrid>
              <a:tr h="3789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/>
                </a:tc>
              </a:tr>
              <a:tr h="80970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Профилактика безнадзорности и</a:t>
                      </a: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правонарушений несовершеннолетних</a:t>
                      </a:r>
                    </a:p>
                    <a:p>
                      <a:pPr algn="l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1 741,3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1 804,8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1 821,1</a:t>
                      </a:r>
                      <a:endParaRPr lang="ru-RU" dirty="0"/>
                    </a:p>
                  </a:txBody>
                  <a:tcPr anchor="ctr"/>
                </a:tc>
              </a:tr>
              <a:tr h="84085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Профилактика преступлений и иных </a:t>
                      </a: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правонарушений</a:t>
                      </a:r>
                    </a:p>
                    <a:p>
                      <a:pPr algn="l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16,9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40,0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animBg="1"/>
      <p:bldP spid="3164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type="title"/>
          </p:nvPr>
        </p:nvSpPr>
        <p:spPr>
          <a:xfrm>
            <a:off x="419100" y="152400"/>
            <a:ext cx="9075738" cy="698500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МП «Развитие сферы культуры в Ленском районе»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13</a:t>
            </a:r>
          </a:p>
        </p:txBody>
      </p:sp>
      <p:sp>
        <p:nvSpPr>
          <p:cNvPr id="316433" name="Rectangle 17"/>
          <p:cNvSpPr>
            <a:spLocks noChangeArrowheads="1"/>
          </p:cNvSpPr>
          <p:nvPr/>
        </p:nvSpPr>
        <p:spPr bwMode="auto">
          <a:xfrm>
            <a:off x="0" y="2730500"/>
            <a:ext cx="32893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2451100"/>
            <a:ext cx="97282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rgbClr val="002060"/>
                </a:solidFill>
              </a:rPr>
              <a:t>. 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15379" name="Picture 24" descr="C:\Users\Кривошеина ТА\Desktop\vIHDxSdEAX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041401"/>
            <a:ext cx="43307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5" descr="C:\Users\Кривошеина ТА\Desktop\lhnWevnqS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999" y="1057274"/>
            <a:ext cx="4219726" cy="2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485774" y="3457788"/>
          <a:ext cx="8772525" cy="3125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176"/>
                <a:gridCol w="1276377"/>
                <a:gridCol w="1562406"/>
                <a:gridCol w="1485566"/>
              </a:tblGrid>
              <a:tr h="4614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2024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2025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61433">
                <a:tc>
                  <a:txBody>
                    <a:bodyPr/>
                    <a:lstStyle/>
                    <a:p>
                      <a:r>
                        <a:rPr lang="ru-RU" dirty="0" smtClean="0"/>
                        <a:t>Библиотечное обслуживание населения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23 918,4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24 627,3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24 771,1</a:t>
                      </a:r>
                      <a:endParaRPr lang="ru-RU" dirty="0"/>
                    </a:p>
                  </a:txBody>
                  <a:tcPr/>
                </a:tc>
              </a:tr>
              <a:tr h="461433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досуга, туристских и культурно-развлекательных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44 074,4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42 798,5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42 545,6</a:t>
                      </a:r>
                      <a:endParaRPr lang="ru-RU" dirty="0"/>
                    </a:p>
                  </a:txBody>
                  <a:tcPr anchor="ctr"/>
                </a:tc>
              </a:tr>
              <a:tr h="461433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музейной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10 372,9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11 185,3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11 120,8</a:t>
                      </a:r>
                      <a:endParaRPr lang="ru-RU" dirty="0"/>
                    </a:p>
                  </a:txBody>
                  <a:tcPr/>
                </a:tc>
              </a:tr>
              <a:tr h="461433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системы дополнительного образования в сфере культуры и искусства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17 079,0</a:t>
                      </a:r>
                      <a:endParaRPr lang="ru-RU" dirty="0"/>
                    </a:p>
                  </a:txBody>
                  <a:tcPr anchor="ctr"/>
                </a:tc>
              </a:tr>
              <a:tr h="461433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78 365,7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78 611,2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95 516,5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animBg="1"/>
      <p:bldP spid="31643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3763804-3553-4369-B017-E99F0F63C26C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16387" name="Номер слайда 1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" name="Прямоугольник 2"/>
          <p:cNvSpPr/>
          <p:nvPr/>
        </p:nvSpPr>
        <p:spPr>
          <a:xfrm>
            <a:off x="292100" y="304800"/>
            <a:ext cx="92837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МП «Развитие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физической культуры, спорта, туризма, повышение эффективности реализации молодежной и семейной политики в МО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«Ленский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муниципальный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район»</a:t>
            </a:r>
            <a:endParaRPr lang="ru-RU" sz="2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76800" y="1438276"/>
            <a:ext cx="42386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год – 5 117,0 тыс.рублей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2024 год – 5 324,2 тыс.рублей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2025 год – 4 444,3 тыс. рублей</a:t>
            </a:r>
          </a:p>
          <a:p>
            <a:pPr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AutoShape 50"/>
          <p:cNvSpPr>
            <a:spLocks noChangeArrowheads="1"/>
          </p:cNvSpPr>
          <p:nvPr/>
        </p:nvSpPr>
        <p:spPr bwMode="auto">
          <a:xfrm>
            <a:off x="266700" y="4229100"/>
            <a:ext cx="4648200" cy="23749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t"/>
          <a:lstStyle/>
          <a:p>
            <a:pPr algn="ctr">
              <a:defRPr/>
            </a:pPr>
            <a:r>
              <a:rPr lang="ru-RU" sz="1550" b="1" dirty="0" smtClean="0">
                <a:solidFill>
                  <a:srgbClr val="002060"/>
                </a:solidFill>
              </a:rPr>
              <a:t>Осуществление </a:t>
            </a:r>
            <a:r>
              <a:rPr lang="ru-RU" sz="1550" b="1" dirty="0">
                <a:solidFill>
                  <a:srgbClr val="002060"/>
                </a:solidFill>
              </a:rPr>
              <a:t>государственных полномочий </a:t>
            </a:r>
            <a:endParaRPr lang="ru-RU" sz="155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550" b="1" dirty="0" smtClean="0">
                <a:solidFill>
                  <a:srgbClr val="002060"/>
                </a:solidFill>
              </a:rPr>
              <a:t>по организации </a:t>
            </a:r>
            <a:r>
              <a:rPr lang="ru-RU" sz="1550" b="1" dirty="0">
                <a:solidFill>
                  <a:srgbClr val="002060"/>
                </a:solidFill>
              </a:rPr>
              <a:t>и осуществлению </a:t>
            </a:r>
            <a:endParaRPr lang="ru-RU" sz="155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550" b="1" dirty="0" smtClean="0">
                <a:solidFill>
                  <a:srgbClr val="002060"/>
                </a:solidFill>
              </a:rPr>
              <a:t>деятельности </a:t>
            </a:r>
            <a:r>
              <a:rPr lang="ru-RU" sz="1550" b="1" dirty="0">
                <a:solidFill>
                  <a:srgbClr val="002060"/>
                </a:solidFill>
              </a:rPr>
              <a:t>по </a:t>
            </a:r>
          </a:p>
          <a:p>
            <a:pPr algn="ctr">
              <a:defRPr/>
            </a:pPr>
            <a:r>
              <a:rPr lang="ru-RU" sz="1550" b="1" dirty="0">
                <a:solidFill>
                  <a:srgbClr val="002060"/>
                </a:solidFill>
              </a:rPr>
              <a:t>опеке и </a:t>
            </a:r>
            <a:r>
              <a:rPr lang="ru-RU" sz="1550" b="1" dirty="0" smtClean="0">
                <a:solidFill>
                  <a:srgbClr val="002060"/>
                </a:solidFill>
              </a:rPr>
              <a:t>попечительству</a:t>
            </a:r>
          </a:p>
          <a:p>
            <a:pPr algn="ctr">
              <a:defRPr/>
            </a:pP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2023 год – 3 047,1 тыс.руб.лей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2024 год – 3 158,4 тыс.рублей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2025 год – 3 186,9 тыс. рублей</a:t>
            </a:r>
          </a:p>
          <a:p>
            <a:pPr algn="ctr">
              <a:defRPr/>
            </a:pP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AutoShape 50"/>
          <p:cNvSpPr>
            <a:spLocks noChangeArrowheads="1"/>
          </p:cNvSpPr>
          <p:nvPr/>
        </p:nvSpPr>
        <p:spPr bwMode="auto">
          <a:xfrm>
            <a:off x="5003800" y="2562226"/>
            <a:ext cx="4470400" cy="223837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t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Осуществление </a:t>
            </a: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государственных полномочий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 по выплате вознаграждений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профессиональным</a:t>
            </a: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опекунам</a:t>
            </a:r>
          </a:p>
          <a:p>
            <a:pPr algn="ctr">
              <a:defRPr/>
            </a:pPr>
            <a:endParaRPr lang="ru-RU" sz="1600" b="1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2023 год  – 0,0 тыс.рублей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2024 год – 137,4 тыс.рублей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2025 год – 142,9 тыс. рублей</a:t>
            </a:r>
          </a:p>
          <a:p>
            <a:pPr algn="ctr">
              <a:defRPr/>
            </a:pPr>
            <a:endParaRPr lang="ru-RU" sz="20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16392" name="Picture 10" descr="C:\Users\Кривошеина ТА\Desktop\c3100801bdf72b9cacdbce370dbcd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587500"/>
            <a:ext cx="3563938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3" name="Picture 11" descr="C:\Users\Кривошеина ТА\Desktop\087562b215bc504fc78dcc6a353109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200" y="4991100"/>
            <a:ext cx="3175000" cy="168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1" grpId="0" animBg="1" autoUpdateAnimBg="0"/>
      <p:bldP spid="1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352425"/>
            <a:ext cx="8826500" cy="981075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Муниципальные программы в сфере экономики и ЖКХ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EC5CE03-AD08-4223-9E72-066FF590555E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17443" name="AutoShape 27"/>
          <p:cNvSpPr>
            <a:spLocks noChangeArrowheads="1"/>
          </p:cNvSpPr>
          <p:nvPr/>
        </p:nvSpPr>
        <p:spPr bwMode="auto">
          <a:xfrm>
            <a:off x="381000" y="1895474"/>
            <a:ext cx="9156700" cy="45720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buFontTx/>
              <a:buChar char="-"/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условий для развития сельского хозяйства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15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«Ленский </a:t>
            </a:r>
            <a:r>
              <a:rPr lang="ru-RU" sz="1500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5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район»;</a:t>
            </a:r>
          </a:p>
          <a:p>
            <a:pPr>
              <a:defRPr/>
            </a:pPr>
            <a:endParaRPr lang="ru-RU" sz="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-Развитие 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малого и среднего предпринимательства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территории МО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«Ленский </a:t>
            </a:r>
          </a:p>
          <a:p>
            <a:pPr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район»;</a:t>
            </a:r>
          </a:p>
          <a:p>
            <a:pPr>
              <a:defRPr/>
            </a:pPr>
            <a:endParaRPr lang="ru-RU" sz="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торговли на территории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 «Ленский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район»;</a:t>
            </a:r>
          </a:p>
          <a:p>
            <a:pPr>
              <a:buFontTx/>
              <a:buChar char="-"/>
              <a:defRPr/>
            </a:pPr>
            <a:endParaRPr lang="ru-RU" sz="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-Ремонт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содержание сети автомобильных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дорог, находящихся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собственности </a:t>
            </a:r>
          </a:p>
          <a:p>
            <a:pPr>
              <a:defRPr/>
            </a:pP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«Ленский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район»;</a:t>
            </a:r>
          </a:p>
          <a:p>
            <a:pPr>
              <a:defRPr/>
            </a:pPr>
            <a:endParaRPr lang="ru-RU" sz="1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общественного пассажирского транспорта муниципального образования «Ленский </a:t>
            </a:r>
          </a:p>
          <a:p>
            <a:pPr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район»;</a:t>
            </a:r>
          </a:p>
          <a:p>
            <a:pPr>
              <a:defRPr/>
            </a:pPr>
            <a:endParaRPr lang="ru-RU" sz="1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Комплексное развитие сельских территорий МО «Ленский муниципальный район»;</a:t>
            </a:r>
          </a:p>
          <a:p>
            <a:pPr>
              <a:defRPr/>
            </a:pPr>
            <a:endParaRPr lang="ru-RU" sz="1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 имущественно-земельных отношений в МО «Ленский муниципальный район»;</a:t>
            </a:r>
          </a:p>
          <a:p>
            <a:pPr>
              <a:buFontTx/>
              <a:buChar char="-"/>
              <a:defRPr/>
            </a:pPr>
            <a:endParaRPr lang="ru-RU" sz="1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муниципального образования </a:t>
            </a:r>
          </a:p>
          <a:p>
            <a:pPr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«Ленский муниципальный район».</a:t>
            </a:r>
            <a:endParaRPr lang="ru-RU" sz="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78F5960-07ED-4B8D-85B9-396CD350BD29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18435" name="Номер слайда 1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63DC59-206F-4CCD-A35B-584CBA1A907F}" type="slidenum">
              <a:rPr lang="ru-RU" sz="1200"/>
              <a:pPr algn="r"/>
              <a:t>16</a:t>
            </a:fld>
            <a:endParaRPr lang="ru-RU" sz="120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31800" y="322262"/>
            <a:ext cx="9271000" cy="896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МП «Создание   условий  для  развития  сельского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хозяйства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в 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МО  «Ленский  муниципальный  район»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6599" y="1469826"/>
            <a:ext cx="4791075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2023 год – 0,0 тыс.рублей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2024 год – 30,0 тыс.рублей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2025 год – 30,0 тыс.рублей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8438" name="Прямоугольник 15"/>
          <p:cNvSpPr>
            <a:spLocks noChangeArrowheads="1"/>
          </p:cNvSpPr>
          <p:nvPr/>
        </p:nvSpPr>
        <p:spPr bwMode="auto">
          <a:xfrm>
            <a:off x="457200" y="3048000"/>
            <a:ext cx="916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</a:rPr>
              <a:t>  </a:t>
            </a:r>
            <a:endParaRPr lang="ru-RU" sz="2000"/>
          </a:p>
        </p:txBody>
      </p:sp>
      <p:sp>
        <p:nvSpPr>
          <p:cNvPr id="18439" name="Прямоугольник 17"/>
          <p:cNvSpPr>
            <a:spLocks noChangeArrowheads="1"/>
          </p:cNvSpPr>
          <p:nvPr/>
        </p:nvSpPr>
        <p:spPr bwMode="auto">
          <a:xfrm>
            <a:off x="4411663" y="3074988"/>
            <a:ext cx="1900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993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2828926"/>
            <a:ext cx="4292859" cy="361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2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2819400"/>
            <a:ext cx="4581525" cy="3619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Кривошеина ТА\Desktop\biz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5999" cy="6857999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CFA3D-BEEA-499B-AF7E-495C03BAC61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800" y="371475"/>
            <a:ext cx="92329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МП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«Развитие 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малого и среднего предпринимательства на территории МО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«Ленский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муниципальный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район»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00026" y="2857499"/>
            <a:ext cx="3924299" cy="20859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0960" tIns="60960" rIns="60960" bIns="60960" spcCol="1270" anchor="t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Стимулирование  развития и повышение привлекательности предпринимательской деятельности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2023 год – 30,0 тыс. рублей</a:t>
            </a:r>
          </a:p>
          <a:p>
            <a:pPr marL="342900" indent="-342900"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2024 год – 30,0 тыс. рублей</a:t>
            </a:r>
          </a:p>
          <a:p>
            <a:pPr marL="342900" indent="-342900"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2025 год – 30,0 тыс. рубл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ей</a:t>
            </a:r>
          </a:p>
          <a:p>
            <a:pPr marL="342900" indent="-342900"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sz="1800" dirty="0" smtClean="0">
              <a:solidFill>
                <a:srgbClr val="002060"/>
              </a:solidFill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19675" y="1397001"/>
            <a:ext cx="3905250" cy="19843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0960" tIns="60960" rIns="60960" bIns="60960" spcCol="1270" anchor="t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Развитие механизмов финансовой поддержки субъектов малого и среднего предпринимательства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2023 год – 0,0 тыс. рублей</a:t>
            </a:r>
          </a:p>
          <a:p>
            <a:pPr marL="342900" indent="-342900"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2024 год – 300,0 тыс. рублей</a:t>
            </a:r>
          </a:p>
          <a:p>
            <a:pPr marL="342900" indent="-342900"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2025 год  – 0,0 тыс. рублей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sz="1600" dirty="0" smtClean="0">
              <a:solidFill>
                <a:srgbClr val="00206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sz="16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322" y="2958861"/>
            <a:ext cx="4735902" cy="334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18" y="2372264"/>
            <a:ext cx="4692769" cy="3536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94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71450"/>
            <a:ext cx="9265920" cy="952500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МП </a:t>
            </a:r>
            <a:r>
              <a:rPr lang="ru-RU" sz="2400" b="1" smtClean="0">
                <a:solidFill>
                  <a:srgbClr val="FF0000"/>
                </a:solidFill>
                <a:latin typeface="Monotype Corsiva" pitchFamily="66" charset="0"/>
              </a:rPr>
              <a:t>«Ремонт  и  содержание  сети  автомобильных  дорог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, находящихся в собственности  МО «</a:t>
            </a:r>
            <a:r>
              <a:rPr lang="ru-RU" sz="2400" b="1" smtClean="0">
                <a:solidFill>
                  <a:srgbClr val="FF0000"/>
                </a:solidFill>
                <a:latin typeface="Monotype Corsiva" pitchFamily="66" charset="0"/>
              </a:rPr>
              <a:t>Ленский  муниципальный  район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15221A-805E-4D7F-A578-166BCB6165BB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20484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224377" y="2693180"/>
            <a:ext cx="4252731" cy="64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i="1">
                <a:solidFill>
                  <a:schemeClr val="bg2"/>
                </a:solidFill>
              </a:rPr>
              <a:t/>
            </a:r>
            <a:br>
              <a:rPr lang="ru-RU" sz="2000" b="1" i="1">
                <a:solidFill>
                  <a:schemeClr val="bg2"/>
                </a:solidFill>
              </a:rPr>
            </a:br>
            <a:endParaRPr lang="ru-RU" sz="2000" b="1" i="1">
              <a:solidFill>
                <a:schemeClr val="bg2"/>
              </a:solidFill>
            </a:endParaRPr>
          </a:p>
        </p:txBody>
      </p:sp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441959" y="1200150"/>
            <a:ext cx="8839201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200" b="1" dirty="0" smtClean="0">
                <a:solidFill>
                  <a:srgbClr val="002060"/>
                </a:solidFill>
              </a:rPr>
              <a:t>             2023 год – 21,4 млн.рублей     2024 год – 18,9 млн.рублей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002060"/>
                </a:solidFill>
              </a:rPr>
              <a:t>                                           2025 год – 20,3 млн.рублей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8" name="TextBox 11"/>
          <p:cNvSpPr txBox="1">
            <a:spLocks noChangeArrowheads="1"/>
          </p:cNvSpPr>
          <p:nvPr/>
        </p:nvSpPr>
        <p:spPr bwMode="auto">
          <a:xfrm flipH="1">
            <a:off x="5339751" y="3036498"/>
            <a:ext cx="40709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Ремонт  </a:t>
            </a:r>
            <a:r>
              <a:rPr lang="ru-RU" sz="1800" b="1" dirty="0">
                <a:solidFill>
                  <a:srgbClr val="C00000"/>
                </a:solidFill>
              </a:rPr>
              <a:t>автомобильных </a:t>
            </a:r>
            <a:r>
              <a:rPr lang="ru-RU" sz="1800" b="1" dirty="0" smtClean="0">
                <a:solidFill>
                  <a:srgbClr val="C00000"/>
                </a:solidFill>
              </a:rPr>
              <a:t> дорог 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 479,5 тыс. рублей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276046" y="2622431"/>
            <a:ext cx="42700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Содержание  </a:t>
            </a:r>
            <a:r>
              <a:rPr lang="ru-RU" sz="1600" b="1" dirty="0" smtClean="0">
                <a:solidFill>
                  <a:srgbClr val="C00000"/>
                </a:solidFill>
              </a:rPr>
              <a:t>автомобильных дорог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19,8 млн. рублей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2" grpId="0"/>
      <p:bldP spid="3194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82600" y="361950"/>
            <a:ext cx="9139238" cy="912813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Муниципальная программа «Развитие торговли на территории МО «Ленский муниципальный район»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45B4D52-71A0-4CD2-BDF4-473719302E55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24613" name="AutoShape 50"/>
          <p:cNvSpPr>
            <a:spLocks noChangeArrowheads="1"/>
          </p:cNvSpPr>
          <p:nvPr/>
        </p:nvSpPr>
        <p:spPr bwMode="auto">
          <a:xfrm>
            <a:off x="355600" y="1917700"/>
            <a:ext cx="4064000" cy="1981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b="1" dirty="0">
              <a:solidFill>
                <a:srgbClr val="ACE0EA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ACE0EA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Доставка муки и лекарственных средств в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районы Крайнего Севера и приравненные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к ним местности с ограниченными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сроками завоза </a:t>
            </a:r>
            <a:r>
              <a:rPr lang="ru-RU" sz="1400" b="1" dirty="0" smtClean="0">
                <a:solidFill>
                  <a:srgbClr val="002060"/>
                </a:solidFill>
              </a:rPr>
              <a:t>грузов</a:t>
            </a: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год – 600,0 тыс.рублей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год – 558,1 тыс. рублей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год – 558,1 тыс. рублей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24614" name="AutoShape 50"/>
          <p:cNvSpPr>
            <a:spLocks noChangeArrowheads="1"/>
          </p:cNvSpPr>
          <p:nvPr/>
        </p:nvSpPr>
        <p:spPr bwMode="auto">
          <a:xfrm>
            <a:off x="5100638" y="3263900"/>
            <a:ext cx="4170362" cy="195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Осуществление государственных полномочий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по формированию торгового реестра</a:t>
            </a:r>
          </a:p>
          <a:p>
            <a:pPr algn="ctr">
              <a:defRPr/>
            </a:pPr>
            <a:endParaRPr lang="ru-RU" sz="16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– 35,0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тыс.рублей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</a:t>
            </a:r>
            <a:r>
              <a:rPr lang="ru-RU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35,0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тыс.рублей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 год – 35,0 тыс. рублей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5170488" y="1861457"/>
            <a:ext cx="41386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– 887,9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2024 год – 727,3 тыс. рублей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2025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– 593,1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AutoShape 50"/>
          <p:cNvSpPr>
            <a:spLocks noChangeArrowheads="1"/>
          </p:cNvSpPr>
          <p:nvPr/>
        </p:nvSpPr>
        <p:spPr bwMode="auto">
          <a:xfrm>
            <a:off x="381000" y="4318000"/>
            <a:ext cx="4064000" cy="1981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b="1" dirty="0">
              <a:solidFill>
                <a:srgbClr val="ACE0EA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ACE0EA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Создание условий для обеспечения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поселений и жителей городских округов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услугами торговли</a:t>
            </a: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–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252,9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тыс.рублей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–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134,2 тыс.рублей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– 0,0 тыс.рублей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3" grpId="0" animBg="1"/>
      <p:bldP spid="324614" grpId="0" animBg="1"/>
      <p:bldP spid="324616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428625"/>
            <a:ext cx="9321800" cy="904876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Расходы бюджета муниципального образования «Ленский муниципальный район»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35350" y="6492875"/>
            <a:ext cx="3136900" cy="365125"/>
          </a:xfrm>
        </p:spPr>
        <p:txBody>
          <a:bodyPr/>
          <a:lstStyle/>
          <a:p>
            <a:pPr algn="ctr">
              <a:defRPr/>
            </a:pPr>
            <a:fld id="{C7B2C5FE-185D-49D9-B503-01FB9603267C}" type="slidenum">
              <a:rPr lang="ru-RU" smtClean="0"/>
              <a:pPr algn="ctr">
                <a:defRPr/>
              </a:pPr>
              <a:t>2</a:t>
            </a:fld>
            <a:endParaRPr lang="ru-RU" smtClean="0"/>
          </a:p>
        </p:txBody>
      </p:sp>
      <p:sp>
        <p:nvSpPr>
          <p:cNvPr id="300037" name="AutoShape 7"/>
          <p:cNvSpPr>
            <a:spLocks noChangeArrowheads="1"/>
          </p:cNvSpPr>
          <p:nvPr/>
        </p:nvSpPr>
        <p:spPr bwMode="auto">
          <a:xfrm>
            <a:off x="901700" y="1689100"/>
            <a:ext cx="8318500" cy="12572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FFFF"/>
                </a:solidFill>
              </a:rPr>
              <a:t>2023 год исполнение </a:t>
            </a:r>
          </a:p>
          <a:p>
            <a:pPr algn="ctr"/>
            <a:r>
              <a:rPr lang="ru-RU" b="1" dirty="0" smtClean="0">
                <a:solidFill>
                  <a:srgbClr val="00FFFF"/>
                </a:solidFill>
              </a:rPr>
              <a:t> 878 660,6 тыс. рублей</a:t>
            </a:r>
            <a:endParaRPr lang="ru-RU" b="1" dirty="0">
              <a:solidFill>
                <a:srgbClr val="00FFFF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054100" y="3263900"/>
            <a:ext cx="8140700" cy="12953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FFFF"/>
                </a:solidFill>
              </a:rPr>
              <a:t>2024 год план</a:t>
            </a:r>
          </a:p>
          <a:p>
            <a:pPr algn="ctr"/>
            <a:r>
              <a:rPr lang="ru-RU" b="1" dirty="0" smtClean="0">
                <a:solidFill>
                  <a:srgbClr val="00FFFF"/>
                </a:solidFill>
              </a:rPr>
              <a:t>949 912,2 тыс. рублей</a:t>
            </a:r>
            <a:endParaRPr lang="ru-RU" b="1" dirty="0">
              <a:solidFill>
                <a:srgbClr val="00FFFF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066800" y="4924425"/>
            <a:ext cx="7962900" cy="143573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FFFF"/>
                </a:solidFill>
              </a:rPr>
              <a:t>2025 </a:t>
            </a:r>
            <a:r>
              <a:rPr lang="ru-RU" b="1" dirty="0">
                <a:solidFill>
                  <a:srgbClr val="00FFFF"/>
                </a:solidFill>
              </a:rPr>
              <a:t>год </a:t>
            </a:r>
            <a:r>
              <a:rPr lang="ru-RU" b="1" dirty="0" smtClean="0">
                <a:solidFill>
                  <a:srgbClr val="00FFFF"/>
                </a:solidFill>
              </a:rPr>
              <a:t>план</a:t>
            </a:r>
          </a:p>
          <a:p>
            <a:pPr algn="ctr"/>
            <a:r>
              <a:rPr lang="ru-RU" b="1" dirty="0" smtClean="0">
                <a:solidFill>
                  <a:srgbClr val="00FFFF"/>
                </a:solidFill>
              </a:rPr>
              <a:t>928 783,4 тыс. рублей</a:t>
            </a:r>
          </a:p>
          <a:p>
            <a:pPr algn="ctr"/>
            <a:endParaRPr lang="ru-RU" sz="20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0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 animBg="1"/>
      <p:bldP spid="300037" grpId="0" animBg="1"/>
      <p:bldP spid="9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50F27-67BE-4AA9-9FF1-88247284DEE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8000" y="342900"/>
            <a:ext cx="91440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МП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«Развитие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общественного пассажирского транспорта муниципального образования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«Ленский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муниципальный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район»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60400" y="1295400"/>
          <a:ext cx="8991600" cy="532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4AE9C-646D-4417-BFEA-24FBD8B303D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1800" y="342901"/>
            <a:ext cx="91440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МП «Комплексное развитие сельских </a:t>
            </a:r>
            <a:r>
              <a:rPr lang="ru-RU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территорий                                                        МО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«Ленский муниципальный район»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22300" y="1409700"/>
          <a:ext cx="8915400" cy="5058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4AE9C-646D-4417-BFEA-24FBD8B303D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396945"/>
            <a:ext cx="94488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МП «Развитие  имущественно-земельных отношений в МО «Ленский муниципальный район»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99196" y="1447801"/>
            <a:ext cx="33353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2023 год – 10 744,7 тыс. рублей</a:t>
            </a: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2024 год – 9 960,7 тыс. рублей</a:t>
            </a: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2025 год – 7 159,9 тыс. рублей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 </a:t>
            </a:r>
          </a:p>
          <a:p>
            <a:endParaRPr lang="ru-RU" sz="1800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800" y="1390650"/>
            <a:ext cx="5743575" cy="263525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№ 1</a:t>
            </a:r>
          </a:p>
          <a:p>
            <a:pPr lvl="0" algn="ctr" eaLnBrk="0" hangingPunct="0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«Эффективное управление муниципальным имуществом на территории МО «Ленский муниципальный район»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200" b="1" i="1" u="sng" dirty="0" smtClean="0"/>
              <a:t>Задача 1: </a:t>
            </a:r>
            <a:r>
              <a:rPr lang="ru-RU" sz="1200" b="1" i="1" dirty="0" smtClean="0"/>
              <a:t>Реализация мероприятий по содержанию и ремонту имущества, находящегося в собственности МО «Ленский муниципальный район».</a:t>
            </a:r>
          </a:p>
          <a:p>
            <a:pPr lvl="0" eaLnBrk="0" hangingPunct="0"/>
            <a:endParaRPr lang="ru-RU" sz="800" b="1" i="1" dirty="0" smtClean="0"/>
          </a:p>
          <a:p>
            <a:pPr lvl="0" eaLnBrk="0" hangingPunct="0"/>
            <a:r>
              <a:rPr lang="ru-RU" sz="1200" b="1" i="1" u="sng" dirty="0" smtClean="0"/>
              <a:t>Задача 2: </a:t>
            </a:r>
            <a:r>
              <a:rPr lang="ru-RU" sz="1200" b="1" i="1" dirty="0" smtClean="0"/>
              <a:t>Реализация мероприятий по повышению эффективности использования и совершенствования процессов учета имущества, находящегося в собственности МО «Ленский муниципальный район».</a:t>
            </a:r>
          </a:p>
          <a:p>
            <a:pPr lvl="0" eaLnBrk="0" hangingPunct="0"/>
            <a:endParaRPr lang="ru-RU" sz="800" b="1" i="1" u="sng" dirty="0" smtClean="0"/>
          </a:p>
          <a:p>
            <a:pPr lvl="0" eaLnBrk="0" hangingPunct="0"/>
            <a:r>
              <a:rPr lang="ru-RU" sz="1200" b="1" i="1" u="sng" dirty="0" smtClean="0"/>
              <a:t>Задача 3: </a:t>
            </a:r>
            <a:r>
              <a:rPr lang="ru-RU" sz="1200" b="1" i="1" dirty="0" smtClean="0"/>
              <a:t>Усиление контроля эффективности использования муниципального имущества.</a:t>
            </a: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3425" y="4264024"/>
            <a:ext cx="8458200" cy="2308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№ 2</a:t>
            </a:r>
          </a:p>
          <a:p>
            <a:pPr lvl="0" algn="ctr" eaLnBrk="0" hangingPunct="0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«Эффективное управление земельными ресурсами на территории МО «Ленский муниципальный район»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200" b="1" i="1" u="sng" dirty="0" smtClean="0"/>
              <a:t>Задача 1. </a:t>
            </a:r>
            <a:r>
              <a:rPr lang="ru-RU" sz="1200" b="1" i="1" dirty="0" smtClean="0"/>
              <a:t>Реализация мероприятий по землеустройству и землепользованию на территории МО «Ленский муниципальный район».</a:t>
            </a:r>
          </a:p>
          <a:p>
            <a:pPr lvl="0" eaLnBrk="0" hangingPunct="0"/>
            <a:endParaRPr lang="ru-RU" sz="800" b="1" i="1" dirty="0" smtClean="0"/>
          </a:p>
          <a:p>
            <a:pPr lvl="0" eaLnBrk="0" hangingPunct="0"/>
            <a:r>
              <a:rPr lang="ru-RU" sz="1200" b="1" i="1" u="sng" dirty="0" smtClean="0"/>
              <a:t>Задача 2. </a:t>
            </a:r>
            <a:r>
              <a:rPr lang="ru-RU" sz="1200" b="1" i="1" dirty="0" smtClean="0"/>
              <a:t>Удовлетворение потребностей физических и юридических лиц в земельных участках для строительства и иных целей.</a:t>
            </a:r>
          </a:p>
          <a:p>
            <a:pPr lvl="0" eaLnBrk="0" hangingPunct="0"/>
            <a:endParaRPr lang="ru-RU" sz="800" b="1" i="1" dirty="0" smtClean="0"/>
          </a:p>
          <a:p>
            <a:pPr lvl="0" eaLnBrk="0" hangingPunct="0"/>
            <a:r>
              <a:rPr lang="ru-RU" sz="1200" b="1" i="1" u="sng" dirty="0" smtClean="0"/>
              <a:t>Задача 3. </a:t>
            </a:r>
            <a:r>
              <a:rPr lang="ru-RU" sz="1200" b="1" i="1" dirty="0" smtClean="0"/>
              <a:t>Удовлетворенность в предоставлении земельных участков отдельным категориям граждан.</a:t>
            </a: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4AE9C-646D-4417-BFEA-24FBD8B303D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6375" y="419100"/>
            <a:ext cx="9299575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МП «Обеспечение качественным, доступным жильем и объектами инженерной и транспортной  инфраструктуры  населения Ленского  района»</a:t>
            </a:r>
          </a:p>
          <a:p>
            <a:pPr algn="ctr"/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18200" y="1937415"/>
            <a:ext cx="38163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2023 год –19 485,4 тыс. рублей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2024 год – 9 740,7 тыс. рублей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2025 год –  695,7 тыс. рублей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9400" y="1937657"/>
            <a:ext cx="5486400" cy="1719943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800" b="1" i="1" u="sng" dirty="0" smtClean="0"/>
              <a:t>Задача 1. </a:t>
            </a:r>
            <a:r>
              <a:rPr lang="ru-RU" sz="1800" b="1" i="1" dirty="0" smtClean="0"/>
              <a:t>Повышение уровня доступности жилья и создание условий для развития индивидуального жилищного строительства в Ленском районе.</a:t>
            </a:r>
          </a:p>
          <a:p>
            <a:pPr lvl="0" eaLnBrk="0" hangingPunct="0"/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800" y="4256313"/>
            <a:ext cx="5486400" cy="1785257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0" hangingPunct="0"/>
            <a:r>
              <a:rPr lang="ru-RU" sz="1800" b="1" i="1" u="sng" dirty="0" smtClean="0"/>
              <a:t>Задача 2. </a:t>
            </a:r>
            <a:r>
              <a:rPr lang="ru-RU" sz="1800" b="1" i="1" dirty="0" smtClean="0"/>
              <a:t>Сокращение аварийного жилищного фонда и повышение качества жилищного обеспечения населения.</a:t>
            </a:r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763125" cy="6858000"/>
          </a:xfrm>
          <a:prstGeom prst="rect">
            <a:avLst/>
          </a:prstGeom>
          <a:noFill/>
        </p:spPr>
      </p:pic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261938"/>
            <a:ext cx="8801100" cy="947737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Муниципальные программы, направленные на решение общегосударственных вопросов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B60552A-9355-4EAF-987A-011FA07F1DE0}" type="slidenum">
              <a:rPr lang="ru-RU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7" name="Прямоугольник 6"/>
          <p:cNvSpPr/>
          <p:nvPr/>
        </p:nvSpPr>
        <p:spPr>
          <a:xfrm>
            <a:off x="552449" y="3419475"/>
            <a:ext cx="8715375" cy="23083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Char char="•"/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Совершенствование системы  муниципальной службы</a:t>
            </a:r>
          </a:p>
          <a:p>
            <a:pPr marL="342900" indent="-342900">
              <a:defRPr/>
            </a:pPr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Tx/>
              <a:buChar char="•"/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Управление муниципальными финансами  МО «Ленский </a:t>
            </a:r>
          </a:p>
          <a:p>
            <a:pPr marL="342900" indent="-342900"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муниципальный район» и муниципальным долгом </a:t>
            </a:r>
          </a:p>
          <a:p>
            <a:pPr marL="342900" indent="-342900"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 «Ленский муниципальный район»</a:t>
            </a:r>
          </a:p>
          <a:p>
            <a:pPr marL="342900" indent="-342900">
              <a:defRPr/>
            </a:pPr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Tx/>
              <a:buChar char="•"/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Совершенствование муниципального управления </a:t>
            </a:r>
          </a:p>
          <a:p>
            <a:pPr marL="342900" indent="-342900"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МО «Ленский муниципальный район»  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10" name="Rectangle 6"/>
          <p:cNvSpPr>
            <a:spLocks noGrp="1" noChangeArrowheads="1"/>
          </p:cNvSpPr>
          <p:nvPr>
            <p:ph type="title"/>
          </p:nvPr>
        </p:nvSpPr>
        <p:spPr>
          <a:xfrm>
            <a:off x="238125" y="177801"/>
            <a:ext cx="9426575" cy="1184274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МП «Управление  муниципальными  финансами  МО «Ленский муниципальный район» и муниципальным  долгом  МО «Ленский муниципальный район»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8528226-18D9-48C1-896F-906C8E8A36EC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28706" name="AutoShape 50"/>
          <p:cNvSpPr>
            <a:spLocks noChangeArrowheads="1"/>
          </p:cNvSpPr>
          <p:nvPr/>
        </p:nvSpPr>
        <p:spPr bwMode="auto">
          <a:xfrm>
            <a:off x="307975" y="1992313"/>
            <a:ext cx="5149850" cy="12715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Организация и обеспечение бюджетного 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процесса и развитие информационных </a:t>
            </a:r>
            <a:endParaRPr lang="ru-RU" sz="1800" b="1" dirty="0" smtClean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00FFFF"/>
                </a:solidFill>
              </a:rPr>
              <a:t>систем управления </a:t>
            </a:r>
            <a:r>
              <a:rPr lang="ru-RU" sz="1800" b="1" dirty="0">
                <a:solidFill>
                  <a:srgbClr val="00FFFF"/>
                </a:solidFill>
              </a:rPr>
              <a:t>финансами    </a:t>
            </a:r>
          </a:p>
        </p:txBody>
      </p:sp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5467350" y="1533524"/>
            <a:ext cx="4256088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год – 25,1 млн.рублей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2024 год – 25,3 млн.рублей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2025 год – 24,8 млн.рублей</a:t>
            </a:r>
          </a:p>
          <a:p>
            <a:pPr>
              <a:spcBef>
                <a:spcPct val="50000"/>
              </a:spcBef>
              <a:defRPr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</p:txBody>
      </p:sp>
      <p:sp>
        <p:nvSpPr>
          <p:cNvPr id="328708" name="AutoShape 50"/>
          <p:cNvSpPr>
            <a:spLocks noChangeArrowheads="1"/>
          </p:cNvSpPr>
          <p:nvPr/>
        </p:nvSpPr>
        <p:spPr bwMode="auto">
          <a:xfrm>
            <a:off x="269875" y="3525838"/>
            <a:ext cx="5149850" cy="12239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 smtClean="0">
                <a:solidFill>
                  <a:srgbClr val="00FFFF"/>
                </a:solidFill>
              </a:rPr>
              <a:t>Управление  </a:t>
            </a:r>
            <a:r>
              <a:rPr lang="ru-RU" sz="1800" b="1" dirty="0">
                <a:solidFill>
                  <a:srgbClr val="00FFFF"/>
                </a:solidFill>
              </a:rPr>
              <a:t>муниципальным </a:t>
            </a:r>
            <a:r>
              <a:rPr lang="ru-RU" sz="1800" b="1" dirty="0" smtClean="0">
                <a:solidFill>
                  <a:srgbClr val="00FFFF"/>
                </a:solidFill>
              </a:rPr>
              <a:t> долгом</a:t>
            </a:r>
            <a:endParaRPr lang="ru-RU" sz="1800" b="1" dirty="0">
              <a:solidFill>
                <a:srgbClr val="00FFFF"/>
              </a:solidFill>
            </a:endParaRPr>
          </a:p>
        </p:txBody>
      </p:sp>
      <p:sp>
        <p:nvSpPr>
          <p:cNvPr id="328709" name="AutoShape 50"/>
          <p:cNvSpPr>
            <a:spLocks noChangeArrowheads="1"/>
          </p:cNvSpPr>
          <p:nvPr/>
        </p:nvSpPr>
        <p:spPr bwMode="auto">
          <a:xfrm>
            <a:off x="257175" y="5089525"/>
            <a:ext cx="5149850" cy="12239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Поддержание устойчивого исполнения 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бюджетов  муниципальных образований 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Ленского  района</a:t>
            </a:r>
          </a:p>
        </p:txBody>
      </p:sp>
      <p:pic>
        <p:nvPicPr>
          <p:cNvPr id="23561" name="Picture 10" descr="C:\Users\Кривошеина ТА\Desktop\d5417b99-ad72-40d2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441700"/>
            <a:ext cx="41560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 animBg="1" autoUpdateAnimBg="0"/>
      <p:bldP spid="328707" grpId="0" autoUpdateAnimBg="0"/>
      <p:bldP spid="328708" grpId="0" animBg="1" autoUpdateAnimBg="0"/>
      <p:bldP spid="328709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299" y="274638"/>
            <a:ext cx="9039225" cy="1143000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Осуществление  государственных  полномочий</a:t>
            </a:r>
            <a:endParaRPr lang="ru-RU" sz="3800" dirty="0">
              <a:latin typeface="Monotype Corsiva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E5DEA-22F3-4B47-8F0A-2EBE728E2E2E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9600" y="1600202"/>
          <a:ext cx="8788400" cy="49290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86300"/>
                <a:gridCol w="1358900"/>
                <a:gridCol w="1422400"/>
                <a:gridCol w="1320800"/>
              </a:tblGrid>
              <a:tr h="665843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2023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2024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2025</a:t>
                      </a:r>
                      <a:endParaRPr lang="ru-RU" sz="3200" dirty="0"/>
                    </a:p>
                  </a:txBody>
                  <a:tcPr/>
                </a:tc>
              </a:tr>
              <a:tr h="654955">
                <a:tc>
                  <a:txBody>
                    <a:bodyPr/>
                    <a:lstStyle/>
                    <a:p>
                      <a:r>
                        <a:rPr lang="ru-RU" dirty="0" smtClean="0"/>
                        <a:t>Охрана труда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435,3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455,3</a:t>
                      </a:r>
                      <a:endParaRPr lang="ru-RU" dirty="0"/>
                    </a:p>
                  </a:txBody>
                  <a:tcPr/>
                </a:tc>
              </a:tr>
              <a:tr h="665843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Комиссия по делам несовершеннолетних и защите их прав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1 741,2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1 804,8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1 821,1</a:t>
                      </a:r>
                      <a:endParaRPr lang="ru-RU" dirty="0"/>
                    </a:p>
                  </a:txBody>
                  <a:tcPr/>
                </a:tc>
              </a:tr>
              <a:tr h="665843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Организация,</a:t>
                      </a:r>
                      <a:r>
                        <a:rPr lang="ru-RU" baseline="0" dirty="0" smtClean="0"/>
                        <a:t> осуществление деятельности по опеке и попечительству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3 047,1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3 158,4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3 186,9</a:t>
                      </a:r>
                      <a:endParaRPr lang="ru-RU" dirty="0"/>
                    </a:p>
                  </a:txBody>
                  <a:tcPr/>
                </a:tc>
              </a:tr>
              <a:tr h="665843">
                <a:tc>
                  <a:txBody>
                    <a:bodyPr/>
                    <a:lstStyle/>
                    <a:p>
                      <a:r>
                        <a:rPr lang="ru-RU" dirty="0" smtClean="0"/>
                        <a:t>Выплата вознаграждения профессиональным опекунам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142,8</a:t>
                      </a:r>
                      <a:endParaRPr lang="ru-RU" dirty="0"/>
                    </a:p>
                  </a:txBody>
                  <a:tcPr/>
                </a:tc>
              </a:tr>
              <a:tr h="66584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Регистрация и учет граждан, имеющих право на получение  жилищных субсидий  в связи  с переселением  из районов Крайнего Севера и приравненных к ним местностей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7,0</a:t>
                      </a:r>
                      <a:endParaRPr lang="ru-RU" dirty="0"/>
                    </a:p>
                  </a:txBody>
                  <a:tcPr/>
                </a:tc>
              </a:tr>
              <a:tr h="665843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5 230,6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5 558,8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5 613,1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avatars.mds.yandex.net/i?id=ee8c8955b00572193d31c8695daf6f207439e3b4-5288148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5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694" y="291891"/>
            <a:ext cx="9282023" cy="1105588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ФЕДЕРАЛЬНЫЕ  ПРОЕКТЫ  В  СОСТАВЕ  НАЦИОНАЛЬНЫХ   ПРОЕКТОВ (ПРОГРАММЫ), 2025 год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6686" y="3178629"/>
            <a:ext cx="3810000" cy="1828800"/>
          </a:xfrm>
        </p:spPr>
        <p:txBody>
          <a:bodyPr>
            <a:normAutofit fontScale="85000" lnSpcReduction="10000"/>
          </a:bodyPr>
          <a:lstStyle/>
          <a:p>
            <a:pPr algn="ctr"/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Федеральный проект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«Педагоги и наставники»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28,5 млн. рублей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49659-5A05-471A-92BA-F266802248F0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64628" y="4506685"/>
            <a:ext cx="39732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Федеральный проект «Семейные ценности и инфраструктура культуры» 3,6 млн. рублей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fld id="{C5C27D62-7062-4D6C-AA00-B9CAA7316D89}" type="slidenum">
              <a:rPr lang="ru-RU" smtClean="0"/>
              <a:pPr algn="ctr">
                <a:defRPr/>
              </a:pPr>
              <a:t>28</a:t>
            </a:fld>
            <a:endParaRPr lang="ru-RU" smtClean="0"/>
          </a:p>
        </p:txBody>
      </p:sp>
      <p:sp>
        <p:nvSpPr>
          <p:cNvPr id="25603" name="Номер слайда 2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32809" name="Rectangle 9"/>
          <p:cNvSpPr>
            <a:spLocks noChangeArrowheads="1"/>
          </p:cNvSpPr>
          <p:nvPr/>
        </p:nvSpPr>
        <p:spPr bwMode="auto">
          <a:xfrm>
            <a:off x="428624" y="376238"/>
            <a:ext cx="9020175" cy="6397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Непрограммные  расходы  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бюджета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2025 года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32810" name="AutoShape 50"/>
          <p:cNvSpPr>
            <a:spLocks noChangeArrowheads="1"/>
          </p:cNvSpPr>
          <p:nvPr/>
        </p:nvSpPr>
        <p:spPr bwMode="auto">
          <a:xfrm>
            <a:off x="810883" y="2136775"/>
            <a:ext cx="8168018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Обеспечение </a:t>
            </a:r>
            <a:r>
              <a:rPr lang="ru-RU" sz="1800" b="1" dirty="0">
                <a:solidFill>
                  <a:srgbClr val="002060"/>
                </a:solidFill>
              </a:rPr>
              <a:t>деятельности Собрания депутатов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2 759,1 </a:t>
            </a:r>
            <a:r>
              <a:rPr lang="ru-RU" sz="1800" b="1" dirty="0">
                <a:solidFill>
                  <a:srgbClr val="002060"/>
                </a:solidFill>
              </a:rPr>
              <a:t>тыс.рублей</a:t>
            </a: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32811" name="AutoShape 50"/>
          <p:cNvSpPr>
            <a:spLocks noChangeArrowheads="1"/>
          </p:cNvSpPr>
          <p:nvPr/>
        </p:nvSpPr>
        <p:spPr bwMode="auto">
          <a:xfrm>
            <a:off x="819509" y="3111500"/>
            <a:ext cx="8134710" cy="8604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Обеспечение деятельности контрольно-счётной комиссии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                                                       2 159,0 </a:t>
            </a:r>
            <a:r>
              <a:rPr lang="ru-RU" sz="1800" b="1" dirty="0">
                <a:solidFill>
                  <a:srgbClr val="002060"/>
                </a:solidFill>
              </a:rPr>
              <a:t>тыс.рублей             </a:t>
            </a:r>
            <a:r>
              <a:rPr lang="ru-RU" sz="1800" b="1" dirty="0">
                <a:solidFill>
                  <a:srgbClr val="00FFFF"/>
                </a:solidFill>
              </a:rPr>
              <a:t>                                      </a:t>
            </a:r>
          </a:p>
        </p:txBody>
      </p:sp>
      <p:sp>
        <p:nvSpPr>
          <p:cNvPr id="332812" name="AutoShape 50"/>
          <p:cNvSpPr>
            <a:spLocks noChangeArrowheads="1"/>
          </p:cNvSpPr>
          <p:nvPr/>
        </p:nvSpPr>
        <p:spPr bwMode="auto">
          <a:xfrm>
            <a:off x="845389" y="4165599"/>
            <a:ext cx="8057071" cy="113964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Защита населения и территории от чрезвычайных 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ситуаций природного  и техногенного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 характера, пожарная безопасность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485,3 тыс.рублей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332813" name="AutoShape 50"/>
          <p:cNvSpPr>
            <a:spLocks noChangeArrowheads="1"/>
          </p:cNvSpPr>
          <p:nvPr/>
        </p:nvSpPr>
        <p:spPr bwMode="auto">
          <a:xfrm>
            <a:off x="879894" y="5486401"/>
            <a:ext cx="8005314" cy="80962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Резервный фонд администрации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1 800,0 тыс.рублей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18" name="AutoShape 50"/>
          <p:cNvSpPr>
            <a:spLocks noChangeArrowheads="1"/>
          </p:cNvSpPr>
          <p:nvPr/>
        </p:nvSpPr>
        <p:spPr bwMode="auto">
          <a:xfrm>
            <a:off x="793630" y="1184275"/>
            <a:ext cx="8212347" cy="758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Программные расходы – </a:t>
            </a:r>
            <a:r>
              <a:rPr lang="ru-RU" sz="1800" b="1" dirty="0" smtClean="0">
                <a:solidFill>
                  <a:srgbClr val="002060"/>
                </a:solidFill>
              </a:rPr>
              <a:t>97,0 </a:t>
            </a:r>
            <a:r>
              <a:rPr lang="ru-RU" sz="1800" b="1" dirty="0">
                <a:solidFill>
                  <a:srgbClr val="002060"/>
                </a:solidFill>
              </a:rPr>
              <a:t>%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Непрограммные расходы – </a:t>
            </a:r>
            <a:r>
              <a:rPr lang="ru-RU" sz="1800" b="1" dirty="0" smtClean="0">
                <a:solidFill>
                  <a:srgbClr val="002060"/>
                </a:solidFill>
              </a:rPr>
              <a:t>3,0 </a:t>
            </a:r>
            <a:r>
              <a:rPr lang="ru-RU" sz="1800" b="1" dirty="0">
                <a:solidFill>
                  <a:srgbClr val="002060"/>
                </a:solidFill>
              </a:rPr>
              <a:t>%</a:t>
            </a:r>
          </a:p>
          <a:p>
            <a:pPr algn="ctr">
              <a:defRPr/>
            </a:pPr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9" grpId="0" animBg="1"/>
      <p:bldP spid="332810" grpId="0" animBg="1"/>
      <p:bldP spid="332811" grpId="0" animBg="1"/>
      <p:bldP spid="332812" grpId="0" animBg="1"/>
      <p:bldP spid="332813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81025" y="203200"/>
            <a:ext cx="9058275" cy="825500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Дефицит  бюджета  на  2025год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67E391B-098C-4CF5-AB59-9B593539FBB6}" type="slidenum">
              <a:rPr lang="ru-RU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26628" name="Номер слайда 4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342901" y="4667251"/>
            <a:ext cx="280035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Расходы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928,8 млн.рублей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9319" name="Text Box 7"/>
          <p:cNvSpPr txBox="1">
            <a:spLocks noChangeArrowheads="1"/>
          </p:cNvSpPr>
          <p:nvPr/>
        </p:nvSpPr>
        <p:spPr bwMode="auto">
          <a:xfrm>
            <a:off x="409573" y="1647825"/>
            <a:ext cx="261937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Доходы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914,6 млн.рублей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971801" y="1257300"/>
          <a:ext cx="6705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8" grpId="0"/>
      <p:bldP spid="269318" grpId="1"/>
      <p:bldP spid="2693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190500"/>
            <a:ext cx="8915400" cy="952500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Отраслевая  структура  расходов  районного  бюджета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</p:nvPr>
        </p:nvGraphicFramePr>
        <p:xfrm>
          <a:off x="558801" y="1309641"/>
          <a:ext cx="8864599" cy="516527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750035"/>
                <a:gridCol w="1796526"/>
                <a:gridCol w="1706634"/>
                <a:gridCol w="1611404"/>
              </a:tblGrid>
              <a:tr h="630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Показатель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2023 год (отчет)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2024 год (отчет)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2025 год (план)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РАСХОДЫ, ВСЕГО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861 255,0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878 660,6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928 783,4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Общегосударственные вопросы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75 930,0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100 345,1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122 389,3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Национальная оборона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1 184,4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1390,8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1 879,2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</a:tr>
              <a:tr h="592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Национальная безопасность и правоохранительная деятельность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578,6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274,4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584,0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Национальная экономика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21 983,9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33 001,6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24 226,2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</a:tr>
              <a:tr h="419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Жилищно-коммунальное хозяйство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60 741,6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10 617,1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3 881,3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Охрана окружающей среды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1 044,9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5 376,0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2 153,8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Образование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584 970,8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600 491,8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654 457,3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Культура и кинематография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66 224,0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78 508,7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78 437,5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Социальная политика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34 750,5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34 533,2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26 407,4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Физическая культура и спорт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1 542,3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1 727,7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2 458,8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</a:tr>
              <a:tr h="419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Обслуживание муниципального долга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437,7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158,4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2 613,9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/>
                        <a:t>Межбюджетные трансферты 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11 866,3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12 235,6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/>
                        <a:t>9 294,7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/>
                </a:tc>
              </a:tr>
            </a:tbl>
          </a:graphicData>
        </a:graphic>
      </p:graphicFrame>
      <p:sp>
        <p:nvSpPr>
          <p:cNvPr id="614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defRPr/>
            </a:pPr>
            <a:fld id="{C958FBF8-BEFF-4A3C-8297-554AB8863DE8}" type="slidenum">
              <a:rPr lang="ru-RU" smtClean="0"/>
              <a:pPr algn="ctr">
                <a:defRPr/>
              </a:pPr>
              <a:t>3</a:t>
            </a:fld>
            <a:endParaRPr lang="ru-RU" smtClean="0"/>
          </a:p>
        </p:txBody>
      </p:sp>
      <p:sp>
        <p:nvSpPr>
          <p:cNvPr id="7171" name="Номер слайда 4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anchor="b"/>
          <a:lstStyle/>
          <a:p>
            <a:pPr algn="r"/>
            <a:endParaRPr lang="ru-RU" sz="1200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496888"/>
            <a:ext cx="9301162" cy="827087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Источники  финансирования  дефицита   бюджета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791B0B4-2E60-4F54-B433-8DB3A99B6C57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627063" y="2938463"/>
            <a:ext cx="2209800" cy="1685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u="sng" dirty="0">
                <a:solidFill>
                  <a:srgbClr val="002060"/>
                </a:solidFill>
              </a:rPr>
              <a:t>муниципальные займы,</a:t>
            </a:r>
            <a:r>
              <a:rPr lang="ru-RU" sz="1400" dirty="0">
                <a:solidFill>
                  <a:srgbClr val="002060"/>
                </a:solidFill>
              </a:rPr>
              <a:t> осуществляемые путем выпуска муниципальных ценных бумаг от имени муниципального образования</a:t>
            </a:r>
          </a:p>
        </p:txBody>
      </p:sp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3046413" y="2921000"/>
            <a:ext cx="1954212" cy="16954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u="sng" dirty="0">
                <a:solidFill>
                  <a:srgbClr val="002060"/>
                </a:solidFill>
              </a:rPr>
              <a:t>бюджетные кредиты,</a:t>
            </a:r>
            <a:r>
              <a:rPr lang="ru-RU" sz="1400" dirty="0">
                <a:solidFill>
                  <a:srgbClr val="002060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252936" name="Rectangle 8"/>
          <p:cNvSpPr>
            <a:spLocks noChangeArrowheads="1"/>
          </p:cNvSpPr>
          <p:nvPr/>
        </p:nvSpPr>
        <p:spPr bwMode="auto">
          <a:xfrm>
            <a:off x="5119688" y="2919413"/>
            <a:ext cx="1992312" cy="1685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u="sng" dirty="0">
                <a:solidFill>
                  <a:srgbClr val="002060"/>
                </a:solidFill>
              </a:rPr>
              <a:t>кредиты,</a:t>
            </a:r>
          </a:p>
          <a:p>
            <a:pPr algn="ctr">
              <a:defRPr/>
            </a:pPr>
            <a:r>
              <a:rPr lang="ru-RU" sz="1800" dirty="0">
                <a:solidFill>
                  <a:srgbClr val="002060"/>
                </a:solidFill>
              </a:rPr>
              <a:t> полученные от кредитных организаций</a:t>
            </a:r>
          </a:p>
        </p:txBody>
      </p:sp>
      <p:sp>
        <p:nvSpPr>
          <p:cNvPr id="252937" name="Rectangle 9"/>
          <p:cNvSpPr>
            <a:spLocks noChangeArrowheads="1"/>
          </p:cNvSpPr>
          <p:nvPr/>
        </p:nvSpPr>
        <p:spPr bwMode="auto">
          <a:xfrm>
            <a:off x="7253288" y="2909888"/>
            <a:ext cx="1982787" cy="16954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700" b="1" u="sng" dirty="0">
                <a:solidFill>
                  <a:srgbClr val="002060"/>
                </a:solidFill>
              </a:rPr>
              <a:t>изменение остатков средств </a:t>
            </a:r>
            <a:r>
              <a:rPr lang="ru-RU" sz="1700" dirty="0">
                <a:solidFill>
                  <a:srgbClr val="002060"/>
                </a:solidFill>
              </a:rPr>
              <a:t>на счетах по учету средств местного бюджета</a:t>
            </a:r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>
            <a:off x="4946073" y="1323108"/>
            <a:ext cx="6927" cy="1358181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39" name="Line 11"/>
          <p:cNvSpPr>
            <a:spLocks noChangeShapeType="1"/>
          </p:cNvSpPr>
          <p:nvPr/>
        </p:nvSpPr>
        <p:spPr bwMode="auto">
          <a:xfrm>
            <a:off x="1724025" y="2697163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>
            <a:off x="4048125" y="2700338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1" name="Line 13"/>
          <p:cNvSpPr>
            <a:spLocks noChangeShapeType="1"/>
          </p:cNvSpPr>
          <p:nvPr/>
        </p:nvSpPr>
        <p:spPr bwMode="auto">
          <a:xfrm>
            <a:off x="6092825" y="2690813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2" name="Line 14"/>
          <p:cNvSpPr>
            <a:spLocks noChangeShapeType="1"/>
          </p:cNvSpPr>
          <p:nvPr/>
        </p:nvSpPr>
        <p:spPr bwMode="auto">
          <a:xfrm>
            <a:off x="8205788" y="2689225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1731963" y="2689225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 flipV="1">
            <a:off x="1333500" y="5065888"/>
            <a:ext cx="6574367" cy="10934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H="1" flipV="1">
            <a:off x="1326904" y="4626948"/>
            <a:ext cx="1625" cy="451947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 flipH="1" flipV="1">
            <a:off x="7907215" y="4563316"/>
            <a:ext cx="3730" cy="51155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52947" name="Rectangle 19"/>
          <p:cNvSpPr>
            <a:spLocks noChangeArrowheads="1"/>
          </p:cNvSpPr>
          <p:nvPr/>
        </p:nvSpPr>
        <p:spPr bwMode="auto">
          <a:xfrm>
            <a:off x="2771774" y="5308600"/>
            <a:ext cx="4124325" cy="922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</a:rPr>
              <a:t>муниципальный долг,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>
            <a:off x="4827271" y="5067301"/>
            <a:ext cx="0" cy="24765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5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5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5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2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5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5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4" grpId="0" animBg="1"/>
      <p:bldP spid="252935" grpId="0" animBg="1"/>
      <p:bldP spid="252936" grpId="0" animBg="1"/>
      <p:bldP spid="252937" grpId="0" animBg="1"/>
      <p:bldP spid="252938" grpId="0" animBg="1"/>
      <p:bldP spid="252939" grpId="0" animBg="1"/>
      <p:bldP spid="252940" grpId="0" animBg="1"/>
      <p:bldP spid="252941" grpId="0" animBg="1"/>
      <p:bldP spid="252942" grpId="0" animBg="1"/>
      <p:bldP spid="252943" grpId="0" animBg="1"/>
      <p:bldP spid="252944" grpId="0" animBg="1"/>
      <p:bldP spid="252945" grpId="0" animBg="1"/>
      <p:bldP spid="252946" grpId="0" animBg="1"/>
      <p:bldP spid="252947" grpId="0" animBg="1"/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"/>
            <a:ext cx="9906000" cy="6429375"/>
          </a:xfrm>
          <a:prstGeom prst="rect">
            <a:avLst/>
          </a:prstGeom>
          <a:noFill/>
        </p:spPr>
      </p:pic>
      <p:sp>
        <p:nvSpPr>
          <p:cNvPr id="35842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BD7F005-E2AE-47C8-991A-881422A5D0F1}" type="slidenum">
              <a:rPr lang="ru-RU"/>
              <a:pPr>
                <a:defRPr/>
              </a:pPr>
              <a:t>31</a:t>
            </a:fld>
            <a:endParaRPr lang="ru-RU"/>
          </a:p>
        </p:txBody>
      </p:sp>
      <p:sp>
        <p:nvSpPr>
          <p:cNvPr id="28675" name="Номер слайда 2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1524000" y="1196975"/>
            <a:ext cx="6962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</a:t>
            </a:r>
            <a:r>
              <a:rPr lang="ru-RU" sz="2400" b="1" i="1" dirty="0" smtClean="0">
                <a:solidFill>
                  <a:srgbClr val="ACE0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 01.01.2025 года – 14,0 </a:t>
            </a:r>
            <a:r>
              <a:rPr lang="ru-RU" sz="2400" b="1" i="1" dirty="0">
                <a:solidFill>
                  <a:srgbClr val="ACE0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млн. рублей</a:t>
            </a:r>
          </a:p>
        </p:txBody>
      </p:sp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477837" y="314326"/>
            <a:ext cx="894238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Муниципальный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долг  Ленского  района 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2426" y="4210050"/>
            <a:ext cx="3552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00FF"/>
                </a:solidFill>
                <a:latin typeface="Arial" charset="0"/>
              </a:rPr>
              <a:t>Бюджетный </a:t>
            </a:r>
          </a:p>
          <a:p>
            <a:pPr algn="ctr"/>
            <a:r>
              <a:rPr lang="ru-RU" sz="2400" b="1" i="1" u="sng" dirty="0" smtClean="0">
                <a:solidFill>
                  <a:srgbClr val="0000FF"/>
                </a:solidFill>
                <a:latin typeface="Arial" charset="0"/>
              </a:rPr>
              <a:t>кредит</a:t>
            </a:r>
          </a:p>
          <a:p>
            <a:pPr algn="ctr"/>
            <a:r>
              <a:rPr lang="ru-RU" sz="2400" b="1" i="1" u="sng" dirty="0" smtClean="0">
                <a:solidFill>
                  <a:srgbClr val="0000FF"/>
                </a:solidFill>
                <a:latin typeface="Arial" charset="0"/>
              </a:rPr>
              <a:t>19.07.2022г.</a:t>
            </a:r>
          </a:p>
          <a:p>
            <a:pPr algn="ctr"/>
            <a:endParaRPr lang="ru-RU" sz="2400" b="1" i="1" u="sng" dirty="0" smtClean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Arial" charset="0"/>
              </a:rPr>
              <a:t>0,1 %</a:t>
            </a:r>
            <a:endParaRPr lang="ru-RU" sz="2400" b="1" i="1" u="sng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/>
      <p:bldP spid="2703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542925"/>
            <a:ext cx="8915400" cy="5429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Информация для контактов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352550"/>
            <a:ext cx="8915400" cy="4718050"/>
          </a:xfrm>
        </p:spPr>
        <p:txBody>
          <a:bodyPr rtlCol="0">
            <a:normAutofit lnSpcReduction="10000"/>
          </a:bodyPr>
          <a:lstStyle/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             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            </a:t>
            </a:r>
            <a:r>
              <a:rPr lang="ru-RU" sz="2800" b="1" i="1" dirty="0" smtClean="0">
                <a:solidFill>
                  <a:srgbClr val="002060"/>
                </a:solidFill>
              </a:rPr>
              <a:t>Финансовый отдел Администрации   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                    муниципального образования 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                «Ленский муниципальный район»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rgbClr val="002060"/>
              </a:solidFill>
            </a:endParaRP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165780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Архангельская область, Ленский район, село Яренск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endParaRPr lang="ru-RU" sz="2600" dirty="0" smtClean="0">
              <a:solidFill>
                <a:srgbClr val="002060"/>
              </a:solidFill>
            </a:endParaRP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ул. Братьев Покровских, дом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19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Телефон:  8 (81859) 5-24-09, факс: 8 (81859) 5-25-28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адрес электронной почты: </a:t>
            </a:r>
            <a:r>
              <a:rPr lang="en-US" sz="2600" dirty="0" smtClean="0">
                <a:solidFill>
                  <a:srgbClr val="002060"/>
                </a:solidFill>
              </a:rPr>
              <a:t>feuyarensk@yandex.ru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D54C976-316D-462C-B8BB-1E66D053095B}" type="slidenum">
              <a:rPr lang="ru-RU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1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11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95300" y="292100"/>
            <a:ext cx="8915400" cy="673100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Социальная    сфера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0B65C-2016-44B8-8AE7-FF8F4C3BD3A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</p:nvPr>
        </p:nvGraphicFramePr>
        <p:xfrm>
          <a:off x="495300" y="1409700"/>
          <a:ext cx="8915400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368300" y="152399"/>
            <a:ext cx="8915400" cy="623977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ОБЩЕГОСУДАРСТВЕННЫЕ   РАСХОДЫ</a:t>
            </a:r>
          </a:p>
        </p:txBody>
      </p:sp>
      <p:graphicFrame>
        <p:nvGraphicFramePr>
          <p:cNvPr id="2050" name="Диаграмма 4"/>
          <p:cNvGraphicFramePr>
            <a:graphicFrameLocks noGrp="1"/>
          </p:cNvGraphicFramePr>
          <p:nvPr>
            <p:ph type="chart" idx="1"/>
          </p:nvPr>
        </p:nvGraphicFramePr>
        <p:xfrm>
          <a:off x="510756" y="1019175"/>
          <a:ext cx="8772525" cy="5284788"/>
        </p:xfrm>
        <a:graphic>
          <a:graphicData uri="http://schemas.openxmlformats.org/presentationml/2006/ole">
            <p:oleObj spid="_x0000_s2050" name="Worksheet" r:id="rId3" imgW="6880826" imgH="4145256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7AC0F-A917-4793-B8FE-097518CC348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285750"/>
            <a:ext cx="8915400" cy="8651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Муниципальные программы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E6D967-AE7B-432B-81F0-3A917BD3BFCF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8196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228355" name="AutoShape 27"/>
          <p:cNvSpPr>
            <a:spLocks noChangeArrowheads="1"/>
          </p:cNvSpPr>
          <p:nvPr/>
        </p:nvSpPr>
        <p:spPr bwMode="auto">
          <a:xfrm>
            <a:off x="396875" y="3517900"/>
            <a:ext cx="4441825" cy="2311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Программы </a:t>
            </a:r>
          </a:p>
          <a:p>
            <a:pPr marL="342900" indent="-342900" algn="ctr">
              <a:defRPr/>
            </a:pPr>
            <a:r>
              <a:rPr lang="ru-RU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направленные на решение </a:t>
            </a:r>
          </a:p>
          <a:p>
            <a:pPr marL="342900" indent="-342900" algn="ctr">
              <a:defRPr/>
            </a:pPr>
            <a:r>
              <a:rPr lang="ru-RU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общегосударственных вопросов</a:t>
            </a:r>
          </a:p>
        </p:txBody>
      </p:sp>
      <p:sp>
        <p:nvSpPr>
          <p:cNvPr id="228356" name="AutoShape 27"/>
          <p:cNvSpPr>
            <a:spLocks noChangeArrowheads="1"/>
          </p:cNvSpPr>
          <p:nvPr/>
        </p:nvSpPr>
        <p:spPr bwMode="auto">
          <a:xfrm>
            <a:off x="1974850" y="1997075"/>
            <a:ext cx="6318250" cy="10080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Программы  </a:t>
            </a:r>
          </a:p>
          <a:p>
            <a:pPr marL="342900" indent="-342900" algn="ctr"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социальной направленности</a:t>
            </a:r>
          </a:p>
        </p:txBody>
      </p:sp>
      <p:sp>
        <p:nvSpPr>
          <p:cNvPr id="228357" name="AutoShape 27"/>
          <p:cNvSpPr>
            <a:spLocks noChangeArrowheads="1"/>
          </p:cNvSpPr>
          <p:nvPr/>
        </p:nvSpPr>
        <p:spPr bwMode="auto">
          <a:xfrm>
            <a:off x="5513388" y="3571876"/>
            <a:ext cx="3944937" cy="232092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Программы </a:t>
            </a:r>
            <a:r>
              <a:rPr lang="ru-RU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 algn="ctr">
              <a:defRPr/>
            </a:pPr>
            <a:r>
              <a:rPr lang="ru-RU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сфере экономики и ЖКХ</a:t>
            </a:r>
          </a:p>
          <a:p>
            <a:pPr marL="342900" indent="-342900" algn="ctr">
              <a:defRPr/>
            </a:pPr>
            <a:endParaRPr lang="ru-RU" sz="15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8358" name="Line 6"/>
          <p:cNvSpPr>
            <a:spLocks noChangeShapeType="1"/>
          </p:cNvSpPr>
          <p:nvPr/>
        </p:nvSpPr>
        <p:spPr bwMode="auto">
          <a:xfrm flipH="1">
            <a:off x="1228725" y="1174750"/>
            <a:ext cx="876300" cy="2071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8359" name="Line 7"/>
          <p:cNvSpPr>
            <a:spLocks noChangeShapeType="1"/>
          </p:cNvSpPr>
          <p:nvPr/>
        </p:nvSpPr>
        <p:spPr bwMode="auto">
          <a:xfrm>
            <a:off x="5130800" y="1162050"/>
            <a:ext cx="12700" cy="636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8360" name="Line 8"/>
          <p:cNvSpPr>
            <a:spLocks noChangeShapeType="1"/>
          </p:cNvSpPr>
          <p:nvPr/>
        </p:nvSpPr>
        <p:spPr bwMode="auto">
          <a:xfrm>
            <a:off x="8270875" y="1154113"/>
            <a:ext cx="711200" cy="202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2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animBg="1"/>
      <p:bldP spid="228356" grpId="0" animBg="1"/>
      <p:bldP spid="228357" grpId="0" animBg="1"/>
      <p:bldP spid="228358" grpId="0" animBg="1"/>
      <p:bldP spid="228359" grpId="0" animBg="1"/>
      <p:bldP spid="2283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87325"/>
            <a:ext cx="8915400" cy="12969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Муниципальные программы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социальной направленности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E31AAF3-E128-412D-A610-A8D77C72B821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9220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2E66BA5-9786-4410-A33A-FE3C52A1BB67}" type="slidenum">
              <a:rPr lang="ru-RU" sz="1200"/>
              <a:pPr algn="r"/>
              <a:t>7</a:t>
            </a:fld>
            <a:endParaRPr lang="ru-RU" sz="1200"/>
          </a:p>
        </p:txBody>
      </p:sp>
      <p:sp>
        <p:nvSpPr>
          <p:cNvPr id="229379" name="AutoShape 27"/>
          <p:cNvSpPr>
            <a:spLocks noChangeArrowheads="1"/>
          </p:cNvSpPr>
          <p:nvPr/>
        </p:nvSpPr>
        <p:spPr bwMode="auto">
          <a:xfrm>
            <a:off x="647700" y="1962150"/>
            <a:ext cx="8877300" cy="4314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образования Ленского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местного самоуправления в МО «Ленский муниципальный район» </a:t>
            </a: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поддержка социально ориентированных некоммерческих организаций </a:t>
            </a:r>
          </a:p>
          <a:p>
            <a:pPr>
              <a:defRPr/>
            </a:pP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-Развитие сферы культуры МО «Ленский муниципальный район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-Профилактика безнадзорности и правонарушений несовершеннолетних </a:t>
            </a: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МО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«Ленский 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район»</a:t>
            </a:r>
          </a:p>
          <a:p>
            <a:pPr>
              <a:defRPr/>
            </a:pP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-Развитие физической культуры, спорта, туризма, повышение эффективности </a:t>
            </a: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реализации молодежной и семейной политики в </a:t>
            </a:r>
            <a:endParaRPr lang="ru-RU" sz="1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 «Ленский 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район»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22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7404F0-DE3D-469B-B7CA-133C1174FDAC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10243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230403" name="AutoShape 50"/>
          <p:cNvSpPr>
            <a:spLocks noChangeArrowheads="1"/>
          </p:cNvSpPr>
          <p:nvPr/>
        </p:nvSpPr>
        <p:spPr bwMode="auto">
          <a:xfrm>
            <a:off x="254000" y="1273629"/>
            <a:ext cx="5219700" cy="65314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Реализация общеобразовательных программ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6172200" y="1257300"/>
            <a:ext cx="35052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год – 613,1 млн.рублей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2024 год – 638,1 млн.рублей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2025 год – 648,4 млн. рублей</a:t>
            </a:r>
          </a:p>
          <a:p>
            <a:pPr algn="just">
              <a:spcBef>
                <a:spcPct val="50000"/>
              </a:spcBef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</p:txBody>
      </p:sp>
      <p:sp>
        <p:nvSpPr>
          <p:cNvPr id="230405" name="AutoShape 50"/>
          <p:cNvSpPr>
            <a:spLocks noChangeArrowheads="1"/>
          </p:cNvSpPr>
          <p:nvPr/>
        </p:nvSpPr>
        <p:spPr bwMode="auto">
          <a:xfrm>
            <a:off x="219074" y="2068286"/>
            <a:ext cx="5267325" cy="138611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Компенсация родительской платы за присмотр и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уход  за </a:t>
            </a:r>
            <a:r>
              <a:rPr lang="ru-RU" sz="1600" b="1" dirty="0">
                <a:solidFill>
                  <a:schemeClr val="tx1"/>
                </a:solidFill>
              </a:rPr>
              <a:t>ребёнком в образовательных 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организациях, реализующих </a:t>
            </a:r>
            <a:r>
              <a:rPr lang="ru-RU" sz="1600" b="1" dirty="0">
                <a:solidFill>
                  <a:schemeClr val="tx1"/>
                </a:solidFill>
              </a:rPr>
              <a:t>образовательную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программу дошкольного </a:t>
            </a:r>
            <a:r>
              <a:rPr lang="ru-RU" sz="1600" b="1" dirty="0">
                <a:solidFill>
                  <a:schemeClr val="tx1"/>
                </a:solidFill>
              </a:rPr>
              <a:t>образования</a:t>
            </a:r>
          </a:p>
        </p:txBody>
      </p:sp>
      <p:sp>
        <p:nvSpPr>
          <p:cNvPr id="230406" name="AutoShape 50"/>
          <p:cNvSpPr>
            <a:spLocks noChangeArrowheads="1"/>
          </p:cNvSpPr>
          <p:nvPr/>
        </p:nvSpPr>
        <p:spPr bwMode="auto">
          <a:xfrm>
            <a:off x="193675" y="3581400"/>
            <a:ext cx="5149850" cy="1346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500" b="1" dirty="0">
                <a:solidFill>
                  <a:schemeClr val="tx1"/>
                </a:solidFill>
              </a:rPr>
              <a:t>Обеспечение предоставления жилых помещений 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500" b="1" dirty="0" smtClean="0">
                <a:solidFill>
                  <a:schemeClr val="tx1"/>
                </a:solidFill>
              </a:rPr>
              <a:t>детям-сиротам </a:t>
            </a:r>
            <a:r>
              <a:rPr lang="ru-RU" sz="1500" b="1" dirty="0">
                <a:solidFill>
                  <a:schemeClr val="tx1"/>
                </a:solidFill>
              </a:rPr>
              <a:t>и детям, оставшимся без </a:t>
            </a:r>
            <a:r>
              <a:rPr lang="ru-RU" sz="1500" b="1" dirty="0" smtClean="0">
                <a:solidFill>
                  <a:schemeClr val="tx1"/>
                </a:solidFill>
              </a:rPr>
              <a:t>попечения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tx1"/>
                </a:solidFill>
              </a:rPr>
              <a:t> родителей, лицам </a:t>
            </a:r>
            <a:r>
              <a:rPr lang="ru-RU" sz="1500" b="1" dirty="0">
                <a:solidFill>
                  <a:schemeClr val="tx1"/>
                </a:solidFill>
              </a:rPr>
              <a:t>из их числа по договорам 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500" b="1" dirty="0" smtClean="0">
                <a:solidFill>
                  <a:schemeClr val="tx1"/>
                </a:solidFill>
              </a:rPr>
              <a:t>найма специализированных </a:t>
            </a:r>
            <a:r>
              <a:rPr lang="ru-RU" sz="1500" b="1" dirty="0">
                <a:solidFill>
                  <a:schemeClr val="tx1"/>
                </a:solidFill>
              </a:rPr>
              <a:t>жилых помещений </a:t>
            </a:r>
          </a:p>
        </p:txBody>
      </p:sp>
      <p:sp>
        <p:nvSpPr>
          <p:cNvPr id="230408" name="AutoShape 50"/>
          <p:cNvSpPr>
            <a:spLocks noChangeArrowheads="1"/>
          </p:cNvSpPr>
          <p:nvPr/>
        </p:nvSpPr>
        <p:spPr bwMode="auto">
          <a:xfrm>
            <a:off x="215900" y="5067300"/>
            <a:ext cx="5178425" cy="444500"/>
          </a:xfrm>
          <a:prstGeom prst="roundRect">
            <a:avLst>
              <a:gd name="adj" fmla="val 2348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Мероприятия по оздоровлению детей</a:t>
            </a:r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241300" y="195263"/>
            <a:ext cx="93345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Муниципальная  программа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«Развитие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образования Ленского  муниципального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района»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" name="AutoShape 50"/>
          <p:cNvSpPr>
            <a:spLocks noChangeArrowheads="1"/>
          </p:cNvSpPr>
          <p:nvPr/>
        </p:nvSpPr>
        <p:spPr bwMode="auto">
          <a:xfrm>
            <a:off x="190500" y="5791200"/>
            <a:ext cx="5178425" cy="533400"/>
          </a:xfrm>
          <a:prstGeom prst="roundRect">
            <a:avLst>
              <a:gd name="adj" fmla="val 2348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Совершенствование системы выявления и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развития талантов </a:t>
            </a:r>
            <a:r>
              <a:rPr lang="ru-RU" sz="1600" b="1" dirty="0">
                <a:solidFill>
                  <a:schemeClr val="tx1"/>
                </a:solidFill>
              </a:rPr>
              <a:t>детей </a:t>
            </a:r>
          </a:p>
        </p:txBody>
      </p:sp>
      <p:pic>
        <p:nvPicPr>
          <p:cNvPr id="10251" name="Picture 12" descr="C:\Users\Кривошеина ТА\Desktop\SgGeJRKnD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5257" y="2808513"/>
            <a:ext cx="4094843" cy="3227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0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0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0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0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animBg="1"/>
      <p:bldP spid="230405" grpId="0" animBg="1"/>
      <p:bldP spid="230406" grpId="0" animBg="1"/>
      <p:bldP spid="230408" grpId="0" animBg="1"/>
      <p:bldP spid="23040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63612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МП «Развитие  образования  Ленского  муниципального  района»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3399FF"/>
                </a:solidFill>
                <a:latin typeface="Monotype Corsiva" pitchFamily="66" charset="0"/>
              </a:rPr>
              <a:t>(расходы на дополнительное образование детей на 2025 год 24 882,7 тыс.  рублей)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</a:br>
            <a:endParaRPr lang="ru-RU" sz="1800" dirty="0"/>
          </a:p>
        </p:txBody>
      </p:sp>
      <p:sp>
        <p:nvSpPr>
          <p:cNvPr id="1946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99300" y="6318250"/>
            <a:ext cx="2311400" cy="3651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0A4C9F-6B2E-46C6-AFA0-D9744C8965F1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1270" name="Picture 8" descr="C:\Users\Кривошеина ТА\Desktop\PS7KbDjUJ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1473200"/>
            <a:ext cx="441960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271" name="Picture 9" descr="C:\Users\Кривошеина ТА\Desktop\lxl0m_NDoq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350" y="2120900"/>
            <a:ext cx="4432300" cy="336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272" name="Picture 10" descr="C:\Users\Кривошеина ТА\Desktop\MdsffFgJ1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" y="4013200"/>
            <a:ext cx="4457700" cy="224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15791</TotalTime>
  <Words>1924</Words>
  <Application>Microsoft Office PowerPoint</Application>
  <PresentationFormat>Лист A4 (210x297 мм)</PresentationFormat>
  <Paragraphs>507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Worksheet</vt:lpstr>
      <vt:lpstr>Расходы районного бюджета</vt:lpstr>
      <vt:lpstr>Расходы бюджета муниципального образования «Ленский муниципальный район»</vt:lpstr>
      <vt:lpstr>Отраслевая  структура  расходов  районного  бюджета</vt:lpstr>
      <vt:lpstr>Социальная    сфера</vt:lpstr>
      <vt:lpstr>ОБЩЕГОСУДАРСТВЕННЫЕ   РАСХОДЫ</vt:lpstr>
      <vt:lpstr>Муниципальные программы</vt:lpstr>
      <vt:lpstr> Муниципальные программы социальной направленности</vt:lpstr>
      <vt:lpstr>Слайд 8</vt:lpstr>
      <vt:lpstr>МП «Развитие  образования  Ленского  муниципального  района»  (расходы на дополнительное образование детей на 2025 год 24 882,7 тыс.  рублей) </vt:lpstr>
      <vt:lpstr>МП «Развитие образования Ленского муниципального района»   </vt:lpstr>
      <vt:lpstr>Слайд 11</vt:lpstr>
      <vt:lpstr>МП «Профилактика  безнадзорности  и  правонарушений несовершеннолетних  на  территории  МО «Ленский муниципальный район»</vt:lpstr>
      <vt:lpstr>МП «Развитие сферы культуры в Ленском районе»</vt:lpstr>
      <vt:lpstr>Слайд 14</vt:lpstr>
      <vt:lpstr>Муниципальные программы в сфере экономики и ЖКХ</vt:lpstr>
      <vt:lpstr>Слайд 16</vt:lpstr>
      <vt:lpstr>Слайд 17</vt:lpstr>
      <vt:lpstr>МП «Ремонт  и  содержание  сети  автомобильных  дорог, находящихся в собственности  МО «Ленский  муниципальный  район»</vt:lpstr>
      <vt:lpstr>Муниципальная программа «Развитие торговли на территории МО «Ленский муниципальный район»</vt:lpstr>
      <vt:lpstr>Слайд 20</vt:lpstr>
      <vt:lpstr>Слайд 21</vt:lpstr>
      <vt:lpstr>Слайд 22</vt:lpstr>
      <vt:lpstr>Слайд 23</vt:lpstr>
      <vt:lpstr>Муниципальные программы, направленные на решение общегосударственных вопросов</vt:lpstr>
      <vt:lpstr>МП «Управление  муниципальными  финансами  МО «Ленский муниципальный район» и муниципальным  долгом  МО «Ленский муниципальный район»</vt:lpstr>
      <vt:lpstr>Осуществление  государственных  полномочий</vt:lpstr>
      <vt:lpstr>ФЕДЕРАЛЬНЫЕ  ПРОЕКТЫ  В  СОСТАВЕ  НАЦИОНАЛЬНЫХ   ПРОЕКТОВ (ПРОГРАММЫ), 2025 год</vt:lpstr>
      <vt:lpstr>Слайд 28</vt:lpstr>
      <vt:lpstr>Дефицит  бюджета  на  2025год</vt:lpstr>
      <vt:lpstr>Источники  финансирования  дефицита   бюджета</vt:lpstr>
      <vt:lpstr>Слайд 31</vt:lpstr>
      <vt:lpstr>Информация для контактов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</dc:title>
  <dc:creator>user</dc:creator>
  <cp:lastModifiedBy>User</cp:lastModifiedBy>
  <cp:revision>1858</cp:revision>
  <dcterms:created xsi:type="dcterms:W3CDTF">2013-10-23T10:56:41Z</dcterms:created>
  <dcterms:modified xsi:type="dcterms:W3CDTF">2025-03-07T05:42:24Z</dcterms:modified>
</cp:coreProperties>
</file>