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BEB15-A86E-4BC2-A2F5-BBF1366816B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8DB78B-14D6-44B5-966D-894DB6E2C4E7}">
      <dgm:prSet phldrT="[Текст]" custT="1"/>
      <dgm:spPr/>
      <dgm:t>
        <a:bodyPr/>
        <a:lstStyle/>
        <a:p>
          <a:r>
            <a:rPr lang="ru-RU" sz="900" dirty="0"/>
            <a:t>Льготная ставка арендной платы</a:t>
          </a:r>
        </a:p>
      </dgm:t>
    </dgm:pt>
    <dgm:pt modelId="{0FCF8DD1-6489-4CB7-A0DD-F54371DB6A7E}" type="parTrans" cxnId="{E437E264-F2E6-4893-AD76-0755A48E4ECB}">
      <dgm:prSet/>
      <dgm:spPr/>
      <dgm:t>
        <a:bodyPr/>
        <a:lstStyle/>
        <a:p>
          <a:endParaRPr lang="ru-RU"/>
        </a:p>
      </dgm:t>
    </dgm:pt>
    <dgm:pt modelId="{DC860D39-A7D3-40AE-ABDF-DFD9EA3B86A4}" type="sibTrans" cxnId="{E437E264-F2E6-4893-AD76-0755A48E4ECB}">
      <dgm:prSet/>
      <dgm:spPr/>
      <dgm:t>
        <a:bodyPr/>
        <a:lstStyle/>
        <a:p>
          <a:endParaRPr lang="ru-RU" dirty="0"/>
        </a:p>
        <a:p>
          <a:endParaRPr lang="ru-RU" dirty="0"/>
        </a:p>
      </dgm:t>
    </dgm:pt>
    <dgm:pt modelId="{B08F877E-21E9-4609-B87D-448535994B9F}">
      <dgm:prSet phldrT="[Текст]" custT="1"/>
      <dgm:spPr/>
      <dgm:t>
        <a:bodyPr/>
        <a:lstStyle/>
        <a:p>
          <a:r>
            <a:rPr lang="ru-RU" sz="900" dirty="0"/>
            <a:t>Без посредников напрямую у собственника</a:t>
          </a:r>
        </a:p>
      </dgm:t>
    </dgm:pt>
    <dgm:pt modelId="{0FAD2583-79D7-46BA-A594-81631607CA14}" type="parTrans" cxnId="{15FCEC31-3AD9-4729-900E-45422585EA8E}">
      <dgm:prSet/>
      <dgm:spPr/>
      <dgm:t>
        <a:bodyPr/>
        <a:lstStyle/>
        <a:p>
          <a:endParaRPr lang="ru-RU"/>
        </a:p>
      </dgm:t>
    </dgm:pt>
    <dgm:pt modelId="{9EF51BE3-CB3C-4F00-8ED8-4EC6AA16C712}" type="sibTrans" cxnId="{15FCEC31-3AD9-4729-900E-45422585EA8E}">
      <dgm:prSet/>
      <dgm:spPr/>
      <dgm:t>
        <a:bodyPr/>
        <a:lstStyle/>
        <a:p>
          <a:endParaRPr lang="ru-RU"/>
        </a:p>
      </dgm:t>
    </dgm:pt>
    <dgm:pt modelId="{A88C306C-5E59-4618-8574-8BED9607B82A}">
      <dgm:prSet phldrT="[Текст]" custT="1"/>
      <dgm:spPr/>
      <dgm:t>
        <a:bodyPr/>
        <a:lstStyle/>
        <a:p>
          <a:r>
            <a:rPr lang="ru-RU" sz="900" dirty="0"/>
            <a:t>Возможность выкупа имущества в случаях, установленных законом</a:t>
          </a:r>
        </a:p>
      </dgm:t>
    </dgm:pt>
    <dgm:pt modelId="{9F9B3C12-CD0E-4C7F-B78C-D1253D387D33}" type="parTrans" cxnId="{40DE9827-7E6E-4A30-B863-45201AD6CAC6}">
      <dgm:prSet/>
      <dgm:spPr/>
      <dgm:t>
        <a:bodyPr/>
        <a:lstStyle/>
        <a:p>
          <a:endParaRPr lang="ru-RU"/>
        </a:p>
      </dgm:t>
    </dgm:pt>
    <dgm:pt modelId="{B5C174E1-3A83-4DEC-A4EE-8FC370E1CB59}" type="sibTrans" cxnId="{40DE9827-7E6E-4A30-B863-45201AD6CAC6}">
      <dgm:prSet/>
      <dgm:spPr/>
      <dgm:t>
        <a:bodyPr/>
        <a:lstStyle/>
        <a:p>
          <a:endParaRPr lang="ru-RU"/>
        </a:p>
      </dgm:t>
    </dgm:pt>
    <dgm:pt modelId="{194DA6CA-04B4-4040-9534-17879D0FF84E}">
      <dgm:prSet phldrT="[Текст]" custT="1"/>
      <dgm:spPr/>
      <dgm:t>
        <a:bodyPr/>
        <a:lstStyle/>
        <a:p>
          <a:r>
            <a:rPr lang="ru-RU" sz="900" dirty="0"/>
            <a:t>Аренда на длительный срок (от 5 лет)</a:t>
          </a:r>
        </a:p>
      </dgm:t>
    </dgm:pt>
    <dgm:pt modelId="{CFFD4891-9EC4-436B-8877-125F01215251}" type="parTrans" cxnId="{7ACFEE7A-4635-44D8-B3D9-372497BC9838}">
      <dgm:prSet/>
      <dgm:spPr/>
      <dgm:t>
        <a:bodyPr/>
        <a:lstStyle/>
        <a:p>
          <a:endParaRPr lang="ru-RU"/>
        </a:p>
      </dgm:t>
    </dgm:pt>
    <dgm:pt modelId="{217041EF-ED07-4D82-8873-6D2A23E6D774}" type="sibTrans" cxnId="{7ACFEE7A-4635-44D8-B3D9-372497BC9838}">
      <dgm:prSet/>
      <dgm:spPr/>
      <dgm:t>
        <a:bodyPr/>
        <a:lstStyle/>
        <a:p>
          <a:endParaRPr lang="ru-RU"/>
        </a:p>
      </dgm:t>
    </dgm:pt>
    <dgm:pt modelId="{824FE9D3-2EBA-4605-AAD6-451B31D6C426}">
      <dgm:prSet phldrT="[Текст]" custT="1"/>
      <dgm:spPr/>
      <dgm:t>
        <a:bodyPr/>
        <a:lstStyle/>
        <a:p>
          <a:r>
            <a:rPr lang="ru-RU" sz="900" dirty="0"/>
            <a:t>Фиксированная цена договора</a:t>
          </a:r>
        </a:p>
      </dgm:t>
    </dgm:pt>
    <dgm:pt modelId="{B4EFE6F7-CD64-40D4-A754-1932F947547B}" type="parTrans" cxnId="{8DFF7D5B-376C-4127-A34B-4FA7BDE8951F}">
      <dgm:prSet/>
      <dgm:spPr/>
      <dgm:t>
        <a:bodyPr/>
        <a:lstStyle/>
        <a:p>
          <a:endParaRPr lang="ru-RU"/>
        </a:p>
      </dgm:t>
    </dgm:pt>
    <dgm:pt modelId="{D46E8D2B-F6E2-4394-BBDE-C485CE7FF009}" type="sibTrans" cxnId="{8DFF7D5B-376C-4127-A34B-4FA7BDE8951F}">
      <dgm:prSet/>
      <dgm:spPr/>
      <dgm:t>
        <a:bodyPr/>
        <a:lstStyle/>
        <a:p>
          <a:endParaRPr lang="ru-RU" dirty="0"/>
        </a:p>
        <a:p>
          <a:endParaRPr lang="ru-RU" dirty="0"/>
        </a:p>
      </dgm:t>
    </dgm:pt>
    <dgm:pt modelId="{E7ECCE86-8578-44AF-AE53-5DBD533E271A}">
      <dgm:prSet custT="1"/>
      <dgm:spPr/>
      <dgm:t>
        <a:bodyPr/>
        <a:lstStyle/>
        <a:p>
          <a:r>
            <a:rPr lang="ru-RU" sz="900" dirty="0"/>
            <a:t>Торги только среди субъектов МСП и </a:t>
          </a:r>
          <a:r>
            <a:rPr lang="ru-RU" sz="900" dirty="0" err="1"/>
            <a:t>самозанятых</a:t>
          </a:r>
          <a:endParaRPr lang="ru-RU" sz="900" dirty="0"/>
        </a:p>
      </dgm:t>
    </dgm:pt>
    <dgm:pt modelId="{6C8ACB93-D105-40E2-9F70-36A3BA4771DB}" type="parTrans" cxnId="{337F9DC2-AB89-434B-9B88-DF870560B073}">
      <dgm:prSet/>
      <dgm:spPr/>
      <dgm:t>
        <a:bodyPr/>
        <a:lstStyle/>
        <a:p>
          <a:endParaRPr lang="ru-RU"/>
        </a:p>
      </dgm:t>
    </dgm:pt>
    <dgm:pt modelId="{ADE3F56F-75C5-4A4E-AB92-C6E24292CB85}" type="sibTrans" cxnId="{337F9DC2-AB89-434B-9B88-DF870560B073}">
      <dgm:prSet/>
      <dgm:spPr/>
      <dgm:t>
        <a:bodyPr/>
        <a:lstStyle/>
        <a:p>
          <a:endParaRPr lang="ru-RU"/>
        </a:p>
      </dgm:t>
    </dgm:pt>
    <dgm:pt modelId="{CDA36E71-825D-46BB-AF64-F2B147FA82C6}" type="pres">
      <dgm:prSet presAssocID="{42DBEB15-A86E-4BC2-A2F5-BBF1366816BC}" presName="cycle" presStyleCnt="0">
        <dgm:presLayoutVars>
          <dgm:dir/>
          <dgm:resizeHandles val="exact"/>
        </dgm:presLayoutVars>
      </dgm:prSet>
      <dgm:spPr/>
    </dgm:pt>
    <dgm:pt modelId="{4F16A6C9-C527-4104-9B15-1DBAADC8B22D}" type="pres">
      <dgm:prSet presAssocID="{188DB78B-14D6-44B5-966D-894DB6E2C4E7}" presName="node" presStyleLbl="node1" presStyleIdx="0" presStyleCnt="6">
        <dgm:presLayoutVars>
          <dgm:bulletEnabled val="1"/>
        </dgm:presLayoutVars>
      </dgm:prSet>
      <dgm:spPr/>
    </dgm:pt>
    <dgm:pt modelId="{A42BDCA2-BB77-4C07-99E2-E843BF5E9F8C}" type="pres">
      <dgm:prSet presAssocID="{DC860D39-A7D3-40AE-ABDF-DFD9EA3B86A4}" presName="sibTrans" presStyleLbl="sibTrans2D1" presStyleIdx="0" presStyleCnt="6"/>
      <dgm:spPr>
        <a:prstGeom prst="ellipse">
          <a:avLst/>
        </a:prstGeom>
      </dgm:spPr>
    </dgm:pt>
    <dgm:pt modelId="{819B3C3C-26AC-426A-8D11-18CFEA134FAC}" type="pres">
      <dgm:prSet presAssocID="{DC860D39-A7D3-40AE-ABDF-DFD9EA3B86A4}" presName="connectorText" presStyleLbl="sibTrans2D1" presStyleIdx="0" presStyleCnt="6"/>
      <dgm:spPr/>
    </dgm:pt>
    <dgm:pt modelId="{66BEBBE5-5F77-42DA-A608-676BD57611DB}" type="pres">
      <dgm:prSet presAssocID="{E7ECCE86-8578-44AF-AE53-5DBD533E271A}" presName="node" presStyleLbl="node1" presStyleIdx="1" presStyleCnt="6">
        <dgm:presLayoutVars>
          <dgm:bulletEnabled val="1"/>
        </dgm:presLayoutVars>
      </dgm:prSet>
      <dgm:spPr/>
    </dgm:pt>
    <dgm:pt modelId="{52AEC55A-CF3F-4921-8CC3-76FFE56E6195}" type="pres">
      <dgm:prSet presAssocID="{ADE3F56F-75C5-4A4E-AB92-C6E24292CB85}" presName="sibTrans" presStyleLbl="sibTrans2D1" presStyleIdx="1" presStyleCnt="6"/>
      <dgm:spPr>
        <a:prstGeom prst="ellipse">
          <a:avLst/>
        </a:prstGeom>
      </dgm:spPr>
    </dgm:pt>
    <dgm:pt modelId="{6CE67181-D0BB-4B34-BB4B-4F5008E4A2D4}" type="pres">
      <dgm:prSet presAssocID="{ADE3F56F-75C5-4A4E-AB92-C6E24292CB85}" presName="connectorText" presStyleLbl="sibTrans2D1" presStyleIdx="1" presStyleCnt="6"/>
      <dgm:spPr/>
    </dgm:pt>
    <dgm:pt modelId="{A55E6C88-6A82-47FE-953B-CFA74F2E47C4}" type="pres">
      <dgm:prSet presAssocID="{B08F877E-21E9-4609-B87D-448535994B9F}" presName="node" presStyleLbl="node1" presStyleIdx="2" presStyleCnt="6">
        <dgm:presLayoutVars>
          <dgm:bulletEnabled val="1"/>
        </dgm:presLayoutVars>
      </dgm:prSet>
      <dgm:spPr/>
    </dgm:pt>
    <dgm:pt modelId="{CA5E489E-6FCA-4EB5-9AFF-0AB11C00E06C}" type="pres">
      <dgm:prSet presAssocID="{9EF51BE3-CB3C-4F00-8ED8-4EC6AA16C712}" presName="sibTrans" presStyleLbl="sibTrans2D1" presStyleIdx="2" presStyleCnt="6"/>
      <dgm:spPr>
        <a:prstGeom prst="ellipse">
          <a:avLst/>
        </a:prstGeom>
      </dgm:spPr>
    </dgm:pt>
    <dgm:pt modelId="{FB2C302F-F3F4-4608-AB84-7A74382BD4F1}" type="pres">
      <dgm:prSet presAssocID="{9EF51BE3-CB3C-4F00-8ED8-4EC6AA16C712}" presName="connectorText" presStyleLbl="sibTrans2D1" presStyleIdx="2" presStyleCnt="6"/>
      <dgm:spPr/>
    </dgm:pt>
    <dgm:pt modelId="{985F448E-68C5-4D1C-BDF0-F2EB9B7B72D0}" type="pres">
      <dgm:prSet presAssocID="{A88C306C-5E59-4618-8574-8BED9607B82A}" presName="node" presStyleLbl="node1" presStyleIdx="3" presStyleCnt="6">
        <dgm:presLayoutVars>
          <dgm:bulletEnabled val="1"/>
        </dgm:presLayoutVars>
      </dgm:prSet>
      <dgm:spPr/>
    </dgm:pt>
    <dgm:pt modelId="{882DAD9F-81E0-4B48-91B3-152E8E4DB30F}" type="pres">
      <dgm:prSet presAssocID="{B5C174E1-3A83-4DEC-A4EE-8FC370E1CB59}" presName="sibTrans" presStyleLbl="sibTrans2D1" presStyleIdx="3" presStyleCnt="6"/>
      <dgm:spPr>
        <a:prstGeom prst="ellipse">
          <a:avLst/>
        </a:prstGeom>
      </dgm:spPr>
    </dgm:pt>
    <dgm:pt modelId="{4BD6C9E2-0F04-49AF-974C-BA05D5018633}" type="pres">
      <dgm:prSet presAssocID="{B5C174E1-3A83-4DEC-A4EE-8FC370E1CB59}" presName="connectorText" presStyleLbl="sibTrans2D1" presStyleIdx="3" presStyleCnt="6"/>
      <dgm:spPr/>
    </dgm:pt>
    <dgm:pt modelId="{5842865D-BCF1-4F73-878B-F65EBB03D620}" type="pres">
      <dgm:prSet presAssocID="{194DA6CA-04B4-4040-9534-17879D0FF84E}" presName="node" presStyleLbl="node1" presStyleIdx="4" presStyleCnt="6">
        <dgm:presLayoutVars>
          <dgm:bulletEnabled val="1"/>
        </dgm:presLayoutVars>
      </dgm:prSet>
      <dgm:spPr/>
    </dgm:pt>
    <dgm:pt modelId="{19DBBAA8-4158-45AD-AC2C-AB9B2BB17AED}" type="pres">
      <dgm:prSet presAssocID="{217041EF-ED07-4D82-8873-6D2A23E6D774}" presName="sibTrans" presStyleLbl="sibTrans2D1" presStyleIdx="4" presStyleCnt="6" custLinFactNeighborX="5975" custLinFactNeighborY="-2228"/>
      <dgm:spPr>
        <a:prstGeom prst="ellipse">
          <a:avLst/>
        </a:prstGeom>
      </dgm:spPr>
    </dgm:pt>
    <dgm:pt modelId="{697D0EB2-3ABC-47BB-8CDE-3CD1D23FE991}" type="pres">
      <dgm:prSet presAssocID="{217041EF-ED07-4D82-8873-6D2A23E6D774}" presName="connectorText" presStyleLbl="sibTrans2D1" presStyleIdx="4" presStyleCnt="6"/>
      <dgm:spPr/>
    </dgm:pt>
    <dgm:pt modelId="{AD71C763-94C2-4126-97A1-0A62EB46D243}" type="pres">
      <dgm:prSet presAssocID="{824FE9D3-2EBA-4605-AAD6-451B31D6C426}" presName="node" presStyleLbl="node1" presStyleIdx="5" presStyleCnt="6">
        <dgm:presLayoutVars>
          <dgm:bulletEnabled val="1"/>
        </dgm:presLayoutVars>
      </dgm:prSet>
      <dgm:spPr/>
    </dgm:pt>
    <dgm:pt modelId="{1FB82C55-661B-4CA7-A8F8-7FFE7DD7A7C3}" type="pres">
      <dgm:prSet presAssocID="{D46E8D2B-F6E2-4394-BBDE-C485CE7FF009}" presName="sibTrans" presStyleLbl="sibTrans2D1" presStyleIdx="5" presStyleCnt="6" custAng="712594"/>
      <dgm:spPr>
        <a:prstGeom prst="ellipse">
          <a:avLst/>
        </a:prstGeom>
      </dgm:spPr>
    </dgm:pt>
    <dgm:pt modelId="{3CD49B19-B7A1-4F43-B3F3-2840821BE587}" type="pres">
      <dgm:prSet presAssocID="{D46E8D2B-F6E2-4394-BBDE-C485CE7FF009}" presName="connectorText" presStyleLbl="sibTrans2D1" presStyleIdx="5" presStyleCnt="6"/>
      <dgm:spPr/>
    </dgm:pt>
  </dgm:ptLst>
  <dgm:cxnLst>
    <dgm:cxn modelId="{0D13360E-104F-4154-833F-5CD603E8F9AC}" type="presOf" srcId="{DC860D39-A7D3-40AE-ABDF-DFD9EA3B86A4}" destId="{A42BDCA2-BB77-4C07-99E2-E843BF5E9F8C}" srcOrd="0" destOrd="0" presId="urn:microsoft.com/office/officeart/2005/8/layout/cycle2"/>
    <dgm:cxn modelId="{C61DA61E-2474-4285-883A-2C5F23BFE385}" type="presOf" srcId="{194DA6CA-04B4-4040-9534-17879D0FF84E}" destId="{5842865D-BCF1-4F73-878B-F65EBB03D620}" srcOrd="0" destOrd="0" presId="urn:microsoft.com/office/officeart/2005/8/layout/cycle2"/>
    <dgm:cxn modelId="{40DE9827-7E6E-4A30-B863-45201AD6CAC6}" srcId="{42DBEB15-A86E-4BC2-A2F5-BBF1366816BC}" destId="{A88C306C-5E59-4618-8574-8BED9607B82A}" srcOrd="3" destOrd="0" parTransId="{9F9B3C12-CD0E-4C7F-B78C-D1253D387D33}" sibTransId="{B5C174E1-3A83-4DEC-A4EE-8FC370E1CB59}"/>
    <dgm:cxn modelId="{5A5E5E28-AF38-410D-B6E9-632343CA66D2}" type="presOf" srcId="{ADE3F56F-75C5-4A4E-AB92-C6E24292CB85}" destId="{52AEC55A-CF3F-4921-8CC3-76FFE56E6195}" srcOrd="0" destOrd="0" presId="urn:microsoft.com/office/officeart/2005/8/layout/cycle2"/>
    <dgm:cxn modelId="{15FCEC31-3AD9-4729-900E-45422585EA8E}" srcId="{42DBEB15-A86E-4BC2-A2F5-BBF1366816BC}" destId="{B08F877E-21E9-4609-B87D-448535994B9F}" srcOrd="2" destOrd="0" parTransId="{0FAD2583-79D7-46BA-A594-81631607CA14}" sibTransId="{9EF51BE3-CB3C-4F00-8ED8-4EC6AA16C712}"/>
    <dgm:cxn modelId="{8DFF7D5B-376C-4127-A34B-4FA7BDE8951F}" srcId="{42DBEB15-A86E-4BC2-A2F5-BBF1366816BC}" destId="{824FE9D3-2EBA-4605-AAD6-451B31D6C426}" srcOrd="5" destOrd="0" parTransId="{B4EFE6F7-CD64-40D4-A754-1932F947547B}" sibTransId="{D46E8D2B-F6E2-4394-BBDE-C485CE7FF009}"/>
    <dgm:cxn modelId="{E437E264-F2E6-4893-AD76-0755A48E4ECB}" srcId="{42DBEB15-A86E-4BC2-A2F5-BBF1366816BC}" destId="{188DB78B-14D6-44B5-966D-894DB6E2C4E7}" srcOrd="0" destOrd="0" parTransId="{0FCF8DD1-6489-4CB7-A0DD-F54371DB6A7E}" sibTransId="{DC860D39-A7D3-40AE-ABDF-DFD9EA3B86A4}"/>
    <dgm:cxn modelId="{5F8FE564-A321-42C4-ACCD-B72F0DA601ED}" type="presOf" srcId="{9EF51BE3-CB3C-4F00-8ED8-4EC6AA16C712}" destId="{FB2C302F-F3F4-4608-AB84-7A74382BD4F1}" srcOrd="1" destOrd="0" presId="urn:microsoft.com/office/officeart/2005/8/layout/cycle2"/>
    <dgm:cxn modelId="{65278D68-CE6A-43F9-AAB1-AB3A864ECE2D}" type="presOf" srcId="{B5C174E1-3A83-4DEC-A4EE-8FC370E1CB59}" destId="{4BD6C9E2-0F04-49AF-974C-BA05D5018633}" srcOrd="1" destOrd="0" presId="urn:microsoft.com/office/officeart/2005/8/layout/cycle2"/>
    <dgm:cxn modelId="{4D487875-E5A0-498A-813A-9D4A3D0BB3D0}" type="presOf" srcId="{B5C174E1-3A83-4DEC-A4EE-8FC370E1CB59}" destId="{882DAD9F-81E0-4B48-91B3-152E8E4DB30F}" srcOrd="0" destOrd="0" presId="urn:microsoft.com/office/officeart/2005/8/layout/cycle2"/>
    <dgm:cxn modelId="{F159AD58-F1CF-4268-9667-84726F1BF272}" type="presOf" srcId="{42DBEB15-A86E-4BC2-A2F5-BBF1366816BC}" destId="{CDA36E71-825D-46BB-AF64-F2B147FA82C6}" srcOrd="0" destOrd="0" presId="urn:microsoft.com/office/officeart/2005/8/layout/cycle2"/>
    <dgm:cxn modelId="{7ACFEE7A-4635-44D8-B3D9-372497BC9838}" srcId="{42DBEB15-A86E-4BC2-A2F5-BBF1366816BC}" destId="{194DA6CA-04B4-4040-9534-17879D0FF84E}" srcOrd="4" destOrd="0" parTransId="{CFFD4891-9EC4-436B-8877-125F01215251}" sibTransId="{217041EF-ED07-4D82-8873-6D2A23E6D774}"/>
    <dgm:cxn modelId="{CC9D457C-8468-44EE-9A1F-C34DAF25ACD2}" type="presOf" srcId="{D46E8D2B-F6E2-4394-BBDE-C485CE7FF009}" destId="{1FB82C55-661B-4CA7-A8F8-7FFE7DD7A7C3}" srcOrd="0" destOrd="0" presId="urn:microsoft.com/office/officeart/2005/8/layout/cycle2"/>
    <dgm:cxn modelId="{6E3AD983-6D8C-4634-B3C0-13EDB0579A1B}" type="presOf" srcId="{217041EF-ED07-4D82-8873-6D2A23E6D774}" destId="{697D0EB2-3ABC-47BB-8CDE-3CD1D23FE991}" srcOrd="1" destOrd="0" presId="urn:microsoft.com/office/officeart/2005/8/layout/cycle2"/>
    <dgm:cxn modelId="{74734489-9028-4139-BB78-B75E5F9A194E}" type="presOf" srcId="{ADE3F56F-75C5-4A4E-AB92-C6E24292CB85}" destId="{6CE67181-D0BB-4B34-BB4B-4F5008E4A2D4}" srcOrd="1" destOrd="0" presId="urn:microsoft.com/office/officeart/2005/8/layout/cycle2"/>
    <dgm:cxn modelId="{7A53DA8B-6B95-4282-B9BA-81CB223560E6}" type="presOf" srcId="{824FE9D3-2EBA-4605-AAD6-451B31D6C426}" destId="{AD71C763-94C2-4126-97A1-0A62EB46D243}" srcOrd="0" destOrd="0" presId="urn:microsoft.com/office/officeart/2005/8/layout/cycle2"/>
    <dgm:cxn modelId="{38117292-C9B5-4B41-9635-B3FA16F98710}" type="presOf" srcId="{188DB78B-14D6-44B5-966D-894DB6E2C4E7}" destId="{4F16A6C9-C527-4104-9B15-1DBAADC8B22D}" srcOrd="0" destOrd="0" presId="urn:microsoft.com/office/officeart/2005/8/layout/cycle2"/>
    <dgm:cxn modelId="{C93DC3A9-19A4-4C71-BD85-8B6B21DFFB32}" type="presOf" srcId="{A88C306C-5E59-4618-8574-8BED9607B82A}" destId="{985F448E-68C5-4D1C-BDF0-F2EB9B7B72D0}" srcOrd="0" destOrd="0" presId="urn:microsoft.com/office/officeart/2005/8/layout/cycle2"/>
    <dgm:cxn modelId="{337F9DC2-AB89-434B-9B88-DF870560B073}" srcId="{42DBEB15-A86E-4BC2-A2F5-BBF1366816BC}" destId="{E7ECCE86-8578-44AF-AE53-5DBD533E271A}" srcOrd="1" destOrd="0" parTransId="{6C8ACB93-D105-40E2-9F70-36A3BA4771DB}" sibTransId="{ADE3F56F-75C5-4A4E-AB92-C6E24292CB85}"/>
    <dgm:cxn modelId="{AFE2BFC9-9267-4D44-862E-93E2FD266795}" type="presOf" srcId="{E7ECCE86-8578-44AF-AE53-5DBD533E271A}" destId="{66BEBBE5-5F77-42DA-A608-676BD57611DB}" srcOrd="0" destOrd="0" presId="urn:microsoft.com/office/officeart/2005/8/layout/cycle2"/>
    <dgm:cxn modelId="{C5C88FD4-58DA-4E14-8651-7C90957D0F21}" type="presOf" srcId="{B08F877E-21E9-4609-B87D-448535994B9F}" destId="{A55E6C88-6A82-47FE-953B-CFA74F2E47C4}" srcOrd="0" destOrd="0" presId="urn:microsoft.com/office/officeart/2005/8/layout/cycle2"/>
    <dgm:cxn modelId="{417188DE-1DCD-4A4C-9148-8DE3875876EA}" type="presOf" srcId="{DC860D39-A7D3-40AE-ABDF-DFD9EA3B86A4}" destId="{819B3C3C-26AC-426A-8D11-18CFEA134FAC}" srcOrd="1" destOrd="0" presId="urn:microsoft.com/office/officeart/2005/8/layout/cycle2"/>
    <dgm:cxn modelId="{00C91FEA-2967-4B1C-A760-8550E82B0BCF}" type="presOf" srcId="{D46E8D2B-F6E2-4394-BBDE-C485CE7FF009}" destId="{3CD49B19-B7A1-4F43-B3F3-2840821BE587}" srcOrd="1" destOrd="0" presId="urn:microsoft.com/office/officeart/2005/8/layout/cycle2"/>
    <dgm:cxn modelId="{73A1C9FE-B29A-41A8-8705-47A10021F238}" type="presOf" srcId="{9EF51BE3-CB3C-4F00-8ED8-4EC6AA16C712}" destId="{CA5E489E-6FCA-4EB5-9AFF-0AB11C00E06C}" srcOrd="0" destOrd="0" presId="urn:microsoft.com/office/officeart/2005/8/layout/cycle2"/>
    <dgm:cxn modelId="{6BA4E2FF-7D6D-4AA3-9B84-451BFE23CE29}" type="presOf" srcId="{217041EF-ED07-4D82-8873-6D2A23E6D774}" destId="{19DBBAA8-4158-45AD-AC2C-AB9B2BB17AED}" srcOrd="0" destOrd="0" presId="urn:microsoft.com/office/officeart/2005/8/layout/cycle2"/>
    <dgm:cxn modelId="{610A5A67-02ED-4E00-A1BD-D17D33745A76}" type="presParOf" srcId="{CDA36E71-825D-46BB-AF64-F2B147FA82C6}" destId="{4F16A6C9-C527-4104-9B15-1DBAADC8B22D}" srcOrd="0" destOrd="0" presId="urn:microsoft.com/office/officeart/2005/8/layout/cycle2"/>
    <dgm:cxn modelId="{701E0CB5-3108-421A-ABC2-32CD74667A95}" type="presParOf" srcId="{CDA36E71-825D-46BB-AF64-F2B147FA82C6}" destId="{A42BDCA2-BB77-4C07-99E2-E843BF5E9F8C}" srcOrd="1" destOrd="0" presId="urn:microsoft.com/office/officeart/2005/8/layout/cycle2"/>
    <dgm:cxn modelId="{4CEBED90-EB06-46F1-B2EB-6F4D58EB667A}" type="presParOf" srcId="{A42BDCA2-BB77-4C07-99E2-E843BF5E9F8C}" destId="{819B3C3C-26AC-426A-8D11-18CFEA134FAC}" srcOrd="0" destOrd="0" presId="urn:microsoft.com/office/officeart/2005/8/layout/cycle2"/>
    <dgm:cxn modelId="{1CDB54E2-CBF3-483A-A989-A254A7E0FB0F}" type="presParOf" srcId="{CDA36E71-825D-46BB-AF64-F2B147FA82C6}" destId="{66BEBBE5-5F77-42DA-A608-676BD57611DB}" srcOrd="2" destOrd="0" presId="urn:microsoft.com/office/officeart/2005/8/layout/cycle2"/>
    <dgm:cxn modelId="{0551BCF0-3A3D-4566-ABD9-E74B94B3DE19}" type="presParOf" srcId="{CDA36E71-825D-46BB-AF64-F2B147FA82C6}" destId="{52AEC55A-CF3F-4921-8CC3-76FFE56E6195}" srcOrd="3" destOrd="0" presId="urn:microsoft.com/office/officeart/2005/8/layout/cycle2"/>
    <dgm:cxn modelId="{726C7CB0-F4FC-4371-9BD9-272A3FAE2B48}" type="presParOf" srcId="{52AEC55A-CF3F-4921-8CC3-76FFE56E6195}" destId="{6CE67181-D0BB-4B34-BB4B-4F5008E4A2D4}" srcOrd="0" destOrd="0" presId="urn:microsoft.com/office/officeart/2005/8/layout/cycle2"/>
    <dgm:cxn modelId="{4EBAC959-89B0-4D07-926D-4C68E06A5045}" type="presParOf" srcId="{CDA36E71-825D-46BB-AF64-F2B147FA82C6}" destId="{A55E6C88-6A82-47FE-953B-CFA74F2E47C4}" srcOrd="4" destOrd="0" presId="urn:microsoft.com/office/officeart/2005/8/layout/cycle2"/>
    <dgm:cxn modelId="{75BD2D2E-AC24-4B5A-8163-69A1717C3A6D}" type="presParOf" srcId="{CDA36E71-825D-46BB-AF64-F2B147FA82C6}" destId="{CA5E489E-6FCA-4EB5-9AFF-0AB11C00E06C}" srcOrd="5" destOrd="0" presId="urn:microsoft.com/office/officeart/2005/8/layout/cycle2"/>
    <dgm:cxn modelId="{567F7BF3-DACE-476D-90D4-90DC0F50A3B1}" type="presParOf" srcId="{CA5E489E-6FCA-4EB5-9AFF-0AB11C00E06C}" destId="{FB2C302F-F3F4-4608-AB84-7A74382BD4F1}" srcOrd="0" destOrd="0" presId="urn:microsoft.com/office/officeart/2005/8/layout/cycle2"/>
    <dgm:cxn modelId="{615F4F84-E6F5-4768-9585-E41BDB5BCAB2}" type="presParOf" srcId="{CDA36E71-825D-46BB-AF64-F2B147FA82C6}" destId="{985F448E-68C5-4D1C-BDF0-F2EB9B7B72D0}" srcOrd="6" destOrd="0" presId="urn:microsoft.com/office/officeart/2005/8/layout/cycle2"/>
    <dgm:cxn modelId="{6306A658-B3C9-4D05-A37D-EDA854AB281D}" type="presParOf" srcId="{CDA36E71-825D-46BB-AF64-F2B147FA82C6}" destId="{882DAD9F-81E0-4B48-91B3-152E8E4DB30F}" srcOrd="7" destOrd="0" presId="urn:microsoft.com/office/officeart/2005/8/layout/cycle2"/>
    <dgm:cxn modelId="{7F144748-BEF9-4A10-8C85-4D15777B7A2E}" type="presParOf" srcId="{882DAD9F-81E0-4B48-91B3-152E8E4DB30F}" destId="{4BD6C9E2-0F04-49AF-974C-BA05D5018633}" srcOrd="0" destOrd="0" presId="urn:microsoft.com/office/officeart/2005/8/layout/cycle2"/>
    <dgm:cxn modelId="{C00C68F0-B365-4052-9E61-7DC2FCFEBAC2}" type="presParOf" srcId="{CDA36E71-825D-46BB-AF64-F2B147FA82C6}" destId="{5842865D-BCF1-4F73-878B-F65EBB03D620}" srcOrd="8" destOrd="0" presId="urn:microsoft.com/office/officeart/2005/8/layout/cycle2"/>
    <dgm:cxn modelId="{3E69486F-485C-44C2-ABD0-5E3B1791750C}" type="presParOf" srcId="{CDA36E71-825D-46BB-AF64-F2B147FA82C6}" destId="{19DBBAA8-4158-45AD-AC2C-AB9B2BB17AED}" srcOrd="9" destOrd="0" presId="urn:microsoft.com/office/officeart/2005/8/layout/cycle2"/>
    <dgm:cxn modelId="{ED54DD14-D319-4169-8201-BBDDEDB0E309}" type="presParOf" srcId="{19DBBAA8-4158-45AD-AC2C-AB9B2BB17AED}" destId="{697D0EB2-3ABC-47BB-8CDE-3CD1D23FE991}" srcOrd="0" destOrd="0" presId="urn:microsoft.com/office/officeart/2005/8/layout/cycle2"/>
    <dgm:cxn modelId="{9CC019B8-2F48-43FD-85C1-27859D17225B}" type="presParOf" srcId="{CDA36E71-825D-46BB-AF64-F2B147FA82C6}" destId="{AD71C763-94C2-4126-97A1-0A62EB46D243}" srcOrd="10" destOrd="0" presId="urn:microsoft.com/office/officeart/2005/8/layout/cycle2"/>
    <dgm:cxn modelId="{4EF1F23B-8E0E-4208-B6F7-5F9BE1B84524}" type="presParOf" srcId="{CDA36E71-825D-46BB-AF64-F2B147FA82C6}" destId="{1FB82C55-661B-4CA7-A8F8-7FFE7DD7A7C3}" srcOrd="11" destOrd="0" presId="urn:microsoft.com/office/officeart/2005/8/layout/cycle2"/>
    <dgm:cxn modelId="{FBE0DA76-BB01-4708-8730-1E3F4D578C4E}" type="presParOf" srcId="{1FB82C55-661B-4CA7-A8F8-7FFE7DD7A7C3}" destId="{3CD49B19-B7A1-4F43-B3F3-2840821BE58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6A6C9-C527-4104-9B15-1DBAADC8B22D}">
      <dsp:nvSpPr>
        <dsp:cNvPr id="0" name=""/>
        <dsp:cNvSpPr/>
      </dsp:nvSpPr>
      <dsp:spPr>
        <a:xfrm>
          <a:off x="3753897" y="472"/>
          <a:ext cx="1086930" cy="1086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Льготная ставка арендной платы</a:t>
          </a:r>
        </a:p>
      </dsp:txBody>
      <dsp:txXfrm>
        <a:off x="3913074" y="159649"/>
        <a:ext cx="768576" cy="768576"/>
      </dsp:txXfrm>
    </dsp:sp>
    <dsp:sp modelId="{A42BDCA2-BB77-4C07-99E2-E843BF5E9F8C}">
      <dsp:nvSpPr>
        <dsp:cNvPr id="0" name=""/>
        <dsp:cNvSpPr/>
      </dsp:nvSpPr>
      <dsp:spPr>
        <a:xfrm rot="1800000">
          <a:off x="4852473" y="764364"/>
          <a:ext cx="288744" cy="36683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4858276" y="816076"/>
        <a:ext cx="202121" cy="220103"/>
      </dsp:txXfrm>
    </dsp:sp>
    <dsp:sp modelId="{66BEBBE5-5F77-42DA-A608-676BD57611DB}">
      <dsp:nvSpPr>
        <dsp:cNvPr id="0" name=""/>
        <dsp:cNvSpPr/>
      </dsp:nvSpPr>
      <dsp:spPr>
        <a:xfrm>
          <a:off x="5167018" y="816337"/>
          <a:ext cx="1086930" cy="1086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Торги только среди субъектов МСП и </a:t>
          </a:r>
          <a:r>
            <a:rPr lang="ru-RU" sz="900" kern="1200" dirty="0" err="1"/>
            <a:t>самозанятых</a:t>
          </a:r>
          <a:endParaRPr lang="ru-RU" sz="900" kern="1200" dirty="0"/>
        </a:p>
      </dsp:txBody>
      <dsp:txXfrm>
        <a:off x="5326195" y="975514"/>
        <a:ext cx="768576" cy="768576"/>
      </dsp:txXfrm>
    </dsp:sp>
    <dsp:sp modelId="{52AEC55A-CF3F-4921-8CC3-76FFE56E6195}">
      <dsp:nvSpPr>
        <dsp:cNvPr id="0" name=""/>
        <dsp:cNvSpPr/>
      </dsp:nvSpPr>
      <dsp:spPr>
        <a:xfrm rot="5400000">
          <a:off x="5566111" y="1984077"/>
          <a:ext cx="288744" cy="36683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5609423" y="2014134"/>
        <a:ext cx="202121" cy="220103"/>
      </dsp:txXfrm>
    </dsp:sp>
    <dsp:sp modelId="{A55E6C88-6A82-47FE-953B-CFA74F2E47C4}">
      <dsp:nvSpPr>
        <dsp:cNvPr id="0" name=""/>
        <dsp:cNvSpPr/>
      </dsp:nvSpPr>
      <dsp:spPr>
        <a:xfrm>
          <a:off x="5167018" y="2448069"/>
          <a:ext cx="1086930" cy="1086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Без посредников напрямую у собственника</a:t>
          </a:r>
        </a:p>
      </dsp:txBody>
      <dsp:txXfrm>
        <a:off x="5326195" y="2607246"/>
        <a:ext cx="768576" cy="768576"/>
      </dsp:txXfrm>
    </dsp:sp>
    <dsp:sp modelId="{CA5E489E-6FCA-4EB5-9AFF-0AB11C00E06C}">
      <dsp:nvSpPr>
        <dsp:cNvPr id="0" name=""/>
        <dsp:cNvSpPr/>
      </dsp:nvSpPr>
      <dsp:spPr>
        <a:xfrm rot="9000000">
          <a:off x="4866627" y="3211962"/>
          <a:ext cx="288744" cy="36683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 rot="10800000">
        <a:off x="4947447" y="3263674"/>
        <a:ext cx="202121" cy="220103"/>
      </dsp:txXfrm>
    </dsp:sp>
    <dsp:sp modelId="{985F448E-68C5-4D1C-BDF0-F2EB9B7B72D0}">
      <dsp:nvSpPr>
        <dsp:cNvPr id="0" name=""/>
        <dsp:cNvSpPr/>
      </dsp:nvSpPr>
      <dsp:spPr>
        <a:xfrm>
          <a:off x="3753897" y="3263935"/>
          <a:ext cx="1086930" cy="1086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Возможность выкупа имущества в случаях, установленных законом</a:t>
          </a:r>
        </a:p>
      </dsp:txBody>
      <dsp:txXfrm>
        <a:off x="3913074" y="3423112"/>
        <a:ext cx="768576" cy="768576"/>
      </dsp:txXfrm>
    </dsp:sp>
    <dsp:sp modelId="{882DAD9F-81E0-4B48-91B3-152E8E4DB30F}">
      <dsp:nvSpPr>
        <dsp:cNvPr id="0" name=""/>
        <dsp:cNvSpPr/>
      </dsp:nvSpPr>
      <dsp:spPr>
        <a:xfrm rot="12600000">
          <a:off x="3453506" y="3220134"/>
          <a:ext cx="288744" cy="36683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 rot="10800000">
        <a:off x="3534326" y="3315158"/>
        <a:ext cx="202121" cy="220103"/>
      </dsp:txXfrm>
    </dsp:sp>
    <dsp:sp modelId="{5842865D-BCF1-4F73-878B-F65EBB03D620}">
      <dsp:nvSpPr>
        <dsp:cNvPr id="0" name=""/>
        <dsp:cNvSpPr/>
      </dsp:nvSpPr>
      <dsp:spPr>
        <a:xfrm>
          <a:off x="2340776" y="2448069"/>
          <a:ext cx="1086930" cy="1086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Аренда на длительный срок (от 5 лет)</a:t>
          </a:r>
        </a:p>
      </dsp:txBody>
      <dsp:txXfrm>
        <a:off x="2499953" y="2607246"/>
        <a:ext cx="768576" cy="768576"/>
      </dsp:txXfrm>
    </dsp:sp>
    <dsp:sp modelId="{19DBBAA8-4158-45AD-AC2C-AB9B2BB17AED}">
      <dsp:nvSpPr>
        <dsp:cNvPr id="0" name=""/>
        <dsp:cNvSpPr/>
      </dsp:nvSpPr>
      <dsp:spPr>
        <a:xfrm rot="16200000">
          <a:off x="2757121" y="1992248"/>
          <a:ext cx="288744" cy="36683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2800433" y="2108928"/>
        <a:ext cx="202121" cy="220103"/>
      </dsp:txXfrm>
    </dsp:sp>
    <dsp:sp modelId="{AD71C763-94C2-4126-97A1-0A62EB46D243}">
      <dsp:nvSpPr>
        <dsp:cNvPr id="0" name=""/>
        <dsp:cNvSpPr/>
      </dsp:nvSpPr>
      <dsp:spPr>
        <a:xfrm>
          <a:off x="2340776" y="816337"/>
          <a:ext cx="1086930" cy="1086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Фиксированная цена договора</a:t>
          </a:r>
        </a:p>
      </dsp:txBody>
      <dsp:txXfrm>
        <a:off x="2499953" y="975514"/>
        <a:ext cx="768576" cy="768576"/>
      </dsp:txXfrm>
    </dsp:sp>
    <dsp:sp modelId="{1FB82C55-661B-4CA7-A8F8-7FFE7DD7A7C3}">
      <dsp:nvSpPr>
        <dsp:cNvPr id="0" name=""/>
        <dsp:cNvSpPr/>
      </dsp:nvSpPr>
      <dsp:spPr>
        <a:xfrm rot="20512594">
          <a:off x="3439352" y="772536"/>
          <a:ext cx="288744" cy="36683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/>
        </a:p>
      </dsp:txBody>
      <dsp:txXfrm>
        <a:off x="3441501" y="859377"/>
        <a:ext cx="202121" cy="220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45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95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84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05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3507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52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78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03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65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8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1109FC2F-12DE-483D-AAAB-F9AA0CCC885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24F0F92-CCA3-4060-A68E-AA7536A16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rensk.ru/Partners/imushestvo/poddersubektmsp/index.php" TargetMode="External"/><Relationship Id="rId2" Type="http://schemas.openxmlformats.org/officeDocument/2006/relationships/hyperlink" Target="http://www.yarensk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B839A-A8D3-49BD-A26F-FB460FE46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492" y="224070"/>
            <a:ext cx="11725013" cy="9647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образование</a:t>
            </a:r>
            <a:b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«Ленский муниципальный район»</a:t>
            </a:r>
          </a:p>
        </p:txBody>
      </p:sp>
      <p:pic>
        <p:nvPicPr>
          <p:cNvPr id="4" name="Picture 2" descr="Герб района">
            <a:extLst>
              <a:ext uri="{FF2B5EF4-FFF2-40B4-BE49-F238E27FC236}">
                <a16:creationId xmlns:a16="http://schemas.microsoft.com/office/drawing/2014/main" id="{CCEF52C3-115E-4644-B200-A50813A65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60087" y="0"/>
            <a:ext cx="1331913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s://sobory.ru/pic/10950/10969_20181213_010334.jpg">
            <a:extLst>
              <a:ext uri="{FF2B5EF4-FFF2-40B4-BE49-F238E27FC236}">
                <a16:creationId xmlns:a16="http://schemas.microsoft.com/office/drawing/2014/main" id="{34BFC848-D29A-45DC-BCF0-313C642D7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737" y="1188804"/>
            <a:ext cx="7378525" cy="5522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41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A5AFC87-3220-49FA-BB95-34FA506D8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83" y="205099"/>
            <a:ext cx="10570129" cy="6458577"/>
          </a:xfrm>
        </p:spPr>
        <p:txBody>
          <a:bodyPr/>
          <a:lstStyle/>
          <a:p>
            <a:pPr marL="0" indent="0" algn="ctr">
              <a:buNone/>
            </a:pPr>
            <a:endParaRPr lang="ru-RU" sz="28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</a:p>
          <a:p>
            <a:pPr marL="0" indent="0" algn="ctr">
              <a:buNone/>
            </a:pPr>
            <a:r>
              <a:rPr lang="ru-RU" sz="22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имущества, включенного в Перечень муниципального имущества, находящегося в собственности муниципального образования «Ленский муниципальный район», предназначенного для предоставления  во владение и (или) в пользование субъектам малого и среднего предпринимательства и организациям, образующим инфраструктуру поддержки субъектов малого и среднего предпринимательства, а так же самозанятым гражданам.</a:t>
            </a:r>
          </a:p>
          <a:p>
            <a:pPr marL="0" indent="0">
              <a:buNone/>
            </a:pP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презентации: </a:t>
            </a:r>
            <a:r>
              <a:rPr lang="ru-RU" sz="22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развития предпринимательской деятельности</a:t>
            </a:r>
          </a:p>
          <a:p>
            <a:pPr marL="0" indent="0">
              <a:buNone/>
            </a:pPr>
            <a:r>
              <a:rPr lang="ru-RU" sz="22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способов достижения цели: </a:t>
            </a:r>
            <a:r>
              <a:rPr lang="ru-RU" sz="22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для бизнеса объектов муниципальной собственности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22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1D3B39-1C49-43F7-93FF-D8D0DF88E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работы </a:t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органами местного самоуправления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0C41C48-A501-49E9-A010-55546C0002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889296"/>
              </p:ext>
            </p:extLst>
          </p:nvPr>
        </p:nvGraphicFramePr>
        <p:xfrm>
          <a:off x="1362731" y="1837189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7F2988D-5667-4C96-A39D-9DBDC636AC53}"/>
              </a:ext>
            </a:extLst>
          </p:cNvPr>
          <p:cNvSpPr/>
          <p:nvPr/>
        </p:nvSpPr>
        <p:spPr>
          <a:xfrm>
            <a:off x="4759993" y="3135695"/>
            <a:ext cx="1800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4</a:t>
            </a:r>
            <a:r>
              <a:rPr lang="ru-RU" dirty="0"/>
              <a:t> </a:t>
            </a:r>
          </a:p>
          <a:p>
            <a:pPr algn="ctr"/>
            <a:r>
              <a:rPr lang="ru-RU" dirty="0"/>
              <a:t>свободных объекта для МСП и </a:t>
            </a:r>
          </a:p>
          <a:p>
            <a:pPr algn="ctr"/>
            <a:r>
              <a:rPr lang="ru-RU" dirty="0" err="1"/>
              <a:t>самозанятых</a:t>
            </a:r>
            <a:r>
              <a:rPr lang="ru-RU" dirty="0"/>
              <a:t>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61873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A42A18E-F5CA-43AC-AB5C-9C573C638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420998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МО «Ленский муниципальный район» № 156 от 12.03.2021 «Об утверждении Плана мероприятий («дорожной карты») по направлению имущественной поддержки субъектов малого и среднего предпринимательства на 2021-2024 годы»;</a:t>
            </a:r>
          </a:p>
          <a:p>
            <a:r>
              <a:rPr lang="ru-RU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МО «Ленский муниципальный район» № 142 от 05.03.2021 «Об утверждении порядка формирования, ведения, ежегодного дополнения и обязательного опубликования перечня объектов муниципального имущества, находящихся в собственности муниципального образования «Ленский муниципальный район», предназначенных для предоставления во владение и (или) в пользование субъектам малого и среднего предпринимательства и организациям, образующим инфраструктуру поддержки субъектов малого и среднего предпринимательства, а также порядка и условий предоставления такого имущества в аренду (в том числе по льготным ставкам арендной платы для субъектов малого и среднего предпринимательства, занимающихся социально значимыми видами деятельности) субъектам малого и среднего предпринимательства, а также самозанятым гражданам».</a:t>
            </a:r>
          </a:p>
          <a:p>
            <a:r>
              <a:rPr lang="ru-RU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«Перечень объектов муниципального имущества, находящегося в собственности МО «Ленский муниципальный район», предназначенных для передачи во владение и (или) в пользование на долгосрочной основе (в том числе по ставкам льготной арендной платы) субъектам малого и среднего предпринимательства и организациям, образующим инфраструктуру поддержки субъектов малого и среднего предпринимательства» утвержден Решением Собрания депутатов МО «Ленский муниципальный район» от 29.06.2011 № 106;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62930C0-715F-4997-8DF9-3C18EA541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674" y="204958"/>
            <a:ext cx="9692640" cy="13255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акты </a:t>
            </a:r>
            <a:b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МО «Ленский муниципальный район»</a:t>
            </a:r>
          </a:p>
        </p:txBody>
      </p:sp>
    </p:spTree>
    <p:extLst>
      <p:ext uri="{BB962C8B-B14F-4D97-AF65-F5344CB8AC3E}">
        <p14:creationId xmlns:p14="http://schemas.microsoft.com/office/powerpoint/2010/main" val="1466811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89D342-F0D9-47C8-ACCC-BE7534C8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" y="414068"/>
            <a:ext cx="10541716" cy="17080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ресурсы</a:t>
            </a:r>
            <a:br>
              <a:rPr lang="ru-RU" sz="3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имущественной поддержке малого и среднего предпринимательства, а так же самозанятых граждан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ACEB73-7B80-482C-A168-1BE2C63E1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48" y="2265028"/>
            <a:ext cx="10620463" cy="3363985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сайт Администрации МО «Ленский муниципальный район»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http://www.yarensk.ru/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«Имущественная поддержка субъектов МСП»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http://www.yarensk.ru/Partners/imushestvo/poddersubektmsp/index.php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Общественный совет по малому и среднему предпринимательству при Главе МО «Ленский муниципальный район»;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Семинары, круглые столы, встречи с субъектами МСП.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953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0CAE9A-2042-4E29-80CC-F98560BF9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229" y="147646"/>
            <a:ext cx="10367283" cy="132556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имущество </a:t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 «Ленский муниципальный район»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49E719-387C-41C8-B119-5E592B4DF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761689"/>
            <a:ext cx="8595360" cy="103184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объектов муниципального имущества, находящегося в собственности МО «Ленский муниципальный район», предназначенных для передачи во владение и (или) в пользование на долгосрочной основе (в том числе по ставкам льготной арендной платы) субъектам малого и среднего предпринимательства и организациям, образующим инфраструктуру поддержки субъектов малого и среднего предпринимательства</a:t>
            </a:r>
            <a:endParaRPr lang="ru-RU" sz="14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D27D3F7-C469-494F-875C-7BC36CE28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327347"/>
              </p:ext>
            </p:extLst>
          </p:nvPr>
        </p:nvGraphicFramePr>
        <p:xfrm>
          <a:off x="2910290" y="2852257"/>
          <a:ext cx="5100376" cy="3470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7938">
                  <a:extLst>
                    <a:ext uri="{9D8B030D-6E8A-4147-A177-3AD203B41FA5}">
                      <a16:colId xmlns:a16="http://schemas.microsoft.com/office/drawing/2014/main" val="2219728955"/>
                    </a:ext>
                  </a:extLst>
                </a:gridCol>
                <a:gridCol w="1728132">
                  <a:extLst>
                    <a:ext uri="{9D8B030D-6E8A-4147-A177-3AD203B41FA5}">
                      <a16:colId xmlns:a16="http://schemas.microsoft.com/office/drawing/2014/main" val="1114037544"/>
                    </a:ext>
                  </a:extLst>
                </a:gridCol>
                <a:gridCol w="1274306">
                  <a:extLst>
                    <a:ext uri="{9D8B030D-6E8A-4147-A177-3AD203B41FA5}">
                      <a16:colId xmlns:a16="http://schemas.microsoft.com/office/drawing/2014/main" val="2673794846"/>
                    </a:ext>
                  </a:extLst>
                </a:gridCol>
              </a:tblGrid>
              <a:tr h="9083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объекта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Адрес объекта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Площадь, </a:t>
                      </a:r>
                      <a:r>
                        <a:rPr lang="ru-RU" sz="1200" dirty="0" err="1">
                          <a:effectLst/>
                        </a:rPr>
                        <a:t>кв.м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8842241"/>
                  </a:ext>
                </a:extLst>
              </a:tr>
              <a:tr h="4916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участок 29:09:100301:184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Архангельская обл., Ленский р-н, п. </a:t>
                      </a:r>
                      <a:r>
                        <a:rPr lang="ru-RU" sz="1200" dirty="0" err="1">
                          <a:effectLst/>
                        </a:rPr>
                        <a:t>Очея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6 180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6044051"/>
                  </a:ext>
                </a:extLst>
              </a:tr>
              <a:tr h="594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участок 29:09:000000:1239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Архангельская обл., Ленский р-н, с. Яренск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42 316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2815272"/>
                  </a:ext>
                </a:extLst>
              </a:tr>
              <a:tr h="490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Часть здания автовокзала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Архангельская обл., Ленский р-н, с. Яренск, ул. Трудовая, д. 1а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79,2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4072108"/>
                  </a:ext>
                </a:extLst>
              </a:tr>
              <a:tr h="704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участок  29:09:030101:580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Архангельская обл., Ленский р-н, МО «</a:t>
                      </a:r>
                      <a:r>
                        <a:rPr lang="ru-RU" sz="1200" dirty="0" err="1">
                          <a:effectLst/>
                        </a:rPr>
                        <a:t>Козьминское</a:t>
                      </a:r>
                      <a:r>
                        <a:rPr lang="ru-RU" sz="1200" dirty="0">
                          <a:effectLst/>
                        </a:rPr>
                        <a:t>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86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43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18008-84C5-4928-B58E-B7D31A908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785" y="286097"/>
            <a:ext cx="10375672" cy="78353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имущество МО «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Сафроновское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F878CD-B0F7-4DB4-B2CE-99FF73C54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85" y="1631247"/>
            <a:ext cx="5100376" cy="3863953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МО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Сафроновское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от 25 июня 2020 года №39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«Об утверждении Перечня объектов муниципального имущества, находящегося в собственности муниципального образования «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Сафроновское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предназначенного для передачи во владение и (или) в пользование на долгосрочной основе (в том числе по ставкам льготной арендной платы) субъектам малого и среднего предпринимательства и организациям, образующим инфраструктуру поддержки субъектов малого и среднего предпринимательства»</a:t>
            </a:r>
          </a:p>
          <a:p>
            <a:r>
              <a:rPr lang="ru-RU" sz="1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 МО «</a:t>
            </a:r>
            <a:r>
              <a:rPr lang="ru-RU" sz="14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Сафроновское</a:t>
            </a:r>
            <a:r>
              <a:rPr lang="ru-RU" sz="1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Чукичева</a:t>
            </a:r>
            <a:r>
              <a:rPr lang="ru-RU" sz="1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Ирина Евгеньевна</a:t>
            </a:r>
          </a:p>
          <a:p>
            <a:r>
              <a:rPr lang="ru-RU" sz="1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8/81859/ 5-24-52</a:t>
            </a:r>
            <a:endParaRPr lang="ru-RU" sz="14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C3E6FC8-42E8-4F3C-BBF3-9FFFAA7C8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628411"/>
              </p:ext>
            </p:extLst>
          </p:nvPr>
        </p:nvGraphicFramePr>
        <p:xfrm>
          <a:off x="5808621" y="1631247"/>
          <a:ext cx="5100376" cy="4588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5016">
                  <a:extLst>
                    <a:ext uri="{9D8B030D-6E8A-4147-A177-3AD203B41FA5}">
                      <a16:colId xmlns:a16="http://schemas.microsoft.com/office/drawing/2014/main" val="2219728955"/>
                    </a:ext>
                  </a:extLst>
                </a:gridCol>
                <a:gridCol w="1801777">
                  <a:extLst>
                    <a:ext uri="{9D8B030D-6E8A-4147-A177-3AD203B41FA5}">
                      <a16:colId xmlns:a16="http://schemas.microsoft.com/office/drawing/2014/main" val="1114037544"/>
                    </a:ext>
                  </a:extLst>
                </a:gridCol>
                <a:gridCol w="1143583">
                  <a:extLst>
                    <a:ext uri="{9D8B030D-6E8A-4147-A177-3AD203B41FA5}">
                      <a16:colId xmlns:a16="http://schemas.microsoft.com/office/drawing/2014/main" val="2673794846"/>
                    </a:ext>
                  </a:extLst>
                </a:gridCol>
              </a:tblGrid>
              <a:tr h="900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имущества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Адрес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Год постр.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8842241"/>
                  </a:ext>
                </a:extLst>
              </a:tr>
              <a:tr h="4916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Здание Администрации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effectLst/>
                        </a:rPr>
                        <a:t>с.Яренск</a:t>
                      </a:r>
                      <a:r>
                        <a:rPr lang="ru-RU" sz="1200" dirty="0">
                          <a:effectLst/>
                        </a:rPr>
                        <a:t> ул. Братьев Покровских,24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1973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6044051"/>
                  </a:ext>
                </a:extLst>
              </a:tr>
              <a:tr h="594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Здание пекарни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п.З-Яреньга ул.Центральная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1993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2815272"/>
                  </a:ext>
                </a:extLst>
              </a:tr>
              <a:tr h="490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Нежилое одноэтажное </a:t>
                      </a:r>
                      <a:r>
                        <a:rPr lang="ru-RU" sz="1200" dirty="0" err="1">
                          <a:effectLst/>
                        </a:rPr>
                        <a:t>адм.здание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с.Яренск ул.Кишерская,31а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1960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4072108"/>
                  </a:ext>
                </a:extLst>
              </a:tr>
              <a:tr h="704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Земельный участок  29:09:080138:115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с.Яренск ул.Кишерская,31а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2017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0286460"/>
                  </a:ext>
                </a:extLst>
              </a:tr>
              <a:tr h="704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участок  29:09:081901:131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Архангельская обл. Ленский район, с.Яренск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2016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2074497"/>
                  </a:ext>
                </a:extLst>
              </a:tr>
              <a:tr h="704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Земельный участок  29:09:081901:132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Архангельская обл. Ленский район, с.Яренск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2015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6898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34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434B8C-8CB7-44AC-82D6-62ADF541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4" y="367512"/>
            <a:ext cx="9692640" cy="71642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D5E22758-0FB3-442F-82E2-BF9D04F63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66" y="1318895"/>
            <a:ext cx="721518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Глава  Ленского муниципального района  </a:t>
            </a:r>
          </a:p>
          <a:p>
            <a:pPr algn="ctr"/>
            <a:r>
              <a:rPr lang="ru-RU" sz="16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Торков</a:t>
            </a:r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Алексей Глебович</a:t>
            </a:r>
          </a:p>
          <a:p>
            <a:endParaRPr lang="ru-RU" dirty="0">
              <a:latin typeface="Calibri" pitchFamily="34" charset="0"/>
            </a:endParaRPr>
          </a:p>
        </p:txBody>
      </p:sp>
      <p:pic>
        <p:nvPicPr>
          <p:cNvPr id="6" name="Picture 4" descr="http://edu8415-virtual-teams.wikispaces.com/file/view/email.jpg/289628987/400x400/email.jpg">
            <a:extLst>
              <a:ext uri="{FF2B5EF4-FFF2-40B4-BE49-F238E27FC236}">
                <a16:creationId xmlns:a16="http://schemas.microsoft.com/office/drawing/2014/main" id="{256EAD9F-CBA2-4512-9811-CAF645B26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4306" y="1719492"/>
            <a:ext cx="728619" cy="72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http://edu8415-virtual-teams.wikispaces.com/file/view/email.jpg/289628987/400x400/email.jpg">
            <a:extLst>
              <a:ext uri="{FF2B5EF4-FFF2-40B4-BE49-F238E27FC236}">
                <a16:creationId xmlns:a16="http://schemas.microsoft.com/office/drawing/2014/main" id="{28A1CA34-B260-42E8-851E-AA98CC8B9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7562" y="3110576"/>
            <a:ext cx="728619" cy="72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th17.st.depositphotos.com/2036511/4218/v/450/depositphotos_42189017-stock-illustration-phone-icon.jpg">
            <a:extLst>
              <a:ext uri="{FF2B5EF4-FFF2-40B4-BE49-F238E27FC236}">
                <a16:creationId xmlns:a16="http://schemas.microsoft.com/office/drawing/2014/main" id="{DADB0359-5A4F-4B68-B664-6D3FAC8A4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02453" y="1882987"/>
            <a:ext cx="493423" cy="493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9D2FD8F6-6F9F-495C-9CCA-F3446256B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707" y="3349826"/>
            <a:ext cx="2965450" cy="5365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Jarensk-29@yandex.ru</a:t>
            </a:r>
            <a:endParaRPr lang="ru-RU" sz="1600" b="1" i="1" dirty="0">
              <a:latin typeface="+mn-lt"/>
              <a:cs typeface="+mn-cs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0070C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23EB25A2-5B2C-4CF6-B409-1A74772A0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099" y="2000692"/>
            <a:ext cx="2965450" cy="5365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Jarensk-29@yandex.ru</a:t>
            </a:r>
            <a:endParaRPr lang="ru-RU" sz="1600" b="1" i="1" dirty="0">
              <a:latin typeface="+mn-lt"/>
              <a:cs typeface="+mn-cs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0070C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2E076008-1739-43B3-85E3-C5B764373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243" y="5755667"/>
            <a:ext cx="2965450" cy="5365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Jarensk-29@yandex.ru</a:t>
            </a:r>
            <a:endParaRPr lang="ru-RU" sz="1600" b="1" i="1" dirty="0">
              <a:latin typeface="+mn-lt"/>
              <a:cs typeface="+mn-cs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0070C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267C8EAC-F78D-4121-BB7E-F115A03EB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707" y="4642984"/>
            <a:ext cx="2965450" cy="5365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Jarensk-29@yandex.ru</a:t>
            </a:r>
            <a:endParaRPr lang="ru-RU" sz="1600" b="1" i="1" dirty="0">
              <a:latin typeface="+mn-lt"/>
              <a:cs typeface="+mn-cs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0070C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BFF6632B-2128-46D0-A4E2-8067E55F6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8608" y="5781174"/>
            <a:ext cx="3214688" cy="3143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(81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859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5-2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600" dirty="0">
              <a:latin typeface="Calibri" pitchFamily="34" charset="0"/>
              <a:cs typeface="+mn-cs"/>
            </a:endParaRP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07B41D24-565E-4603-B47C-127F2A69D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8608" y="3374011"/>
            <a:ext cx="3214688" cy="3143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(81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859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5-2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39,  факс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5-26-45</a:t>
            </a:r>
            <a:endParaRPr lang="ru-RU" sz="1600" dirty="0">
              <a:latin typeface="Calibri" pitchFamily="34" charset="0"/>
              <a:cs typeface="+mn-cs"/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E7A107B6-46B2-4C7E-A378-9670EF1D5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8608" y="1994467"/>
            <a:ext cx="3214688" cy="3143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(81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859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5-24-01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 факс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5-26-45</a:t>
            </a:r>
            <a:endParaRPr lang="ru-RU" sz="1600" dirty="0">
              <a:latin typeface="Calibri" pitchFamily="34" charset="0"/>
              <a:cs typeface="+mn-cs"/>
            </a:endParaRP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ADCAB08C-000F-420A-9F3D-960B5AE40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8608" y="4661922"/>
            <a:ext cx="3214688" cy="3143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(81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859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81  </a:t>
            </a:r>
            <a:endParaRPr lang="ru-RU" sz="1600" dirty="0">
              <a:latin typeface="Calibri" pitchFamily="34" charset="0"/>
              <a:cs typeface="+mn-cs"/>
            </a:endParaRPr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id="{793D73F2-F89F-43C1-8044-E41916ADB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958" y="3763264"/>
            <a:ext cx="6929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Заведующий отделом по управлению муниципальным имуществом и земельными ресурсами </a:t>
            </a:r>
          </a:p>
          <a:p>
            <a:pPr algn="ctr"/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Васильева Марина Валерьевна</a:t>
            </a:r>
            <a:endParaRPr lang="ru-RU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0290BF49-A739-477C-97B4-9C5EEC215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4649" y="5057791"/>
            <a:ext cx="69294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Заведующий отделом экономики и прогнозирования </a:t>
            </a:r>
          </a:p>
          <a:p>
            <a:pPr algn="ctr"/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Крюкова Валентина Васильевна</a:t>
            </a:r>
            <a:endParaRPr lang="ru-RU" sz="1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4" name="TextBox 14">
            <a:extLst>
              <a:ext uri="{FF2B5EF4-FFF2-40B4-BE49-F238E27FC236}">
                <a16:creationId xmlns:a16="http://schemas.microsoft.com/office/drawing/2014/main" id="{247AD970-3117-486D-AA33-F4E0EFB43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34" y="2471511"/>
            <a:ext cx="6929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Заместитель Главы Ленского муниципального района</a:t>
            </a:r>
          </a:p>
          <a:p>
            <a:pPr algn="ctr"/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вопросам экономики и инфраструктурного развития </a:t>
            </a:r>
          </a:p>
          <a:p>
            <a:pPr algn="ctr"/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Кочанов Николай Николаевич </a:t>
            </a:r>
            <a:endParaRPr lang="ru-RU" sz="16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25" name="Picture 2" descr="http://th17.st.depositphotos.com/2036511/4218/v/450/depositphotos_42189017-stock-illustration-phone-icon.jpg">
            <a:extLst>
              <a:ext uri="{FF2B5EF4-FFF2-40B4-BE49-F238E27FC236}">
                <a16:creationId xmlns:a16="http://schemas.microsoft.com/office/drawing/2014/main" id="{B039B694-9CF6-4EC2-9A80-EFE316FB0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02453" y="3272279"/>
            <a:ext cx="493423" cy="493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4" descr="http://edu8415-virtual-teams.wikispaces.com/file/view/email.jpg/289628987/400x400/email.jpg">
            <a:extLst>
              <a:ext uri="{FF2B5EF4-FFF2-40B4-BE49-F238E27FC236}">
                <a16:creationId xmlns:a16="http://schemas.microsoft.com/office/drawing/2014/main" id="{D0FB1FEB-D573-4B3A-B565-830AEC416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7562" y="4379142"/>
            <a:ext cx="728619" cy="72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 descr="http://th17.st.depositphotos.com/2036511/4218/v/450/depositphotos_42189017-stock-illustration-phone-icon.jpg">
            <a:extLst>
              <a:ext uri="{FF2B5EF4-FFF2-40B4-BE49-F238E27FC236}">
                <a16:creationId xmlns:a16="http://schemas.microsoft.com/office/drawing/2014/main" id="{63A5DC2C-DB24-4882-80F3-F284D8597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02452" y="4572374"/>
            <a:ext cx="493423" cy="493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4" descr="http://edu8415-virtual-teams.wikispaces.com/file/view/email.jpg/289628987/400x400/email.jpg">
            <a:extLst>
              <a:ext uri="{FF2B5EF4-FFF2-40B4-BE49-F238E27FC236}">
                <a16:creationId xmlns:a16="http://schemas.microsoft.com/office/drawing/2014/main" id="{329E513C-3DAB-4F8B-9505-57B2A8AA2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886" y="5495595"/>
            <a:ext cx="728619" cy="72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" descr="http://th17.st.depositphotos.com/2036511/4218/v/450/depositphotos_42189017-stock-illustration-phone-icon.jpg">
            <a:extLst>
              <a:ext uri="{FF2B5EF4-FFF2-40B4-BE49-F238E27FC236}">
                <a16:creationId xmlns:a16="http://schemas.microsoft.com/office/drawing/2014/main" id="{725FA077-D147-4E05-9CE5-AE47CE307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02453" y="5689624"/>
            <a:ext cx="493423" cy="493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6671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6A3237-6352-46A2-957F-B6F58C6CD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255" y="2513341"/>
            <a:ext cx="9692640" cy="1325562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70471747"/>
      </p:ext>
    </p:extLst>
  </p:cSld>
  <p:clrMapOvr>
    <a:masterClrMapping/>
  </p:clrMapOvr>
</p:sld>
</file>

<file path=ppt/theme/theme1.xml><?xml version="1.0" encoding="utf-8"?>
<a:theme xmlns:a="http://schemas.openxmlformats.org/drawingml/2006/main" name="Вид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ид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107</TotalTime>
  <Words>814</Words>
  <Application>Microsoft Office PowerPoint</Application>
  <PresentationFormat>Широкоэкранный</PresentationFormat>
  <Paragraphs>87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Schoolbook</vt:lpstr>
      <vt:lpstr>Times New Roman</vt:lpstr>
      <vt:lpstr>Wingdings 2</vt:lpstr>
      <vt:lpstr>Вид</vt:lpstr>
      <vt:lpstr>Муниципальное образование  «Ленский муниципальный район»</vt:lpstr>
      <vt:lpstr>Презентация PowerPoint</vt:lpstr>
      <vt:lpstr>Преимущества работы  с органами местного самоуправления</vt:lpstr>
      <vt:lpstr>Нормативно-правовые акты  Администрации МО «Ленский муниципальный район»</vt:lpstr>
      <vt:lpstr>Информационные ресурсы  по имущественной поддержке малого и среднего предпринимательства, а так же самозанятых граждан </vt:lpstr>
      <vt:lpstr>Муниципальное имущество  МО «Ленский муниципальный район»</vt:lpstr>
      <vt:lpstr>Муниципальное имущество МО «Сафроновское»</vt:lpstr>
      <vt:lpstr>Контактная информация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 «Ленский муниципальный район»</dc:title>
  <dc:creator>User</dc:creator>
  <cp:lastModifiedBy>Крюкова ВВ</cp:lastModifiedBy>
  <cp:revision>15</cp:revision>
  <dcterms:created xsi:type="dcterms:W3CDTF">2022-04-20T11:24:23Z</dcterms:created>
  <dcterms:modified xsi:type="dcterms:W3CDTF">2022-04-20T14:01:20Z</dcterms:modified>
</cp:coreProperties>
</file>