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16" r:id="rId2"/>
    <p:sldId id="256" r:id="rId3"/>
    <p:sldId id="315" r:id="rId4"/>
    <p:sldId id="333" r:id="rId5"/>
    <p:sldId id="317" r:id="rId6"/>
    <p:sldId id="331" r:id="rId7"/>
    <p:sldId id="318" r:id="rId8"/>
    <p:sldId id="321" r:id="rId9"/>
    <p:sldId id="332" r:id="rId10"/>
    <p:sldId id="319" r:id="rId11"/>
    <p:sldId id="323" r:id="rId12"/>
    <p:sldId id="322" r:id="rId13"/>
    <p:sldId id="324" r:id="rId14"/>
    <p:sldId id="320" r:id="rId15"/>
    <p:sldId id="334" r:id="rId16"/>
    <p:sldId id="325" r:id="rId17"/>
    <p:sldId id="326" r:id="rId18"/>
    <p:sldId id="328" r:id="rId19"/>
    <p:sldId id="329" r:id="rId20"/>
    <p:sldId id="327" r:id="rId21"/>
    <p:sldId id="31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A10CF-1D0C-482D-86A0-499D164389AA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E143F-297C-4D80-BB6B-B806D4233A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3796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E143F-297C-4D80-BB6B-B806D4233AC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5730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1 Сентября\1s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772816"/>
            <a:ext cx="6624736" cy="1470025"/>
          </a:xfrm>
        </p:spPr>
        <p:txBody>
          <a:bodyPr>
            <a:normAutofit/>
          </a:bodyPr>
          <a:lstStyle>
            <a:lvl1pPr>
              <a:defRPr sz="5400" i="0">
                <a:latin typeface="Monotype Corsiv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784576" cy="11269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821CE7F-BDAF-4074-8D23-6BA886601386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E4CD8EE-4CBE-4B84-9857-CD9199EAC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6F28AC6-EA66-4313-89ED-6435685B3F31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9CCA123-9731-4D30-82F0-6096626AE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E9DF806-255C-47B4-8185-7EC8D7AC3507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FEB69D8-A748-4164-9852-118C8D02D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556791" y="6333133"/>
            <a:ext cx="548700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xmlns="" val="342829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43F929A-D6A5-43B2-A3B3-B304343EDFBA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38AA65-860B-4611-B176-98F86E3F8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B70A1BA-D63A-4A98-9BBB-2E86F61312EE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2C1FDD-A305-4CBB-9441-2B27FA39D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7EA06B1-8CF3-4E8E-8829-53235BA1EF4F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5A3757F-FE7F-4F4E-81BC-19EAAD601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79CE159-F0CC-4318-805F-F60EC2B62626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5EF2546-B41F-4B6B-A150-BF2C3BDC5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384D59-8035-49EB-BB6A-1DF172199DDA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6A286B3-390F-4B1A-9C03-4D3E7E691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3D272E9-0629-46EE-9B0A-22F0E6DFECDF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206006D-4D4E-4D6E-854B-4A5538AF7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97EA7FE-0AF5-4FD2-B6C6-5023B56C1A97}" type="datetimeFigureOut">
              <a:rPr lang="ru-RU"/>
              <a:pPr>
                <a:defRPr/>
              </a:pPr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1D67A78-E80B-4B92-A2FF-BB844E72D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1 Сентября\1sentSlide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79388" y="908050"/>
            <a:ext cx="87137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00213"/>
            <a:ext cx="82296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791450" y="6581775"/>
            <a:ext cx="13192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200" smtClean="0">
                <a:solidFill>
                  <a:srgbClr val="F2F2F2"/>
                </a:solidFill>
              </a:rPr>
              <a:t>ProPowerPoint.Ru</a:t>
            </a:r>
            <a:endParaRPr lang="ru-RU" sz="1200" smtClean="0">
              <a:solidFill>
                <a:srgbClr val="F2F2F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skiv.instrao.ru/bank-zadaniy/estestvennonauchnaya-gramotnost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88" y="6790922"/>
            <a:ext cx="9144000" cy="97559"/>
          </a:xfrm>
          <a:prstGeom prst="rect">
            <a:avLst/>
          </a:prstGeom>
        </p:spPr>
      </p:pic>
      <p:sp>
        <p:nvSpPr>
          <p:cNvPr id="51" name="Номер слайда 2"/>
          <p:cNvSpPr>
            <a:spLocks noGrp="1"/>
          </p:cNvSpPr>
          <p:nvPr>
            <p:ph type="sldNum" idx="12"/>
          </p:nvPr>
        </p:nvSpPr>
        <p:spPr>
          <a:xfrm>
            <a:off x="8484588" y="161008"/>
            <a:ext cx="539552" cy="356659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600" b="0" i="0" u="none" strike="noStrike" kern="1200" cap="none" spc="0" normalizeH="0" baseline="0" noProof="0">
                <a:ln>
                  <a:noFill/>
                </a:ln>
                <a:solidFill>
                  <a:srgbClr val="2D2B8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" sz="1600" b="0" i="0" u="none" strike="noStrike" kern="1200" cap="none" spc="0" normalizeH="0" baseline="0" noProof="0" dirty="0">
              <a:ln>
                <a:noFill/>
              </a:ln>
              <a:solidFill>
                <a:srgbClr val="2D2B8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pSp>
        <p:nvGrpSpPr>
          <p:cNvPr id="4" name="Группа 27"/>
          <p:cNvGrpSpPr/>
          <p:nvPr/>
        </p:nvGrpSpPr>
        <p:grpSpPr>
          <a:xfrm>
            <a:off x="180523" y="194745"/>
            <a:ext cx="951720" cy="438775"/>
            <a:chOff x="254665" y="195486"/>
            <a:chExt cx="951720" cy="329081"/>
          </a:xfrm>
        </p:grpSpPr>
        <p:sp>
          <p:nvSpPr>
            <p:cNvPr id="29" name="Freeform 6">
              <a:extLst>
                <a:ext uri="{FF2B5EF4-FFF2-40B4-BE49-F238E27FC236}">
                  <a16:creationId xmlns="" xmlns:a16="http://schemas.microsoft.com/office/drawing/2014/main" id="{8EF519E2-E53C-4D9E-B400-08D67129D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799" y="350101"/>
              <a:ext cx="362510" cy="20894"/>
            </a:xfrm>
            <a:custGeom>
              <a:avLst/>
              <a:gdLst/>
              <a:ahLst/>
              <a:cxnLst>
                <a:cxn ang="0">
                  <a:pos x="1505" y="0"/>
                </a:cxn>
                <a:cxn ang="0">
                  <a:pos x="0" y="0"/>
                </a:cxn>
                <a:cxn ang="0">
                  <a:pos x="0" y="84"/>
                </a:cxn>
                <a:cxn ang="0">
                  <a:pos x="1509" y="84"/>
                </a:cxn>
                <a:cxn ang="0">
                  <a:pos x="1505" y="0"/>
                </a:cxn>
              </a:cxnLst>
              <a:rect l="0" t="0" r="r" b="b"/>
              <a:pathLst>
                <a:path w="1509" h="84">
                  <a:moveTo>
                    <a:pt x="1505" y="0"/>
                  </a:moveTo>
                  <a:lnTo>
                    <a:pt x="0" y="0"/>
                  </a:lnTo>
                  <a:lnTo>
                    <a:pt x="0" y="84"/>
                  </a:lnTo>
                  <a:lnTo>
                    <a:pt x="1509" y="84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="" xmlns:a16="http://schemas.microsoft.com/office/drawing/2014/main" id="{EB5A74A1-76B1-403A-8FB8-3FBCC4A7F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96" y="350101"/>
              <a:ext cx="362510" cy="20894"/>
            </a:xfrm>
            <a:custGeom>
              <a:avLst/>
              <a:gdLst/>
              <a:ahLst/>
              <a:cxnLst>
                <a:cxn ang="0">
                  <a:pos x="1510" y="0"/>
                </a:cxn>
                <a:cxn ang="0">
                  <a:pos x="9" y="0"/>
                </a:cxn>
                <a:cxn ang="0">
                  <a:pos x="0" y="84"/>
                </a:cxn>
                <a:cxn ang="0">
                  <a:pos x="1510" y="84"/>
                </a:cxn>
                <a:cxn ang="0">
                  <a:pos x="1510" y="0"/>
                </a:cxn>
              </a:cxnLst>
              <a:rect l="0" t="0" r="r" b="b"/>
              <a:pathLst>
                <a:path w="1510" h="84">
                  <a:moveTo>
                    <a:pt x="1510" y="0"/>
                  </a:moveTo>
                  <a:lnTo>
                    <a:pt x="9" y="0"/>
                  </a:lnTo>
                  <a:lnTo>
                    <a:pt x="0" y="84"/>
                  </a:lnTo>
                  <a:lnTo>
                    <a:pt x="1510" y="84"/>
                  </a:lnTo>
                  <a:lnTo>
                    <a:pt x="1510" y="0"/>
                  </a:ln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="" xmlns:a16="http://schemas.microsoft.com/office/drawing/2014/main" id="{8141FBEA-CB09-4617-90BF-6E4515E5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65" y="425320"/>
              <a:ext cx="82532" cy="77308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48" y="309"/>
                </a:cxn>
                <a:cxn ang="0">
                  <a:pos x="148" y="292"/>
                </a:cxn>
                <a:cxn ang="0">
                  <a:pos x="106" y="283"/>
                </a:cxn>
                <a:cxn ang="0">
                  <a:pos x="106" y="30"/>
                </a:cxn>
                <a:cxn ang="0">
                  <a:pos x="232" y="30"/>
                </a:cxn>
                <a:cxn ang="0">
                  <a:pos x="232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0" y="0"/>
                </a:cxn>
                <a:cxn ang="0">
                  <a:pos x="0" y="17"/>
                </a:cxn>
              </a:cxnLst>
              <a:rect l="0" t="0" r="r" b="b"/>
              <a:pathLst>
                <a:path w="342" h="309">
                  <a:moveTo>
                    <a:pt x="0" y="17"/>
                  </a:move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48" y="309"/>
                  </a:lnTo>
                  <a:lnTo>
                    <a:pt x="148" y="292"/>
                  </a:lnTo>
                  <a:lnTo>
                    <a:pt x="106" y="283"/>
                  </a:lnTo>
                  <a:lnTo>
                    <a:pt x="106" y="30"/>
                  </a:lnTo>
                  <a:lnTo>
                    <a:pt x="232" y="30"/>
                  </a:lnTo>
                  <a:lnTo>
                    <a:pt x="232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Freeform 9">
              <a:extLst>
                <a:ext uri="{FF2B5EF4-FFF2-40B4-BE49-F238E27FC236}">
                  <a16:creationId xmlns="" xmlns:a16="http://schemas.microsoft.com/office/drawing/2014/main" id="{48B219EA-8104-447D-9B8C-156A030698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822" y="425320"/>
              <a:ext cx="56414" cy="77308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139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39" y="309"/>
                </a:cxn>
                <a:cxn ang="0">
                  <a:pos x="156" y="309"/>
                </a:cxn>
                <a:cxn ang="0">
                  <a:pos x="156" y="292"/>
                </a:cxn>
                <a:cxn ang="0">
                  <a:pos x="139" y="288"/>
                </a:cxn>
                <a:cxn ang="0">
                  <a:pos x="101" y="283"/>
                </a:cxn>
                <a:cxn ang="0">
                  <a:pos x="101" y="178"/>
                </a:cxn>
                <a:cxn ang="0">
                  <a:pos x="127" y="178"/>
                </a:cxn>
                <a:cxn ang="0">
                  <a:pos x="139" y="178"/>
                </a:cxn>
                <a:cxn ang="0">
                  <a:pos x="236" y="81"/>
                </a:cxn>
                <a:cxn ang="0">
                  <a:pos x="148" y="0"/>
                </a:cxn>
                <a:cxn ang="0">
                  <a:pos x="139" y="161"/>
                </a:cxn>
                <a:cxn ang="0">
                  <a:pos x="139" y="161"/>
                </a:cxn>
                <a:cxn ang="0">
                  <a:pos x="118" y="161"/>
                </a:cxn>
                <a:cxn ang="0">
                  <a:pos x="101" y="161"/>
                </a:cxn>
                <a:cxn ang="0">
                  <a:pos x="101" y="21"/>
                </a:cxn>
                <a:cxn ang="0">
                  <a:pos x="118" y="21"/>
                </a:cxn>
                <a:cxn ang="0">
                  <a:pos x="139" y="26"/>
                </a:cxn>
                <a:cxn ang="0">
                  <a:pos x="173" y="93"/>
                </a:cxn>
                <a:cxn ang="0">
                  <a:pos x="139" y="161"/>
                </a:cxn>
              </a:cxnLst>
              <a:rect l="0" t="0" r="r" b="b"/>
              <a:pathLst>
                <a:path w="236" h="309">
                  <a:moveTo>
                    <a:pt x="148" y="0"/>
                  </a:moveTo>
                  <a:lnTo>
                    <a:pt x="13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39" y="309"/>
                  </a:lnTo>
                  <a:lnTo>
                    <a:pt x="156" y="309"/>
                  </a:lnTo>
                  <a:lnTo>
                    <a:pt x="156" y="292"/>
                  </a:lnTo>
                  <a:lnTo>
                    <a:pt x="139" y="288"/>
                  </a:lnTo>
                  <a:lnTo>
                    <a:pt x="101" y="283"/>
                  </a:lnTo>
                  <a:lnTo>
                    <a:pt x="101" y="178"/>
                  </a:lnTo>
                  <a:lnTo>
                    <a:pt x="127" y="178"/>
                  </a:lnTo>
                  <a:lnTo>
                    <a:pt x="139" y="178"/>
                  </a:lnTo>
                  <a:cubicBezTo>
                    <a:pt x="203" y="174"/>
                    <a:pt x="236" y="144"/>
                    <a:pt x="236" y="81"/>
                  </a:cubicBezTo>
                  <a:cubicBezTo>
                    <a:pt x="236" y="26"/>
                    <a:pt x="198" y="0"/>
                    <a:pt x="148" y="0"/>
                  </a:cubicBezTo>
                  <a:close/>
                  <a:moveTo>
                    <a:pt x="139" y="161"/>
                  </a:moveTo>
                  <a:lnTo>
                    <a:pt x="139" y="161"/>
                  </a:lnTo>
                  <a:lnTo>
                    <a:pt x="118" y="161"/>
                  </a:lnTo>
                  <a:lnTo>
                    <a:pt x="101" y="161"/>
                  </a:lnTo>
                  <a:lnTo>
                    <a:pt x="101" y="21"/>
                  </a:lnTo>
                  <a:lnTo>
                    <a:pt x="118" y="21"/>
                  </a:lnTo>
                  <a:cubicBezTo>
                    <a:pt x="122" y="21"/>
                    <a:pt x="131" y="21"/>
                    <a:pt x="139" y="26"/>
                  </a:cubicBezTo>
                  <a:cubicBezTo>
                    <a:pt x="156" y="30"/>
                    <a:pt x="173" y="51"/>
                    <a:pt x="173" y="93"/>
                  </a:cubicBezTo>
                  <a:cubicBezTo>
                    <a:pt x="173" y="123"/>
                    <a:pt x="165" y="152"/>
                    <a:pt x="139" y="161"/>
                  </a:cubicBez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Freeform 10">
              <a:extLst>
                <a:ext uri="{FF2B5EF4-FFF2-40B4-BE49-F238E27FC236}">
                  <a16:creationId xmlns="" xmlns:a16="http://schemas.microsoft.com/office/drawing/2014/main" id="{71F453EE-6CA0-49B2-BA17-C90BA53D69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906" y="424275"/>
              <a:ext cx="76263" cy="79397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6" y="0"/>
                </a:cxn>
                <a:cxn ang="0">
                  <a:pos x="0" y="156"/>
                </a:cxn>
                <a:cxn ang="0">
                  <a:pos x="156" y="317"/>
                </a:cxn>
                <a:cxn ang="0">
                  <a:pos x="160" y="317"/>
                </a:cxn>
                <a:cxn ang="0">
                  <a:pos x="317" y="156"/>
                </a:cxn>
                <a:cxn ang="0">
                  <a:pos x="160" y="0"/>
                </a:cxn>
                <a:cxn ang="0">
                  <a:pos x="160" y="300"/>
                </a:cxn>
                <a:cxn ang="0">
                  <a:pos x="160" y="300"/>
                </a:cxn>
                <a:cxn ang="0">
                  <a:pos x="156" y="300"/>
                </a:cxn>
                <a:cxn ang="0">
                  <a:pos x="72" y="148"/>
                </a:cxn>
                <a:cxn ang="0">
                  <a:pos x="156" y="17"/>
                </a:cxn>
                <a:cxn ang="0">
                  <a:pos x="245" y="169"/>
                </a:cxn>
                <a:cxn ang="0">
                  <a:pos x="160" y="300"/>
                </a:cxn>
              </a:cxnLst>
              <a:rect l="0" t="0" r="r" b="b"/>
              <a:pathLst>
                <a:path w="317" h="317">
                  <a:moveTo>
                    <a:pt x="160" y="0"/>
                  </a:moveTo>
                  <a:lnTo>
                    <a:pt x="156" y="0"/>
                  </a:lnTo>
                  <a:cubicBezTo>
                    <a:pt x="55" y="0"/>
                    <a:pt x="0" y="55"/>
                    <a:pt x="0" y="156"/>
                  </a:cubicBezTo>
                  <a:cubicBezTo>
                    <a:pt x="0" y="262"/>
                    <a:pt x="55" y="317"/>
                    <a:pt x="156" y="317"/>
                  </a:cubicBezTo>
                  <a:lnTo>
                    <a:pt x="160" y="317"/>
                  </a:lnTo>
                  <a:cubicBezTo>
                    <a:pt x="258" y="317"/>
                    <a:pt x="317" y="262"/>
                    <a:pt x="317" y="156"/>
                  </a:cubicBezTo>
                  <a:cubicBezTo>
                    <a:pt x="317" y="55"/>
                    <a:pt x="262" y="0"/>
                    <a:pt x="160" y="0"/>
                  </a:cubicBezTo>
                  <a:close/>
                  <a:moveTo>
                    <a:pt x="160" y="300"/>
                  </a:moveTo>
                  <a:lnTo>
                    <a:pt x="160" y="300"/>
                  </a:lnTo>
                  <a:lnTo>
                    <a:pt x="156" y="300"/>
                  </a:lnTo>
                  <a:cubicBezTo>
                    <a:pt x="110" y="296"/>
                    <a:pt x="72" y="258"/>
                    <a:pt x="72" y="148"/>
                  </a:cubicBezTo>
                  <a:cubicBezTo>
                    <a:pt x="72" y="55"/>
                    <a:pt x="106" y="21"/>
                    <a:pt x="156" y="17"/>
                  </a:cubicBezTo>
                  <a:cubicBezTo>
                    <a:pt x="207" y="21"/>
                    <a:pt x="245" y="63"/>
                    <a:pt x="245" y="169"/>
                  </a:cubicBezTo>
                  <a:cubicBezTo>
                    <a:pt x="245" y="232"/>
                    <a:pt x="220" y="300"/>
                    <a:pt x="160" y="300"/>
                  </a:cubicBez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Freeform 11">
              <a:extLst>
                <a:ext uri="{FF2B5EF4-FFF2-40B4-BE49-F238E27FC236}">
                  <a16:creationId xmlns="" xmlns:a16="http://schemas.microsoft.com/office/drawing/2014/main" id="{4B9A3C2E-DDB2-405E-8DC4-3D9B93F9F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29" y="424275"/>
              <a:ext cx="69994" cy="79397"/>
            </a:xfrm>
            <a:custGeom>
              <a:avLst/>
              <a:gdLst/>
              <a:ahLst/>
              <a:cxnLst>
                <a:cxn ang="0">
                  <a:pos x="190" y="296"/>
                </a:cxn>
                <a:cxn ang="0">
                  <a:pos x="72" y="156"/>
                </a:cxn>
                <a:cxn ang="0">
                  <a:pos x="173" y="21"/>
                </a:cxn>
                <a:cxn ang="0">
                  <a:pos x="266" y="101"/>
                </a:cxn>
                <a:cxn ang="0">
                  <a:pos x="283" y="101"/>
                </a:cxn>
                <a:cxn ang="0">
                  <a:pos x="283" y="17"/>
                </a:cxn>
                <a:cxn ang="0">
                  <a:pos x="262" y="17"/>
                </a:cxn>
                <a:cxn ang="0">
                  <a:pos x="165" y="0"/>
                </a:cxn>
                <a:cxn ang="0">
                  <a:pos x="0" y="152"/>
                </a:cxn>
                <a:cxn ang="0">
                  <a:pos x="165" y="317"/>
                </a:cxn>
                <a:cxn ang="0">
                  <a:pos x="292" y="287"/>
                </a:cxn>
                <a:cxn ang="0">
                  <a:pos x="292" y="241"/>
                </a:cxn>
                <a:cxn ang="0">
                  <a:pos x="283" y="241"/>
                </a:cxn>
                <a:cxn ang="0">
                  <a:pos x="190" y="296"/>
                </a:cxn>
              </a:cxnLst>
              <a:rect l="0" t="0" r="r" b="b"/>
              <a:pathLst>
                <a:path w="292" h="317">
                  <a:moveTo>
                    <a:pt x="190" y="296"/>
                  </a:moveTo>
                  <a:cubicBezTo>
                    <a:pt x="114" y="296"/>
                    <a:pt x="72" y="224"/>
                    <a:pt x="72" y="156"/>
                  </a:cubicBezTo>
                  <a:cubicBezTo>
                    <a:pt x="72" y="80"/>
                    <a:pt x="110" y="21"/>
                    <a:pt x="173" y="21"/>
                  </a:cubicBezTo>
                  <a:cubicBezTo>
                    <a:pt x="224" y="21"/>
                    <a:pt x="258" y="51"/>
                    <a:pt x="266" y="101"/>
                  </a:cubicBezTo>
                  <a:lnTo>
                    <a:pt x="283" y="101"/>
                  </a:lnTo>
                  <a:lnTo>
                    <a:pt x="283" y="17"/>
                  </a:lnTo>
                  <a:lnTo>
                    <a:pt x="262" y="17"/>
                  </a:lnTo>
                  <a:cubicBezTo>
                    <a:pt x="233" y="8"/>
                    <a:pt x="199" y="0"/>
                    <a:pt x="165" y="0"/>
                  </a:cubicBezTo>
                  <a:cubicBezTo>
                    <a:pt x="76" y="0"/>
                    <a:pt x="0" y="47"/>
                    <a:pt x="0" y="152"/>
                  </a:cubicBezTo>
                  <a:cubicBezTo>
                    <a:pt x="0" y="254"/>
                    <a:pt x="68" y="317"/>
                    <a:pt x="165" y="317"/>
                  </a:cubicBezTo>
                  <a:cubicBezTo>
                    <a:pt x="237" y="317"/>
                    <a:pt x="262" y="300"/>
                    <a:pt x="292" y="287"/>
                  </a:cubicBezTo>
                  <a:lnTo>
                    <a:pt x="292" y="241"/>
                  </a:lnTo>
                  <a:lnTo>
                    <a:pt x="283" y="241"/>
                  </a:lnTo>
                  <a:cubicBezTo>
                    <a:pt x="271" y="279"/>
                    <a:pt x="228" y="296"/>
                    <a:pt x="190" y="296"/>
                  </a:cubicBez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Freeform 12">
              <a:extLst>
                <a:ext uri="{FF2B5EF4-FFF2-40B4-BE49-F238E27FC236}">
                  <a16:creationId xmlns="" xmlns:a16="http://schemas.microsoft.com/office/drawing/2014/main" id="{97B13DAB-6D92-4ADF-AEAD-3ABF38B50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595" y="425320"/>
              <a:ext cx="60593" cy="77308"/>
            </a:xfrm>
            <a:custGeom>
              <a:avLst/>
              <a:gdLst/>
              <a:ahLst/>
              <a:cxnLst>
                <a:cxn ang="0">
                  <a:pos x="174" y="148"/>
                </a:cxn>
                <a:cxn ang="0">
                  <a:pos x="174" y="144"/>
                </a:cxn>
                <a:cxn ang="0">
                  <a:pos x="241" y="72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40" y="309"/>
                </a:cxn>
                <a:cxn ang="0">
                  <a:pos x="148" y="309"/>
                </a:cxn>
                <a:cxn ang="0">
                  <a:pos x="254" y="228"/>
                </a:cxn>
                <a:cxn ang="0">
                  <a:pos x="174" y="148"/>
                </a:cxn>
                <a:cxn ang="0">
                  <a:pos x="102" y="21"/>
                </a:cxn>
                <a:cxn ang="0">
                  <a:pos x="102" y="21"/>
                </a:cxn>
                <a:cxn ang="0">
                  <a:pos x="140" y="26"/>
                </a:cxn>
                <a:cxn ang="0">
                  <a:pos x="174" y="81"/>
                </a:cxn>
                <a:cxn ang="0">
                  <a:pos x="140" y="136"/>
                </a:cxn>
                <a:cxn ang="0">
                  <a:pos x="127" y="140"/>
                </a:cxn>
                <a:cxn ang="0">
                  <a:pos x="102" y="140"/>
                </a:cxn>
                <a:cxn ang="0">
                  <a:pos x="102" y="21"/>
                </a:cxn>
                <a:cxn ang="0">
                  <a:pos x="140" y="288"/>
                </a:cxn>
                <a:cxn ang="0">
                  <a:pos x="140" y="288"/>
                </a:cxn>
                <a:cxn ang="0">
                  <a:pos x="102" y="271"/>
                </a:cxn>
                <a:cxn ang="0">
                  <a:pos x="102" y="157"/>
                </a:cxn>
                <a:cxn ang="0">
                  <a:pos x="127" y="157"/>
                </a:cxn>
                <a:cxn ang="0">
                  <a:pos x="140" y="157"/>
                </a:cxn>
                <a:cxn ang="0">
                  <a:pos x="190" y="228"/>
                </a:cxn>
                <a:cxn ang="0">
                  <a:pos x="140" y="288"/>
                </a:cxn>
              </a:cxnLst>
              <a:rect l="0" t="0" r="r" b="b"/>
              <a:pathLst>
                <a:path w="254" h="309">
                  <a:moveTo>
                    <a:pt x="174" y="148"/>
                  </a:moveTo>
                  <a:lnTo>
                    <a:pt x="174" y="144"/>
                  </a:lnTo>
                  <a:cubicBezTo>
                    <a:pt x="212" y="136"/>
                    <a:pt x="241" y="110"/>
                    <a:pt x="241" y="72"/>
                  </a:cubicBezTo>
                  <a:cubicBezTo>
                    <a:pt x="241" y="21"/>
                    <a:pt x="199" y="0"/>
                    <a:pt x="140" y="0"/>
                  </a:cubicBez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40" y="309"/>
                  </a:lnTo>
                  <a:lnTo>
                    <a:pt x="148" y="309"/>
                  </a:lnTo>
                  <a:cubicBezTo>
                    <a:pt x="207" y="309"/>
                    <a:pt x="254" y="279"/>
                    <a:pt x="254" y="228"/>
                  </a:cubicBezTo>
                  <a:cubicBezTo>
                    <a:pt x="254" y="174"/>
                    <a:pt x="224" y="152"/>
                    <a:pt x="174" y="148"/>
                  </a:cubicBezTo>
                  <a:close/>
                  <a:moveTo>
                    <a:pt x="102" y="21"/>
                  </a:moveTo>
                  <a:lnTo>
                    <a:pt x="102" y="21"/>
                  </a:lnTo>
                  <a:cubicBezTo>
                    <a:pt x="114" y="21"/>
                    <a:pt x="127" y="21"/>
                    <a:pt x="140" y="26"/>
                  </a:cubicBezTo>
                  <a:cubicBezTo>
                    <a:pt x="161" y="30"/>
                    <a:pt x="174" y="47"/>
                    <a:pt x="174" y="81"/>
                  </a:cubicBezTo>
                  <a:cubicBezTo>
                    <a:pt x="174" y="106"/>
                    <a:pt x="165" y="131"/>
                    <a:pt x="140" y="136"/>
                  </a:cubicBezTo>
                  <a:cubicBezTo>
                    <a:pt x="135" y="136"/>
                    <a:pt x="131" y="140"/>
                    <a:pt x="127" y="140"/>
                  </a:cubicBezTo>
                  <a:lnTo>
                    <a:pt x="102" y="140"/>
                  </a:lnTo>
                  <a:lnTo>
                    <a:pt x="102" y="21"/>
                  </a:lnTo>
                  <a:close/>
                  <a:moveTo>
                    <a:pt x="140" y="288"/>
                  </a:moveTo>
                  <a:lnTo>
                    <a:pt x="140" y="288"/>
                  </a:lnTo>
                  <a:cubicBezTo>
                    <a:pt x="123" y="288"/>
                    <a:pt x="110" y="279"/>
                    <a:pt x="102" y="271"/>
                  </a:cubicBezTo>
                  <a:lnTo>
                    <a:pt x="102" y="157"/>
                  </a:lnTo>
                  <a:lnTo>
                    <a:pt x="127" y="157"/>
                  </a:lnTo>
                  <a:lnTo>
                    <a:pt x="140" y="157"/>
                  </a:lnTo>
                  <a:cubicBezTo>
                    <a:pt x="174" y="165"/>
                    <a:pt x="190" y="190"/>
                    <a:pt x="190" y="228"/>
                  </a:cubicBezTo>
                  <a:cubicBezTo>
                    <a:pt x="190" y="262"/>
                    <a:pt x="174" y="288"/>
                    <a:pt x="140" y="288"/>
                  </a:cubicBez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Freeform 13">
              <a:extLst>
                <a:ext uri="{FF2B5EF4-FFF2-40B4-BE49-F238E27FC236}">
                  <a16:creationId xmlns="" xmlns:a16="http://schemas.microsoft.com/office/drawing/2014/main" id="{997E18B7-E2E3-4FFE-A91F-0CD5422C7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947" y="425320"/>
              <a:ext cx="56414" cy="77308"/>
            </a:xfrm>
            <a:custGeom>
              <a:avLst/>
              <a:gdLst/>
              <a:ahLst/>
              <a:cxnLst>
                <a:cxn ang="0">
                  <a:pos x="199" y="279"/>
                </a:cxn>
                <a:cxn ang="0">
                  <a:pos x="101" y="279"/>
                </a:cxn>
                <a:cxn ang="0">
                  <a:pos x="101" y="157"/>
                </a:cxn>
                <a:cxn ang="0">
                  <a:pos x="156" y="157"/>
                </a:cxn>
                <a:cxn ang="0">
                  <a:pos x="169" y="199"/>
                </a:cxn>
                <a:cxn ang="0">
                  <a:pos x="186" y="199"/>
                </a:cxn>
                <a:cxn ang="0">
                  <a:pos x="182" y="144"/>
                </a:cxn>
                <a:cxn ang="0">
                  <a:pos x="186" y="93"/>
                </a:cxn>
                <a:cxn ang="0">
                  <a:pos x="169" y="93"/>
                </a:cxn>
                <a:cxn ang="0">
                  <a:pos x="156" y="136"/>
                </a:cxn>
                <a:cxn ang="0">
                  <a:pos x="101" y="136"/>
                </a:cxn>
                <a:cxn ang="0">
                  <a:pos x="101" y="30"/>
                </a:cxn>
                <a:cxn ang="0">
                  <a:pos x="194" y="30"/>
                </a:cxn>
                <a:cxn ang="0">
                  <a:pos x="207" y="81"/>
                </a:cxn>
                <a:cxn ang="0">
                  <a:pos x="224" y="81"/>
                </a:cxn>
                <a:cxn ang="0">
                  <a:pos x="220" y="0"/>
                </a:cxn>
                <a:cxn ang="0">
                  <a:pos x="203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4" y="309"/>
                </a:cxn>
                <a:cxn ang="0">
                  <a:pos x="237" y="220"/>
                </a:cxn>
                <a:cxn ang="0">
                  <a:pos x="220" y="220"/>
                </a:cxn>
                <a:cxn ang="0">
                  <a:pos x="199" y="279"/>
                </a:cxn>
              </a:cxnLst>
              <a:rect l="0" t="0" r="r" b="b"/>
              <a:pathLst>
                <a:path w="237" h="309">
                  <a:moveTo>
                    <a:pt x="199" y="279"/>
                  </a:moveTo>
                  <a:lnTo>
                    <a:pt x="101" y="279"/>
                  </a:lnTo>
                  <a:lnTo>
                    <a:pt x="101" y="157"/>
                  </a:lnTo>
                  <a:lnTo>
                    <a:pt x="156" y="157"/>
                  </a:lnTo>
                  <a:lnTo>
                    <a:pt x="169" y="199"/>
                  </a:lnTo>
                  <a:lnTo>
                    <a:pt x="186" y="199"/>
                  </a:lnTo>
                  <a:cubicBezTo>
                    <a:pt x="182" y="182"/>
                    <a:pt x="182" y="165"/>
                    <a:pt x="182" y="144"/>
                  </a:cubicBezTo>
                  <a:cubicBezTo>
                    <a:pt x="182" y="127"/>
                    <a:pt x="182" y="110"/>
                    <a:pt x="186" y="93"/>
                  </a:cubicBezTo>
                  <a:lnTo>
                    <a:pt x="169" y="93"/>
                  </a:lnTo>
                  <a:lnTo>
                    <a:pt x="156" y="136"/>
                  </a:lnTo>
                  <a:lnTo>
                    <a:pt x="101" y="136"/>
                  </a:lnTo>
                  <a:lnTo>
                    <a:pt x="101" y="30"/>
                  </a:lnTo>
                  <a:lnTo>
                    <a:pt x="194" y="30"/>
                  </a:lnTo>
                  <a:lnTo>
                    <a:pt x="207" y="81"/>
                  </a:lnTo>
                  <a:lnTo>
                    <a:pt x="224" y="81"/>
                  </a:lnTo>
                  <a:lnTo>
                    <a:pt x="220" y="0"/>
                  </a:lnTo>
                  <a:lnTo>
                    <a:pt x="20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4" y="309"/>
                  </a:lnTo>
                  <a:lnTo>
                    <a:pt x="237" y="220"/>
                  </a:lnTo>
                  <a:lnTo>
                    <a:pt x="220" y="220"/>
                  </a:lnTo>
                  <a:lnTo>
                    <a:pt x="199" y="279"/>
                  </a:ln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Freeform 14">
              <a:extLst>
                <a:ext uri="{FF2B5EF4-FFF2-40B4-BE49-F238E27FC236}">
                  <a16:creationId xmlns="" xmlns:a16="http://schemas.microsoft.com/office/drawing/2014/main" id="{1900BEDA-4FCF-4C01-9C4F-53AF15177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31" y="425320"/>
              <a:ext cx="119096" cy="99247"/>
            </a:xfrm>
            <a:custGeom>
              <a:avLst/>
              <a:gdLst/>
              <a:ahLst/>
              <a:cxnLst>
                <a:cxn ang="0">
                  <a:pos x="444" y="26"/>
                </a:cxn>
                <a:cxn ang="0">
                  <a:pos x="490" y="17"/>
                </a:cxn>
                <a:cxn ang="0">
                  <a:pos x="490" y="0"/>
                </a:cxn>
                <a:cxn ang="0">
                  <a:pos x="338" y="0"/>
                </a:cxn>
                <a:cxn ang="0">
                  <a:pos x="338" y="17"/>
                </a:cxn>
                <a:cxn ang="0">
                  <a:pos x="380" y="26"/>
                </a:cxn>
                <a:cxn ang="0">
                  <a:pos x="380" y="283"/>
                </a:cxn>
                <a:cxn ang="0">
                  <a:pos x="275" y="283"/>
                </a:cxn>
                <a:cxn ang="0">
                  <a:pos x="275" y="26"/>
                </a:cxn>
                <a:cxn ang="0">
                  <a:pos x="317" y="17"/>
                </a:cxn>
                <a:cxn ang="0">
                  <a:pos x="317" y="0"/>
                </a:cxn>
                <a:cxn ang="0">
                  <a:pos x="169" y="0"/>
                </a:cxn>
                <a:cxn ang="0">
                  <a:pos x="169" y="17"/>
                </a:cxn>
                <a:cxn ang="0">
                  <a:pos x="211" y="26"/>
                </a:cxn>
                <a:cxn ang="0">
                  <a:pos x="211" y="283"/>
                </a:cxn>
                <a:cxn ang="0">
                  <a:pos x="106" y="283"/>
                </a:cxn>
                <a:cxn ang="0">
                  <a:pos x="106" y="26"/>
                </a:cxn>
                <a:cxn ang="0">
                  <a:pos x="148" y="17"/>
                </a:cxn>
                <a:cxn ang="0">
                  <a:pos x="148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457" y="309"/>
                </a:cxn>
                <a:cxn ang="0">
                  <a:pos x="457" y="398"/>
                </a:cxn>
                <a:cxn ang="0">
                  <a:pos x="474" y="398"/>
                </a:cxn>
                <a:cxn ang="0">
                  <a:pos x="495" y="283"/>
                </a:cxn>
                <a:cxn ang="0">
                  <a:pos x="444" y="283"/>
                </a:cxn>
                <a:cxn ang="0">
                  <a:pos x="444" y="26"/>
                </a:cxn>
              </a:cxnLst>
              <a:rect l="0" t="0" r="r" b="b"/>
              <a:pathLst>
                <a:path w="495" h="398">
                  <a:moveTo>
                    <a:pt x="444" y="26"/>
                  </a:moveTo>
                  <a:lnTo>
                    <a:pt x="490" y="17"/>
                  </a:lnTo>
                  <a:lnTo>
                    <a:pt x="490" y="0"/>
                  </a:lnTo>
                  <a:lnTo>
                    <a:pt x="338" y="0"/>
                  </a:lnTo>
                  <a:lnTo>
                    <a:pt x="338" y="17"/>
                  </a:lnTo>
                  <a:lnTo>
                    <a:pt x="380" y="26"/>
                  </a:lnTo>
                  <a:lnTo>
                    <a:pt x="380" y="283"/>
                  </a:lnTo>
                  <a:lnTo>
                    <a:pt x="275" y="283"/>
                  </a:lnTo>
                  <a:lnTo>
                    <a:pt x="275" y="26"/>
                  </a:lnTo>
                  <a:lnTo>
                    <a:pt x="317" y="17"/>
                  </a:lnTo>
                  <a:lnTo>
                    <a:pt x="317" y="0"/>
                  </a:lnTo>
                  <a:lnTo>
                    <a:pt x="169" y="0"/>
                  </a:lnTo>
                  <a:lnTo>
                    <a:pt x="169" y="17"/>
                  </a:lnTo>
                  <a:lnTo>
                    <a:pt x="211" y="26"/>
                  </a:lnTo>
                  <a:lnTo>
                    <a:pt x="211" y="283"/>
                  </a:lnTo>
                  <a:lnTo>
                    <a:pt x="106" y="283"/>
                  </a:lnTo>
                  <a:lnTo>
                    <a:pt x="106" y="26"/>
                  </a:lnTo>
                  <a:lnTo>
                    <a:pt x="148" y="17"/>
                  </a:lnTo>
                  <a:lnTo>
                    <a:pt x="148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457" y="309"/>
                  </a:lnTo>
                  <a:lnTo>
                    <a:pt x="457" y="398"/>
                  </a:lnTo>
                  <a:lnTo>
                    <a:pt x="474" y="398"/>
                  </a:lnTo>
                  <a:lnTo>
                    <a:pt x="495" y="283"/>
                  </a:lnTo>
                  <a:lnTo>
                    <a:pt x="444" y="283"/>
                  </a:lnTo>
                  <a:lnTo>
                    <a:pt x="444" y="26"/>
                  </a:ln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Freeform 15">
              <a:extLst>
                <a:ext uri="{FF2B5EF4-FFF2-40B4-BE49-F238E27FC236}">
                  <a16:creationId xmlns="" xmlns:a16="http://schemas.microsoft.com/office/drawing/2014/main" id="{B68FD14B-335C-4043-B8A7-A776E214B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618" y="425320"/>
              <a:ext cx="57458" cy="77308"/>
            </a:xfrm>
            <a:custGeom>
              <a:avLst/>
              <a:gdLst/>
              <a:ahLst/>
              <a:cxnLst>
                <a:cxn ang="0">
                  <a:pos x="237" y="220"/>
                </a:cxn>
                <a:cxn ang="0">
                  <a:pos x="224" y="220"/>
                </a:cxn>
                <a:cxn ang="0">
                  <a:pos x="199" y="279"/>
                </a:cxn>
                <a:cxn ang="0">
                  <a:pos x="102" y="279"/>
                </a:cxn>
                <a:cxn ang="0">
                  <a:pos x="102" y="157"/>
                </a:cxn>
                <a:cxn ang="0">
                  <a:pos x="157" y="157"/>
                </a:cxn>
                <a:cxn ang="0">
                  <a:pos x="170" y="199"/>
                </a:cxn>
                <a:cxn ang="0">
                  <a:pos x="186" y="199"/>
                </a:cxn>
                <a:cxn ang="0">
                  <a:pos x="182" y="144"/>
                </a:cxn>
                <a:cxn ang="0">
                  <a:pos x="186" y="93"/>
                </a:cxn>
                <a:cxn ang="0">
                  <a:pos x="174" y="93"/>
                </a:cxn>
                <a:cxn ang="0">
                  <a:pos x="157" y="136"/>
                </a:cxn>
                <a:cxn ang="0">
                  <a:pos x="102" y="136"/>
                </a:cxn>
                <a:cxn ang="0">
                  <a:pos x="102" y="30"/>
                </a:cxn>
                <a:cxn ang="0">
                  <a:pos x="195" y="30"/>
                </a:cxn>
                <a:cxn ang="0">
                  <a:pos x="208" y="81"/>
                </a:cxn>
                <a:cxn ang="0">
                  <a:pos x="224" y="81"/>
                </a:cxn>
                <a:cxn ang="0">
                  <a:pos x="220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38" y="26"/>
                </a:cxn>
                <a:cxn ang="0">
                  <a:pos x="38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9" y="309"/>
                </a:cxn>
                <a:cxn ang="0">
                  <a:pos x="237" y="220"/>
                </a:cxn>
              </a:cxnLst>
              <a:rect l="0" t="0" r="r" b="b"/>
              <a:pathLst>
                <a:path w="237" h="309">
                  <a:moveTo>
                    <a:pt x="237" y="220"/>
                  </a:moveTo>
                  <a:lnTo>
                    <a:pt x="224" y="220"/>
                  </a:lnTo>
                  <a:lnTo>
                    <a:pt x="199" y="279"/>
                  </a:lnTo>
                  <a:lnTo>
                    <a:pt x="102" y="279"/>
                  </a:lnTo>
                  <a:lnTo>
                    <a:pt x="102" y="157"/>
                  </a:lnTo>
                  <a:lnTo>
                    <a:pt x="157" y="157"/>
                  </a:lnTo>
                  <a:lnTo>
                    <a:pt x="170" y="199"/>
                  </a:lnTo>
                  <a:lnTo>
                    <a:pt x="186" y="199"/>
                  </a:lnTo>
                  <a:cubicBezTo>
                    <a:pt x="186" y="182"/>
                    <a:pt x="182" y="165"/>
                    <a:pt x="182" y="144"/>
                  </a:cubicBezTo>
                  <a:cubicBezTo>
                    <a:pt x="182" y="127"/>
                    <a:pt x="186" y="110"/>
                    <a:pt x="186" y="93"/>
                  </a:cubicBezTo>
                  <a:lnTo>
                    <a:pt x="174" y="93"/>
                  </a:lnTo>
                  <a:lnTo>
                    <a:pt x="157" y="136"/>
                  </a:lnTo>
                  <a:lnTo>
                    <a:pt x="102" y="136"/>
                  </a:lnTo>
                  <a:lnTo>
                    <a:pt x="102" y="30"/>
                  </a:lnTo>
                  <a:lnTo>
                    <a:pt x="195" y="30"/>
                  </a:lnTo>
                  <a:lnTo>
                    <a:pt x="208" y="81"/>
                  </a:lnTo>
                  <a:lnTo>
                    <a:pt x="224" y="81"/>
                  </a:lnTo>
                  <a:lnTo>
                    <a:pt x="220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8" y="26"/>
                  </a:lnTo>
                  <a:lnTo>
                    <a:pt x="38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9" y="309"/>
                  </a:lnTo>
                  <a:lnTo>
                    <a:pt x="237" y="220"/>
                  </a:ln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 16">
              <a:extLst>
                <a:ext uri="{FF2B5EF4-FFF2-40B4-BE49-F238E27FC236}">
                  <a16:creationId xmlns="" xmlns:a16="http://schemas.microsoft.com/office/drawing/2014/main" id="{A69810B2-AC0A-429F-BB37-B498DA7AF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747" y="425320"/>
              <a:ext cx="81486" cy="77308"/>
            </a:xfrm>
            <a:custGeom>
              <a:avLst/>
              <a:gdLst/>
              <a:ahLst/>
              <a:cxnLst>
                <a:cxn ang="0">
                  <a:pos x="190" y="17"/>
                </a:cxn>
                <a:cxn ang="0">
                  <a:pos x="236" y="26"/>
                </a:cxn>
                <a:cxn ang="0">
                  <a:pos x="236" y="136"/>
                </a:cxn>
                <a:cxn ang="0">
                  <a:pos x="105" y="136"/>
                </a:cxn>
                <a:cxn ang="0">
                  <a:pos x="105" y="26"/>
                </a:cxn>
                <a:cxn ang="0">
                  <a:pos x="152" y="17"/>
                </a:cxn>
                <a:cxn ang="0">
                  <a:pos x="152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52" y="309"/>
                </a:cxn>
                <a:cxn ang="0">
                  <a:pos x="152" y="292"/>
                </a:cxn>
                <a:cxn ang="0">
                  <a:pos x="105" y="283"/>
                </a:cxn>
                <a:cxn ang="0">
                  <a:pos x="105" y="161"/>
                </a:cxn>
                <a:cxn ang="0">
                  <a:pos x="236" y="161"/>
                </a:cxn>
                <a:cxn ang="0">
                  <a:pos x="236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190" y="0"/>
                </a:cxn>
                <a:cxn ang="0">
                  <a:pos x="190" y="17"/>
                </a:cxn>
              </a:cxnLst>
              <a:rect l="0" t="0" r="r" b="b"/>
              <a:pathLst>
                <a:path w="342" h="309">
                  <a:moveTo>
                    <a:pt x="190" y="17"/>
                  </a:moveTo>
                  <a:lnTo>
                    <a:pt x="236" y="26"/>
                  </a:lnTo>
                  <a:lnTo>
                    <a:pt x="236" y="136"/>
                  </a:lnTo>
                  <a:lnTo>
                    <a:pt x="105" y="136"/>
                  </a:lnTo>
                  <a:lnTo>
                    <a:pt x="105" y="26"/>
                  </a:lnTo>
                  <a:lnTo>
                    <a:pt x="152" y="17"/>
                  </a:lnTo>
                  <a:lnTo>
                    <a:pt x="152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52" y="309"/>
                  </a:lnTo>
                  <a:lnTo>
                    <a:pt x="152" y="292"/>
                  </a:lnTo>
                  <a:lnTo>
                    <a:pt x="105" y="283"/>
                  </a:lnTo>
                  <a:lnTo>
                    <a:pt x="105" y="161"/>
                  </a:lnTo>
                  <a:lnTo>
                    <a:pt x="236" y="161"/>
                  </a:lnTo>
                  <a:lnTo>
                    <a:pt x="236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190" y="0"/>
                  </a:lnTo>
                  <a:lnTo>
                    <a:pt x="190" y="17"/>
                  </a:ln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Freeform 17">
              <a:extLst>
                <a:ext uri="{FF2B5EF4-FFF2-40B4-BE49-F238E27FC236}">
                  <a16:creationId xmlns="" xmlns:a16="http://schemas.microsoft.com/office/drawing/2014/main" id="{96FADF93-F429-4C9F-8507-C0DF6282E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815" y="425320"/>
              <a:ext cx="82532" cy="77308"/>
            </a:xfrm>
            <a:custGeom>
              <a:avLst/>
              <a:gdLst/>
              <a:ahLst/>
              <a:cxnLst>
                <a:cxn ang="0">
                  <a:pos x="190" y="17"/>
                </a:cxn>
                <a:cxn ang="0">
                  <a:pos x="237" y="26"/>
                </a:cxn>
                <a:cxn ang="0">
                  <a:pos x="237" y="30"/>
                </a:cxn>
                <a:cxn ang="0">
                  <a:pos x="106" y="237"/>
                </a:cxn>
                <a:cxn ang="0">
                  <a:pos x="106" y="26"/>
                </a:cxn>
                <a:cxn ang="0">
                  <a:pos x="152" y="17"/>
                </a:cxn>
                <a:cxn ang="0">
                  <a:pos x="152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2" y="26"/>
                </a:cxn>
                <a:cxn ang="0">
                  <a:pos x="42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152" y="309"/>
                </a:cxn>
                <a:cxn ang="0">
                  <a:pos x="152" y="292"/>
                </a:cxn>
                <a:cxn ang="0">
                  <a:pos x="106" y="283"/>
                </a:cxn>
                <a:cxn ang="0">
                  <a:pos x="106" y="279"/>
                </a:cxn>
                <a:cxn ang="0">
                  <a:pos x="237" y="72"/>
                </a:cxn>
                <a:cxn ang="0">
                  <a:pos x="237" y="283"/>
                </a:cxn>
                <a:cxn ang="0">
                  <a:pos x="190" y="292"/>
                </a:cxn>
                <a:cxn ang="0">
                  <a:pos x="190" y="309"/>
                </a:cxn>
                <a:cxn ang="0">
                  <a:pos x="342" y="309"/>
                </a:cxn>
                <a:cxn ang="0">
                  <a:pos x="342" y="292"/>
                </a:cxn>
                <a:cxn ang="0">
                  <a:pos x="300" y="283"/>
                </a:cxn>
                <a:cxn ang="0">
                  <a:pos x="300" y="26"/>
                </a:cxn>
                <a:cxn ang="0">
                  <a:pos x="342" y="17"/>
                </a:cxn>
                <a:cxn ang="0">
                  <a:pos x="342" y="0"/>
                </a:cxn>
                <a:cxn ang="0">
                  <a:pos x="190" y="0"/>
                </a:cxn>
                <a:cxn ang="0">
                  <a:pos x="190" y="17"/>
                </a:cxn>
              </a:cxnLst>
              <a:rect l="0" t="0" r="r" b="b"/>
              <a:pathLst>
                <a:path w="342" h="309">
                  <a:moveTo>
                    <a:pt x="190" y="17"/>
                  </a:moveTo>
                  <a:lnTo>
                    <a:pt x="237" y="26"/>
                  </a:lnTo>
                  <a:lnTo>
                    <a:pt x="237" y="30"/>
                  </a:lnTo>
                  <a:lnTo>
                    <a:pt x="106" y="237"/>
                  </a:lnTo>
                  <a:lnTo>
                    <a:pt x="106" y="26"/>
                  </a:lnTo>
                  <a:lnTo>
                    <a:pt x="152" y="17"/>
                  </a:lnTo>
                  <a:lnTo>
                    <a:pt x="152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2" y="26"/>
                  </a:lnTo>
                  <a:lnTo>
                    <a:pt x="42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152" y="309"/>
                  </a:lnTo>
                  <a:lnTo>
                    <a:pt x="152" y="292"/>
                  </a:lnTo>
                  <a:lnTo>
                    <a:pt x="106" y="283"/>
                  </a:lnTo>
                  <a:lnTo>
                    <a:pt x="106" y="279"/>
                  </a:lnTo>
                  <a:lnTo>
                    <a:pt x="237" y="72"/>
                  </a:lnTo>
                  <a:lnTo>
                    <a:pt x="237" y="283"/>
                  </a:lnTo>
                  <a:lnTo>
                    <a:pt x="190" y="292"/>
                  </a:lnTo>
                  <a:lnTo>
                    <a:pt x="190" y="309"/>
                  </a:lnTo>
                  <a:lnTo>
                    <a:pt x="342" y="309"/>
                  </a:lnTo>
                  <a:lnTo>
                    <a:pt x="342" y="292"/>
                  </a:lnTo>
                  <a:lnTo>
                    <a:pt x="300" y="283"/>
                  </a:lnTo>
                  <a:lnTo>
                    <a:pt x="300" y="26"/>
                  </a:lnTo>
                  <a:lnTo>
                    <a:pt x="342" y="17"/>
                  </a:lnTo>
                  <a:lnTo>
                    <a:pt x="342" y="0"/>
                  </a:lnTo>
                  <a:lnTo>
                    <a:pt x="190" y="0"/>
                  </a:lnTo>
                  <a:lnTo>
                    <a:pt x="190" y="17"/>
                  </a:ln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Freeform 18">
              <a:extLst>
                <a:ext uri="{FF2B5EF4-FFF2-40B4-BE49-F238E27FC236}">
                  <a16:creationId xmlns="" xmlns:a16="http://schemas.microsoft.com/office/drawing/2014/main" id="{AF2E495F-4311-4EA5-A84C-17AC6D96A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882" y="425320"/>
              <a:ext cx="58503" cy="77308"/>
            </a:xfrm>
            <a:custGeom>
              <a:avLst/>
              <a:gdLst/>
              <a:ahLst/>
              <a:cxnLst>
                <a:cxn ang="0">
                  <a:pos x="225" y="220"/>
                </a:cxn>
                <a:cxn ang="0">
                  <a:pos x="199" y="279"/>
                </a:cxn>
                <a:cxn ang="0">
                  <a:pos x="106" y="279"/>
                </a:cxn>
                <a:cxn ang="0">
                  <a:pos x="106" y="157"/>
                </a:cxn>
                <a:cxn ang="0">
                  <a:pos x="161" y="157"/>
                </a:cxn>
                <a:cxn ang="0">
                  <a:pos x="174" y="199"/>
                </a:cxn>
                <a:cxn ang="0">
                  <a:pos x="187" y="199"/>
                </a:cxn>
                <a:cxn ang="0">
                  <a:pos x="187" y="144"/>
                </a:cxn>
                <a:cxn ang="0">
                  <a:pos x="187" y="93"/>
                </a:cxn>
                <a:cxn ang="0">
                  <a:pos x="174" y="93"/>
                </a:cxn>
                <a:cxn ang="0">
                  <a:pos x="161" y="136"/>
                </a:cxn>
                <a:cxn ang="0">
                  <a:pos x="106" y="136"/>
                </a:cxn>
                <a:cxn ang="0">
                  <a:pos x="106" y="30"/>
                </a:cxn>
                <a:cxn ang="0">
                  <a:pos x="195" y="30"/>
                </a:cxn>
                <a:cxn ang="0">
                  <a:pos x="212" y="81"/>
                </a:cxn>
                <a:cxn ang="0">
                  <a:pos x="225" y="81"/>
                </a:cxn>
                <a:cxn ang="0">
                  <a:pos x="225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43" y="26"/>
                </a:cxn>
                <a:cxn ang="0">
                  <a:pos x="43" y="283"/>
                </a:cxn>
                <a:cxn ang="0">
                  <a:pos x="0" y="292"/>
                </a:cxn>
                <a:cxn ang="0">
                  <a:pos x="0" y="309"/>
                </a:cxn>
                <a:cxn ang="0">
                  <a:pos x="229" y="309"/>
                </a:cxn>
                <a:cxn ang="0">
                  <a:pos x="241" y="220"/>
                </a:cxn>
                <a:cxn ang="0">
                  <a:pos x="225" y="220"/>
                </a:cxn>
              </a:cxnLst>
              <a:rect l="0" t="0" r="r" b="b"/>
              <a:pathLst>
                <a:path w="241" h="309">
                  <a:moveTo>
                    <a:pt x="225" y="220"/>
                  </a:moveTo>
                  <a:lnTo>
                    <a:pt x="199" y="279"/>
                  </a:lnTo>
                  <a:lnTo>
                    <a:pt x="106" y="279"/>
                  </a:lnTo>
                  <a:lnTo>
                    <a:pt x="106" y="157"/>
                  </a:lnTo>
                  <a:lnTo>
                    <a:pt x="161" y="157"/>
                  </a:lnTo>
                  <a:lnTo>
                    <a:pt x="174" y="199"/>
                  </a:lnTo>
                  <a:lnTo>
                    <a:pt x="187" y="199"/>
                  </a:lnTo>
                  <a:lnTo>
                    <a:pt x="187" y="144"/>
                  </a:lnTo>
                  <a:lnTo>
                    <a:pt x="187" y="93"/>
                  </a:lnTo>
                  <a:lnTo>
                    <a:pt x="174" y="93"/>
                  </a:lnTo>
                  <a:lnTo>
                    <a:pt x="161" y="136"/>
                  </a:lnTo>
                  <a:lnTo>
                    <a:pt x="106" y="136"/>
                  </a:lnTo>
                  <a:lnTo>
                    <a:pt x="106" y="30"/>
                  </a:lnTo>
                  <a:lnTo>
                    <a:pt x="195" y="30"/>
                  </a:lnTo>
                  <a:lnTo>
                    <a:pt x="212" y="81"/>
                  </a:lnTo>
                  <a:lnTo>
                    <a:pt x="225" y="81"/>
                  </a:lnTo>
                  <a:lnTo>
                    <a:pt x="225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43" y="26"/>
                  </a:lnTo>
                  <a:lnTo>
                    <a:pt x="43" y="283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229" y="309"/>
                  </a:lnTo>
                  <a:lnTo>
                    <a:pt x="241" y="220"/>
                  </a:lnTo>
                  <a:lnTo>
                    <a:pt x="225" y="220"/>
                  </a:ln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Freeform 19">
              <a:extLst>
                <a:ext uri="{FF2B5EF4-FFF2-40B4-BE49-F238E27FC236}">
                  <a16:creationId xmlns="" xmlns:a16="http://schemas.microsoft.com/office/drawing/2014/main" id="{0C91DDD9-5794-4274-B686-9E10A70174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4785" y="195486"/>
              <a:ext cx="151481" cy="191180"/>
            </a:xfrm>
            <a:custGeom>
              <a:avLst/>
              <a:gdLst/>
              <a:ahLst/>
              <a:cxnLst>
                <a:cxn ang="0">
                  <a:pos x="317" y="774"/>
                </a:cxn>
                <a:cxn ang="0">
                  <a:pos x="587" y="668"/>
                </a:cxn>
                <a:cxn ang="0">
                  <a:pos x="630" y="85"/>
                </a:cxn>
                <a:cxn ang="0">
                  <a:pos x="317" y="0"/>
                </a:cxn>
                <a:cxn ang="0">
                  <a:pos x="160" y="42"/>
                </a:cxn>
                <a:cxn ang="0">
                  <a:pos x="0" y="85"/>
                </a:cxn>
                <a:cxn ang="0">
                  <a:pos x="42" y="668"/>
                </a:cxn>
                <a:cxn ang="0">
                  <a:pos x="160" y="715"/>
                </a:cxn>
                <a:cxn ang="0">
                  <a:pos x="317" y="774"/>
                </a:cxn>
                <a:cxn ang="0">
                  <a:pos x="160" y="76"/>
                </a:cxn>
                <a:cxn ang="0">
                  <a:pos x="160" y="76"/>
                </a:cxn>
                <a:cxn ang="0">
                  <a:pos x="224" y="59"/>
                </a:cxn>
                <a:cxn ang="0">
                  <a:pos x="160" y="161"/>
                </a:cxn>
                <a:cxn ang="0">
                  <a:pos x="105" y="258"/>
                </a:cxn>
                <a:cxn ang="0">
                  <a:pos x="105" y="186"/>
                </a:cxn>
                <a:cxn ang="0">
                  <a:pos x="101" y="93"/>
                </a:cxn>
                <a:cxn ang="0">
                  <a:pos x="160" y="76"/>
                </a:cxn>
                <a:cxn ang="0">
                  <a:pos x="76" y="643"/>
                </a:cxn>
                <a:cxn ang="0">
                  <a:pos x="76" y="643"/>
                </a:cxn>
                <a:cxn ang="0">
                  <a:pos x="55" y="385"/>
                </a:cxn>
                <a:cxn ang="0">
                  <a:pos x="114" y="389"/>
                </a:cxn>
                <a:cxn ang="0">
                  <a:pos x="160" y="313"/>
                </a:cxn>
                <a:cxn ang="0">
                  <a:pos x="228" y="203"/>
                </a:cxn>
                <a:cxn ang="0">
                  <a:pos x="224" y="275"/>
                </a:cxn>
                <a:cxn ang="0">
                  <a:pos x="228" y="397"/>
                </a:cxn>
                <a:cxn ang="0">
                  <a:pos x="317" y="402"/>
                </a:cxn>
                <a:cxn ang="0">
                  <a:pos x="317" y="34"/>
                </a:cxn>
                <a:cxn ang="0">
                  <a:pos x="596" y="110"/>
                </a:cxn>
                <a:cxn ang="0">
                  <a:pos x="575" y="385"/>
                </a:cxn>
                <a:cxn ang="0">
                  <a:pos x="494" y="389"/>
                </a:cxn>
                <a:cxn ang="0">
                  <a:pos x="507" y="156"/>
                </a:cxn>
                <a:cxn ang="0">
                  <a:pos x="410" y="140"/>
                </a:cxn>
                <a:cxn ang="0">
                  <a:pos x="406" y="397"/>
                </a:cxn>
                <a:cxn ang="0">
                  <a:pos x="317" y="402"/>
                </a:cxn>
                <a:cxn ang="0">
                  <a:pos x="317" y="736"/>
                </a:cxn>
                <a:cxn ang="0">
                  <a:pos x="160" y="676"/>
                </a:cxn>
                <a:cxn ang="0">
                  <a:pos x="76" y="643"/>
                </a:cxn>
              </a:cxnLst>
              <a:rect l="0" t="0" r="r" b="b"/>
              <a:pathLst>
                <a:path w="630" h="774">
                  <a:moveTo>
                    <a:pt x="317" y="774"/>
                  </a:moveTo>
                  <a:lnTo>
                    <a:pt x="587" y="668"/>
                  </a:lnTo>
                  <a:lnTo>
                    <a:pt x="630" y="85"/>
                  </a:lnTo>
                  <a:lnTo>
                    <a:pt x="317" y="0"/>
                  </a:lnTo>
                  <a:lnTo>
                    <a:pt x="160" y="42"/>
                  </a:lnTo>
                  <a:lnTo>
                    <a:pt x="0" y="85"/>
                  </a:lnTo>
                  <a:lnTo>
                    <a:pt x="42" y="668"/>
                  </a:lnTo>
                  <a:lnTo>
                    <a:pt x="160" y="715"/>
                  </a:lnTo>
                  <a:lnTo>
                    <a:pt x="317" y="774"/>
                  </a:lnTo>
                  <a:close/>
                  <a:moveTo>
                    <a:pt x="160" y="76"/>
                  </a:moveTo>
                  <a:lnTo>
                    <a:pt x="160" y="76"/>
                  </a:lnTo>
                  <a:lnTo>
                    <a:pt x="224" y="59"/>
                  </a:lnTo>
                  <a:lnTo>
                    <a:pt x="160" y="161"/>
                  </a:lnTo>
                  <a:lnTo>
                    <a:pt x="105" y="258"/>
                  </a:lnTo>
                  <a:lnTo>
                    <a:pt x="105" y="186"/>
                  </a:lnTo>
                  <a:lnTo>
                    <a:pt x="101" y="93"/>
                  </a:lnTo>
                  <a:lnTo>
                    <a:pt x="160" y="76"/>
                  </a:lnTo>
                  <a:close/>
                  <a:moveTo>
                    <a:pt x="76" y="643"/>
                  </a:moveTo>
                  <a:lnTo>
                    <a:pt x="76" y="643"/>
                  </a:lnTo>
                  <a:lnTo>
                    <a:pt x="55" y="385"/>
                  </a:lnTo>
                  <a:lnTo>
                    <a:pt x="114" y="389"/>
                  </a:lnTo>
                  <a:lnTo>
                    <a:pt x="160" y="313"/>
                  </a:lnTo>
                  <a:lnTo>
                    <a:pt x="228" y="203"/>
                  </a:lnTo>
                  <a:lnTo>
                    <a:pt x="224" y="275"/>
                  </a:lnTo>
                  <a:lnTo>
                    <a:pt x="228" y="397"/>
                  </a:lnTo>
                  <a:lnTo>
                    <a:pt x="317" y="402"/>
                  </a:lnTo>
                  <a:lnTo>
                    <a:pt x="317" y="34"/>
                  </a:lnTo>
                  <a:lnTo>
                    <a:pt x="596" y="110"/>
                  </a:lnTo>
                  <a:lnTo>
                    <a:pt x="575" y="385"/>
                  </a:lnTo>
                  <a:lnTo>
                    <a:pt x="494" y="389"/>
                  </a:lnTo>
                  <a:lnTo>
                    <a:pt x="507" y="156"/>
                  </a:lnTo>
                  <a:lnTo>
                    <a:pt x="410" y="140"/>
                  </a:lnTo>
                  <a:lnTo>
                    <a:pt x="406" y="397"/>
                  </a:lnTo>
                  <a:lnTo>
                    <a:pt x="317" y="402"/>
                  </a:lnTo>
                  <a:lnTo>
                    <a:pt x="317" y="736"/>
                  </a:lnTo>
                  <a:lnTo>
                    <a:pt x="160" y="676"/>
                  </a:lnTo>
                  <a:lnTo>
                    <a:pt x="76" y="643"/>
                  </a:lnTo>
                  <a:close/>
                </a:path>
              </a:pathLst>
            </a:custGeom>
            <a:solidFill>
              <a:srgbClr val="2D2B8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61" name="Прямая соединительная линия 60"/>
          <p:cNvCxnSpPr/>
          <p:nvPr/>
        </p:nvCxnSpPr>
        <p:spPr>
          <a:xfrm>
            <a:off x="1315016" y="-2966"/>
            <a:ext cx="0" cy="604267"/>
          </a:xfrm>
          <a:prstGeom prst="line">
            <a:avLst/>
          </a:prstGeom>
          <a:ln w="9525">
            <a:solidFill>
              <a:srgbClr val="2D2B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8606986" y="589186"/>
            <a:ext cx="535408" cy="1"/>
          </a:xfrm>
          <a:prstGeom prst="line">
            <a:avLst/>
          </a:prstGeom>
          <a:ln w="9525">
            <a:solidFill>
              <a:srgbClr val="2D2B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E6838642-F192-40B3-9CE9-54140F0A90E1}"/>
              </a:ext>
            </a:extLst>
          </p:cNvPr>
          <p:cNvSpPr/>
          <p:nvPr/>
        </p:nvSpPr>
        <p:spPr>
          <a:xfrm>
            <a:off x="103491" y="6539932"/>
            <a:ext cx="2254928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 АО «Издательство «Просвещение», 20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21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887" y="1340427"/>
            <a:ext cx="8664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2D2B8D"/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Для</a:t>
            </a:r>
            <a:endParaRPr lang="ru-RU" sz="2000" i="1" dirty="0">
              <a:solidFill>
                <a:srgbClr val="00297A"/>
              </a:solidFill>
            </a:endParaRPr>
          </a:p>
        </p:txBody>
      </p:sp>
      <p:pic>
        <p:nvPicPr>
          <p:cNvPr id="25" name="Picture 2" descr="C:\Users\GKryukova\Desktop\e43e7a92-58ff-416c-ab8a-aa247a7582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491" y="118719"/>
            <a:ext cx="9289032" cy="668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 rot="20299516">
            <a:off x="1376298" y="865827"/>
            <a:ext cx="676625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-</a:t>
            </a:r>
            <a:r>
              <a:rPr lang="ru-RU" sz="3200" dirty="0">
                <a:latin typeface="Monotype Corsiva" panose="03010101010201010101" pitchFamily="66" charset="0"/>
              </a:rPr>
              <a:t>Умения и навыки необходимы для решения жизненных задач</a:t>
            </a:r>
          </a:p>
          <a:p>
            <a:r>
              <a:rPr lang="ru-RU" sz="3200" dirty="0">
                <a:latin typeface="Monotype Corsiva" panose="03010101010201010101" pitchFamily="66" charset="0"/>
              </a:rPr>
              <a:t>-Выход за границы конкретного предмета </a:t>
            </a:r>
          </a:p>
          <a:p>
            <a:r>
              <a:rPr lang="ru-RU" sz="3200" dirty="0">
                <a:latin typeface="Monotype Corsiva" panose="03010101010201010101" pitchFamily="66" charset="0"/>
              </a:rPr>
              <a:t>-Навыки, которые нужны современным школьникам</a:t>
            </a:r>
          </a:p>
          <a:p>
            <a:r>
              <a:rPr lang="ru-RU" sz="3200" dirty="0">
                <a:latin typeface="Monotype Corsiva" panose="03010101010201010101" pitchFamily="66" charset="0"/>
              </a:rPr>
              <a:t>-Важны не столько сами знания, сколько умение их применить:</a:t>
            </a:r>
          </a:p>
          <a:p>
            <a:r>
              <a:rPr lang="ru-RU" sz="3200" dirty="0">
                <a:latin typeface="Monotype Corsiva" panose="03010101010201010101" pitchFamily="66" charset="0"/>
              </a:rPr>
              <a:t>-Умение эффективно действовать в нестандартных жизненных ситуациях опираясь на знания физики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1789" y="130019"/>
            <a:ext cx="5747535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ru-RU" sz="3200" b="1" dirty="0" smtClean="0">
                <a:solidFill>
                  <a:srgbClr val="2D2B8D"/>
                </a:solidFill>
                <a:latin typeface="Open Sans Condensed" pitchFamily="34" charset="0"/>
                <a:ea typeface="Open Sans Condensed" pitchFamily="34" charset="0"/>
                <a:cs typeface="Open Sans Condensed" pitchFamily="34" charset="0"/>
              </a:rPr>
              <a:t>О чём идет речь в письме?</a:t>
            </a:r>
            <a:endParaRPr lang="ru-RU" sz="3200" b="1" dirty="0">
              <a:solidFill>
                <a:srgbClr val="2D2B8D"/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081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64" y="1844824"/>
            <a:ext cx="8713787" cy="720725"/>
          </a:xfrm>
        </p:spPr>
        <p:txBody>
          <a:bodyPr/>
          <a:lstStyle/>
          <a:p>
            <a:r>
              <a:rPr lang="ru-RU" sz="2400" dirty="0"/>
              <a:t>Какую гипотезу можно высказать на основании этого наблюдения. Подтверждается ли ваша гипотеза с точки </a:t>
            </a:r>
            <a:r>
              <a:rPr lang="ru-RU" sz="2400" dirty="0" smtClean="0"/>
              <a:t>зрения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                                науки?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91845"/>
            <a:ext cx="5222344" cy="496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1618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endParaRPr lang="ru-RU" dirty="0">
              <a:hlinkClick r:id="rId2"/>
            </a:endParaRPr>
          </a:p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endParaRPr lang="ru-RU" dirty="0">
              <a:hlinkClick r:id="rId2"/>
            </a:endParaRPr>
          </a:p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://resh.edu.ru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71" t="3980" r="-79" b="19815"/>
          <a:stretch/>
        </p:blipFill>
        <p:spPr bwMode="auto">
          <a:xfrm>
            <a:off x="34859" y="848957"/>
            <a:ext cx="9061152" cy="4368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9405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endParaRPr lang="ru-RU" dirty="0">
              <a:hlinkClick r:id="rId2"/>
            </a:endParaRPr>
          </a:p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endParaRPr lang="ru-RU" dirty="0">
              <a:hlinkClick r:id="rId2"/>
            </a:endParaRPr>
          </a:p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endParaRPr lang="ru-RU" dirty="0"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://skiv.instrao.ru/bank-zadaniy/estestvennonauchnaya-gramotnost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528" t="3108" r="1528" b="13277"/>
          <a:stretch/>
        </p:blipFill>
        <p:spPr bwMode="auto">
          <a:xfrm>
            <a:off x="-23664" y="836712"/>
            <a:ext cx="9167664" cy="431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2742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08" t="3166" r="6377" b="6957"/>
          <a:stretch/>
        </p:blipFill>
        <p:spPr bwMode="auto">
          <a:xfrm>
            <a:off x="-108641" y="836712"/>
            <a:ext cx="925264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3275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38" t="10273" r="24229" b="7042"/>
          <a:stretch/>
        </p:blipFill>
        <p:spPr bwMode="auto">
          <a:xfrm>
            <a:off x="1117600" y="322252"/>
            <a:ext cx="7046272" cy="634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0824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772816"/>
            <a:ext cx="4176464" cy="720725"/>
          </a:xfrm>
        </p:spPr>
        <p:txBody>
          <a:bodyPr/>
          <a:lstStyle/>
          <a:p>
            <a:r>
              <a:rPr lang="ru-RU" dirty="0" smtClean="0"/>
              <a:t>Игра «</a:t>
            </a:r>
            <a:r>
              <a:rPr lang="ru-RU" dirty="0" err="1" smtClean="0"/>
              <a:t>Физбой</a:t>
            </a:r>
            <a:r>
              <a:rPr lang="ru-RU" dirty="0"/>
              <a:t>»</a:t>
            </a:r>
            <a:br>
              <a:rPr lang="ru-RU" dirty="0"/>
            </a:br>
            <a:r>
              <a:rPr lang="ru-RU" sz="2000" dirty="0"/>
              <a:t>на основе заданий на  формирование базовых представлений о физической сущности явлений, наблюдаемых в природе и в повседневной жизни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099" t="22171" r="12799"/>
          <a:stretch/>
        </p:blipFill>
        <p:spPr bwMode="auto">
          <a:xfrm>
            <a:off x="539552" y="188640"/>
            <a:ext cx="3960590" cy="3497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501008"/>
            <a:ext cx="6109320" cy="289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792" y="4221088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Учащиеся </a:t>
            </a:r>
            <a:r>
              <a:rPr lang="ru-RU" dirty="0"/>
              <a:t>7 класса </a:t>
            </a:r>
            <a:r>
              <a:rPr lang="ru-RU" dirty="0" smtClean="0"/>
              <a:t>Софья  Морозова </a:t>
            </a:r>
            <a:r>
              <a:rPr lang="ru-RU" dirty="0"/>
              <a:t>и </a:t>
            </a:r>
            <a:r>
              <a:rPr lang="ru-RU" dirty="0" smtClean="0"/>
              <a:t>Владислав Филимонов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464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User\Desktop\ФГ 21.02.2023\фото печать\картинки\вода 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514"/>
          <a:stretch/>
        </p:blipFill>
        <p:spPr bwMode="auto">
          <a:xfrm>
            <a:off x="34197" y="116632"/>
            <a:ext cx="5934479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ФГ 21.02.2023\фото печать\картинки\вод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4328" y="0"/>
            <a:ext cx="3679672" cy="352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941385">
            <a:off x="-222634" y="1736924"/>
            <a:ext cx="8713787" cy="720725"/>
          </a:xfrm>
        </p:spPr>
        <p:txBody>
          <a:bodyPr/>
          <a:lstStyle/>
          <a:p>
            <a:r>
              <a:rPr lang="kk-KZ" dirty="0"/>
              <a:t>педагогические  технологии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8306" y="3698230"/>
            <a:ext cx="3303398" cy="3161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80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</a:t>
            </a:r>
            <a:endParaRPr lang="ru-RU" dirty="0"/>
          </a:p>
        </p:txBody>
      </p:sp>
      <p:pic>
        <p:nvPicPr>
          <p:cNvPr id="5122" name="Picture 2" descr="C:\Users\User\Desktop\ФГ 21.02.2023\фото печать\картинки\лей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64088" y="1700808"/>
            <a:ext cx="31683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«Учитель живет до тех пор, пока он учится, как только он перестает учиться, в нем умирает учитель»</a:t>
            </a:r>
          </a:p>
          <a:p>
            <a:pPr algn="r"/>
            <a:r>
              <a:rPr lang="ru-RU" sz="2800" dirty="0" smtClean="0"/>
              <a:t>К. Д</a:t>
            </a:r>
            <a:r>
              <a:rPr lang="ru-RU" sz="2800" dirty="0"/>
              <a:t>. </a:t>
            </a:r>
            <a:r>
              <a:rPr lang="ru-RU" sz="2800" dirty="0" smtClean="0"/>
              <a:t>Ушинский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17699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«Учитель, помни: твоя улыбка стоит тысячу слов!» (Ушинский)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ФГ 21.02.2023\акад ФГ\2_ethv8haB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304455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545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команда одного корабля квест02.2023\день села\фото\IMG_20210823_1834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4855" y="-8716"/>
            <a:ext cx="3788306" cy="686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Г 21.02.2023\яблоня.jf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01" y="0"/>
            <a:ext cx="53448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5082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функционально  грамотная  </a:t>
            </a:r>
            <a:r>
              <a:rPr lang="ru-RU" dirty="0" smtClean="0"/>
              <a:t>                      личность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63093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ФИЗИКА ?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49376" y="624288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ФИЗИКА!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941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1403648" y="2276872"/>
            <a:ext cx="6120680" cy="1470025"/>
          </a:xfrm>
        </p:spPr>
        <p:txBody>
          <a:bodyPr>
            <a:noAutofit/>
          </a:bodyPr>
          <a:lstStyle/>
          <a:p>
            <a:r>
              <a:rPr lang="ru-RU" sz="4000" dirty="0" smtClean="0"/>
              <a:t>Формирование </a:t>
            </a:r>
            <a:r>
              <a:rPr lang="ru-RU" sz="4000" dirty="0"/>
              <a:t>функциональной грамотности обучающихся средствами предмета физики</a:t>
            </a:r>
            <a:endParaRPr lang="ru-RU" sz="40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620688"/>
            <a:ext cx="4784725" cy="1127125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1"/>
                </a:solidFill>
              </a:rPr>
              <a:t>Мастер -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5373216"/>
            <a:ext cx="8249725" cy="720725"/>
          </a:xfrm>
        </p:spPr>
        <p:txBody>
          <a:bodyPr/>
          <a:lstStyle/>
          <a:p>
            <a:r>
              <a:rPr lang="ru-RU" sz="3600" dirty="0"/>
              <a:t>«Учитель, помни: твоя улыбка </a:t>
            </a:r>
            <a:r>
              <a:rPr lang="ru-RU" sz="3600" dirty="0" smtClean="0"/>
              <a:t>стоит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/>
              <a:t>тысячу слов!» К</a:t>
            </a:r>
            <a:r>
              <a:rPr lang="ru-RU" sz="3600" dirty="0" smtClean="0"/>
              <a:t>.Д. Ушинский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235"/>
          <a:stretch/>
        </p:blipFill>
        <p:spPr bwMode="auto">
          <a:xfrm>
            <a:off x="827584" y="142617"/>
            <a:ext cx="7088798" cy="5503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4054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команда одного корабля квест02.2023\день села\фото\IMG_20210823_1834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1544" y="-8716"/>
            <a:ext cx="3871617" cy="686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Г 21.02.2023\яблоня.jf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3310" y="97077"/>
            <a:ext cx="534485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5082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функционально  грамотная  </a:t>
            </a:r>
            <a:r>
              <a:rPr lang="ru-RU" dirty="0" smtClean="0"/>
              <a:t>                      личность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20021647">
            <a:off x="-50230" y="5055259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Хороших нам учеников</a:t>
            </a:r>
          </a:p>
          <a:p>
            <a:r>
              <a:rPr lang="ru-RU" i="1" dirty="0" smtClean="0"/>
              <a:t> –функционально </a:t>
            </a:r>
          </a:p>
          <a:p>
            <a:r>
              <a:rPr lang="ru-RU" i="1" dirty="0" smtClean="0"/>
              <a:t>грамотных!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 rot="20475314">
            <a:off x="3366640" y="519375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211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Г 21.02.2023\фото печать\картинки\derevovesnoi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4664"/>
            <a:ext cx="5328592" cy="597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8649579">
            <a:off x="-1992402" y="2064565"/>
            <a:ext cx="8713787" cy="720725"/>
          </a:xfrm>
        </p:spPr>
        <p:txBody>
          <a:bodyPr/>
          <a:lstStyle/>
          <a:p>
            <a:r>
              <a:rPr lang="ru-RU" sz="5400" dirty="0" smtClean="0"/>
              <a:t>Функциональная</a:t>
            </a:r>
            <a:br>
              <a:rPr lang="ru-RU" sz="5400" dirty="0" smtClean="0"/>
            </a:br>
            <a:r>
              <a:rPr lang="ru-RU" sz="5400" dirty="0" smtClean="0"/>
              <a:t>  грамотность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07281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6643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676" y="-99392"/>
            <a:ext cx="9169675" cy="691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8256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«МЫ ПОНИМАЕМ НЕ ТЕКСТ, А МИР, СТОЯЩИЙ ЗА ТЕКСТОМ» Высказывание российского психолога, лингвиста Алексея Алексеевича Леонтьева, который большое внимание уделял проблемам развития смыслового чтения.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263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80728"/>
            <a:ext cx="8125160" cy="469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2815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Г 21.02.2023\фото печать\картинки\3-яблока-2627473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861" b="18010"/>
          <a:stretch/>
        </p:blipFill>
        <p:spPr bwMode="auto">
          <a:xfrm>
            <a:off x="827584" y="1804710"/>
            <a:ext cx="7560840" cy="401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36906">
            <a:off x="128013" y="1240192"/>
            <a:ext cx="8713787" cy="720725"/>
          </a:xfrm>
        </p:spPr>
        <p:txBody>
          <a:bodyPr/>
          <a:lstStyle/>
          <a:p>
            <a:r>
              <a:rPr lang="kk-KZ" dirty="0"/>
              <a:t>ключевые  компетенции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746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24744"/>
            <a:ext cx="8857803" cy="720725"/>
          </a:xfrm>
        </p:spPr>
        <p:txBody>
          <a:bodyPr/>
          <a:lstStyle/>
          <a:p>
            <a:r>
              <a:rPr lang="ru-RU" sz="2800" dirty="0"/>
              <a:t>КОМПЕТЕНЦИИ ЕСТЕСТВЕННО-НАУЧНОЙ </a:t>
            </a:r>
            <a:r>
              <a:rPr lang="ru-RU" sz="2800" dirty="0" smtClean="0"/>
              <a:t>ГРАМОТНОСТИ: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КОМПЕТЕНЦИЯ</a:t>
            </a:r>
            <a:r>
              <a:rPr lang="ru-RU" dirty="0"/>
              <a:t>: НАУЧНОЕ ОБЪЯСНЕНИЕ </a:t>
            </a:r>
            <a:r>
              <a:rPr lang="ru-RU" dirty="0" smtClean="0"/>
              <a:t>ЯВЛЕНИЙ</a:t>
            </a:r>
          </a:p>
          <a:p>
            <a:pPr marL="514350" indent="-514350">
              <a:buAutoNum type="arabicPeriod"/>
            </a:pPr>
            <a:r>
              <a:rPr lang="ru-RU" dirty="0"/>
              <a:t>КОМПЕТЕНЦИЯ: ПОНИМАНИЕ ОСОБЕННОСТЕЙ ЕСТЕСТВЕННО-НАУЧНОГО </a:t>
            </a:r>
            <a:r>
              <a:rPr lang="ru-RU" dirty="0" smtClean="0"/>
              <a:t>ИССЛЕДОВАНИЯ</a:t>
            </a:r>
          </a:p>
          <a:p>
            <a:pPr marL="514350" indent="-514350">
              <a:buAutoNum type="arabicPeriod"/>
            </a:pPr>
            <a:r>
              <a:rPr lang="ru-RU" dirty="0"/>
              <a:t>КОМПЕТЕНЦИЯ: ИНТЕРПРЕТАЦИЯ ДАННЫХ И ИСПОЛЬЗОВАНИЕ НАУЧНЫХ ДОКАЗАТЕЛЬСТВ ДЛЯ ПОЛУЧЕНИЯ ВЫВОДОВ</a:t>
            </a:r>
          </a:p>
        </p:txBody>
      </p:sp>
    </p:spTree>
    <p:extLst>
      <p:ext uri="{BB962C8B-B14F-4D97-AF65-F5344CB8AC3E}">
        <p14:creationId xmlns:p14="http://schemas.microsoft.com/office/powerpoint/2010/main" xmlns="" val="68641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</Template>
  <TotalTime>4844</TotalTime>
  <Words>248</Words>
  <Application>Microsoft Office PowerPoint</Application>
  <PresentationFormat>Экран (4:3)</PresentationFormat>
  <Paragraphs>51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School</vt:lpstr>
      <vt:lpstr>Слайд 1</vt:lpstr>
      <vt:lpstr>Формирование функциональной грамотности обучающихся средствами предмета физики</vt:lpstr>
      <vt:lpstr>Функциональная   грамотность</vt:lpstr>
      <vt:lpstr>Слайд 4</vt:lpstr>
      <vt:lpstr>Слайд 5</vt:lpstr>
      <vt:lpstr>Слайд 6</vt:lpstr>
      <vt:lpstr>Слайд 7</vt:lpstr>
      <vt:lpstr>ключевые  компетенции </vt:lpstr>
      <vt:lpstr>КОМПЕТЕНЦИИ ЕСТЕСТВЕННО-НАУЧНОЙ ГРАМОТНОСТИ: </vt:lpstr>
      <vt:lpstr>Какую гипотезу можно высказать на основании этого наблюдения. Подтверждается ли ваша гипотеза с точки зрения                                                                                                          науки?   </vt:lpstr>
      <vt:lpstr>Слайд 11</vt:lpstr>
      <vt:lpstr>Опыт работы</vt:lpstr>
      <vt:lpstr>Слайд 13</vt:lpstr>
      <vt:lpstr>Слайд 14</vt:lpstr>
      <vt:lpstr>Игра «Физбой» на основе заданий на  формирование базовых представлений о физической сущности явлений, наблюдаемых в природе и в повседневной жизни</vt:lpstr>
      <vt:lpstr>педагогические  технологии  </vt:lpstr>
      <vt:lpstr>Учитель</vt:lpstr>
      <vt:lpstr> «Учитель, помни: твоя улыбка стоит тысячу слов!» (Ушинский)</vt:lpstr>
      <vt:lpstr>Слайд 19</vt:lpstr>
      <vt:lpstr>«Учитель, помни: твоя улыбка стоит  тысячу слов!» К.Д. Ушинский</vt:lpstr>
      <vt:lpstr>Слайд 21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качества общего  образования   за   счет успешной  реализацию мероприятий национального  проекта «Образование»</dc:title>
  <dc:subject>Школьный</dc:subject>
  <dc:creator>Пользователь</dc:creator>
  <dc:description>http://propowerpoint.ru - Шаблоны для презентаций, уроки и советы PowerPoint.</dc:description>
  <cp:lastModifiedBy>Пользователь</cp:lastModifiedBy>
  <cp:revision>44</cp:revision>
  <dcterms:created xsi:type="dcterms:W3CDTF">2022-12-15T05:10:58Z</dcterms:created>
  <dcterms:modified xsi:type="dcterms:W3CDTF">2023-04-12T10:41:44Z</dcterms:modified>
</cp:coreProperties>
</file>