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7" r:id="rId3"/>
    <p:sldId id="260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1" r:id="rId12"/>
    <p:sldId id="264" r:id="rId13"/>
    <p:sldId id="265" r:id="rId14"/>
    <p:sldId id="266" r:id="rId15"/>
    <p:sldId id="267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Овал 12"/>
          <p:cNvGrpSpPr>
            <a:grpSpLocks/>
          </p:cNvGrpSpPr>
          <p:nvPr/>
        </p:nvGrpSpPr>
        <p:grpSpPr bwMode="auto">
          <a:xfrm>
            <a:off x="914400" y="1408113"/>
            <a:ext cx="231775" cy="225425"/>
            <a:chOff x="576" y="887"/>
            <a:chExt cx="146" cy="142"/>
          </a:xfrm>
        </p:grpSpPr>
        <p:pic>
          <p:nvPicPr>
            <p:cNvPr id="5" name="Овал 1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" y="887"/>
              <a:ext cx="14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600" y="910"/>
              <a:ext cx="94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" name="Овал 6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FC1AB2-A639-4F2F-8276-C26A836BEDE5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9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2F9EA-916F-453F-AB5F-051C113DB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1545C-A7D8-43F8-9CFF-0BBB895B334B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2AC78-B139-4E64-9E44-439F4C6A0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776E6-2EB0-488E-A6F3-BC72F7BF8BC1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EED27-34FD-41E0-944C-7A616057B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Прямоугольник 7"/>
          <p:cNvGrpSpPr>
            <a:grpSpLocks/>
          </p:cNvGrpSpPr>
          <p:nvPr/>
        </p:nvGrpSpPr>
        <p:grpSpPr bwMode="auto">
          <a:xfrm>
            <a:off x="2663825" y="-6350"/>
            <a:ext cx="6486525" cy="6870700"/>
            <a:chOff x="1678" y="-4"/>
            <a:chExt cx="4086" cy="4328"/>
          </a:xfrm>
        </p:grpSpPr>
        <p:pic>
          <p:nvPicPr>
            <p:cNvPr id="5" name="Прямоугольник 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78" y="-4"/>
              <a:ext cx="4086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680" y="0"/>
              <a:ext cx="40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97FB2D-6A50-43C9-883B-F450A75A2EA9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9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9C54C09-EA7C-4DBB-B34D-2FD62CA67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F70A-8514-49AA-9D78-A3C22E625BD2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BAB9F-8E01-4234-8FB1-F4979C4FD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A7CE295-88E3-4412-B492-D2A877617262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0D0611-95AF-4F27-B28B-EB41C2FD3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FD06F-5FF8-4261-ACA6-05FB5EC580C4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74DC-0E78-40BC-BDE9-FA5324C0F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F97B-03CC-44A4-895E-1ECC42ECFC77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86FA9-617C-4D33-A223-881568CE1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79AB-CAD6-4BC0-9E11-C94FB502D083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5EE2-23CC-46B8-837A-134FAFE14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FC978-67C6-4ECC-8E49-584FF6CC38CF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35D32-B163-4ADB-B0A6-27B492F6F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10FD1-B137-440D-B800-483A1CF50580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D22ED-4F07-4B9A-BB3C-3A49F7D65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7994-8131-4969-B413-A1F3C531B182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3150B-6611-4F67-8E1E-48BE045CC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5085DE-6EEC-4300-AFC1-1DBE26D1D3B7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864F1-EB74-49E2-B00E-2C32F91ED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94E69-7340-4821-8359-894A5376E010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6C425-1BF3-4B21-9E86-185CFB0A9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A62B79-128A-4AED-87A1-A891A9ABAD86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56E2C3A-09FE-496A-9729-7EAE8C212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Овал 15"/>
          <p:cNvGrpSpPr>
            <a:grpSpLocks/>
          </p:cNvGrpSpPr>
          <p:nvPr/>
        </p:nvGrpSpPr>
        <p:grpSpPr bwMode="auto">
          <a:xfrm>
            <a:off x="2163763" y="2809875"/>
            <a:ext cx="231775" cy="225425"/>
            <a:chOff x="1363" y="1770"/>
            <a:chExt cx="146" cy="142"/>
          </a:xfrm>
        </p:grpSpPr>
        <p:pic>
          <p:nvPicPr>
            <p:cNvPr id="7" name="Овал 1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63" y="1770"/>
              <a:ext cx="14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388" y="1792"/>
              <a:ext cx="93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9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21E7C0-AC0A-4C4C-AE78-C00CB804C2E4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16BE7D-BD93-4EAA-B1C5-208EC6483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1FD7-FD81-4CE0-A533-88158A841720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E1569-96C5-4409-8709-A8D846AE2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DCA7A2-D296-4655-8D2C-442EB3B58550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211629-FA8E-42BC-AB8A-F7FE30573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30C8-8215-499C-B2E8-E1B36C446F7E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D2B12-F526-4A4C-96C2-D9085D280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488E9-EECC-4C20-A9C3-265AE553E606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7DF240-126C-419A-B365-7FD56BC31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6324B2-8BA6-4781-967F-7E234D30A215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B1F6CE-65BF-44C9-81F0-DE14C9C2F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рямоугольник 12"/>
          <p:cNvGrpSpPr>
            <a:grpSpLocks/>
          </p:cNvGrpSpPr>
          <p:nvPr/>
        </p:nvGrpSpPr>
        <p:grpSpPr bwMode="auto">
          <a:xfrm>
            <a:off x="646113" y="969963"/>
            <a:ext cx="4803775" cy="4802187"/>
            <a:chOff x="407" y="611"/>
            <a:chExt cx="3026" cy="3025"/>
          </a:xfrm>
        </p:grpSpPr>
        <p:pic>
          <p:nvPicPr>
            <p:cNvPr id="6" name="Прямоугольник 1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" y="611"/>
              <a:ext cx="3026" cy="3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80" y="672"/>
              <a:ext cx="2880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274320"/>
            <a:lstStyle/>
            <a:p>
              <a:pPr indent="-282575">
                <a:lnSpc>
                  <a:spcPts val="3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  <a:defRPr/>
              </a:pPr>
              <a:endParaRPr lang="en-US" sz="3200">
                <a:latin typeface="Gill Sans MT" pitchFamily="34" charset="0"/>
              </a:endParaRPr>
            </a:p>
          </p:txBody>
        </p:sp>
      </p:grpSp>
      <p:sp>
        <p:nvSpPr>
          <p:cNvPr id="8" name="Блок-схема: процесс 7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Блок-схема: процесс 8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DB5B07-60F0-472A-A010-FA6F35439F32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90EC0A-ABA4-4FA1-B575-CC3A064F1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8" name="Кольцо 10"/>
          <p:cNvGrpSpPr>
            <a:grpSpLocks/>
          </p:cNvGrpSpPr>
          <p:nvPr/>
        </p:nvGrpSpPr>
        <p:grpSpPr bwMode="auto">
          <a:xfrm>
            <a:off x="165100" y="1036638"/>
            <a:ext cx="1169988" cy="1169987"/>
            <a:chOff x="104" y="653"/>
            <a:chExt cx="737" cy="737"/>
          </a:xfrm>
        </p:grpSpPr>
        <p:pic>
          <p:nvPicPr>
            <p:cNvPr id="1036" name="Кольцо 10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04" y="653"/>
              <a:ext cx="737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 rot="2315674">
              <a:off x="219" y="766"/>
              <a:ext cx="50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923C0D1-A807-4EDF-A706-BF2D02934CB7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77F9D64E-C90C-4FBC-A37B-66BEE301D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74" r:id="rId2"/>
    <p:sldLayoutId id="2147483787" r:id="rId3"/>
    <p:sldLayoutId id="2147483775" r:id="rId4"/>
    <p:sldLayoutId id="2147483788" r:id="rId5"/>
    <p:sldLayoutId id="2147483776" r:id="rId6"/>
    <p:sldLayoutId id="2147483789" r:id="rId7"/>
    <p:sldLayoutId id="2147483790" r:id="rId8"/>
    <p:sldLayoutId id="2147483791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Прямоугольник 8"/>
          <p:cNvGrpSpPr>
            <a:grpSpLocks/>
          </p:cNvGrpSpPr>
          <p:nvPr/>
        </p:nvGrpSpPr>
        <p:grpSpPr bwMode="auto">
          <a:xfrm>
            <a:off x="8150225" y="-6350"/>
            <a:ext cx="1000125" cy="6870700"/>
            <a:chOff x="5134" y="-4"/>
            <a:chExt cx="630" cy="4328"/>
          </a:xfrm>
        </p:grpSpPr>
        <p:pic>
          <p:nvPicPr>
            <p:cNvPr id="2056" name="Прямоугольник 8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134" y="-4"/>
              <a:ext cx="630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5136" y="0"/>
              <a:ext cx="624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2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1452A38-BC05-4C23-AB43-C9FCE0F3C858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FF41C99-A511-4347-BDE2-7A897B1A0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79" r:id="rId2"/>
    <p:sldLayoutId id="2147483793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94" r:id="rId9"/>
    <p:sldLayoutId id="2147483785" r:id="rId10"/>
    <p:sldLayoutId id="21474837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Энергосбережение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4350"/>
            <a:ext cx="7772400" cy="3930650"/>
          </a:xfrm>
        </p:spPr>
        <p:txBody>
          <a:bodyPr>
            <a:normAutofit fontScale="92500"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Реализация  правовых, организационных, научных, производственных, технических и экономических мер, направленных на </a:t>
            </a:r>
            <a:r>
              <a:rPr lang="ru-RU" b="1" dirty="0" smtClean="0"/>
              <a:t>эффективное использование энергетических ресурсов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и на вовлечение в хозяйственный оборот возобновляемых источников энергии.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4500562" y="5786454"/>
            <a:ext cx="2357454" cy="42862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Prezentacii.com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2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Простые советы по энергосбережению!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Заделайте щели в оконных рамах и дверных проемах!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Замена ламп накаливания компактными люминесцентными лампами обеспечит, по крайней мере, 4-х-кратную экономию электроэнергии!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 загораживайте отопительные приборы!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Проветривайте помещения не долго, но интенсивно!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571500"/>
            <a:ext cx="7497762" cy="1785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Уплотнив окна и двери, Вы сможете повысить температуру в помещении на 1-2 градуса!</a:t>
            </a:r>
            <a:endParaRPr lang="ru-RU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3071813"/>
            <a:ext cx="2928937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0113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Замена ламп накаливания компактными люминесцентными лампами обеспечит, по крайней мере, 4-х-кратную экономию электроэнергии!</a:t>
            </a:r>
            <a:endParaRPr lang="ru-RU" sz="32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2928938"/>
            <a:ext cx="43465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28688" y="285750"/>
            <a:ext cx="7772400" cy="3286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800" b="1" i="1" smtClean="0">
                <a:effectLst/>
                <a:latin typeface="Times New Roman" pitchFamily="18" charset="0"/>
                <a:cs typeface="Times New Roman" pitchFamily="18" charset="0"/>
              </a:rPr>
              <a:t>                     Не загораживайте отопительные приборы!</a:t>
            </a: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Тепло от отопительных приборов будет эффективно поступать в помещение, если: </a:t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• Отопительные приборы не закрыты шторами; </a:t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• Отопительные приборы не закрыты декоративными панелями; </a:t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• Отопительные приборы не закрыты мебелью или другими предметами. </a:t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effectLst/>
                <a:latin typeface="Times New Roman" pitchFamily="18" charset="0"/>
                <a:cs typeface="Times New Roman" pitchFamily="18" charset="0"/>
              </a:rPr>
              <a:t>Батареи отопления будут эффективно обогревать помещение, если за ними установить теплоотражающие экраны.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662363"/>
            <a:ext cx="3214688" cy="266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35100" y="0"/>
            <a:ext cx="7499350" cy="37147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i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Проветривайте помещения не долго, но интенсивно!</a:t>
            </a:r>
            <a: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Постоянно приоткрытые для проветривания окна и форточки обогревают улицу и бесполезно расходуют Ваши деньги. </a:t>
            </a:r>
            <a:b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Используйте ударное проветривание, широко раскрывая окна на непродолжительное время.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3721100"/>
            <a:ext cx="2786063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426774" cy="178594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rgbClr val="7030A0"/>
                </a:solidFill>
              </a:rPr>
              <a:t>Спасибо за внимание.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Статистика энергопотребления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Последние 5-7 лет в крупных городах России основным двигателем роста энергопотребления стали сфера услуг и население.  На долю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пришлось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84% прироста электропотребления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доля потребления электроэнергии населением и коммунально-бытовым сектором в суммарном потреблении выросла до 63%.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этом, по расчетам специалистов, именно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жилой, коммерческий, офисный, а также бюджетный секторы способны на 30-40% снизить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электропотребление без ущерба для комфорта.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Мероприятия по энергосбережению широко распространены во всех странах мира, особенно – в развитых странах и в странах с интенсивно развивающейся экономикой.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3779838" y="260350"/>
            <a:ext cx="304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 u="sng">
                <a:latin typeface="Corbel" pitchFamily="34" charset="0"/>
              </a:rPr>
              <a:t>Верите ли вы?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-3565525" y="1349375"/>
            <a:ext cx="1270952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в энергетическом балансе мира преобладает выработка электроэнергии на ГЭС?</a:t>
            </a:r>
          </a:p>
          <a:p>
            <a:pPr marL="5113338">
              <a:tabLst>
                <a:tab pos="685800" algn="l"/>
              </a:tabLst>
            </a:pPr>
            <a:endParaRPr lang="ru-RU" sz="2000">
              <a:latin typeface="Corbel" pitchFamily="34" charset="0"/>
            </a:endParaRPr>
          </a:p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максимальное количество электроэнергии вырабатывается в Зарубежной Европе?</a:t>
            </a:r>
          </a:p>
          <a:p>
            <a:pPr marL="5113338">
              <a:tabLst>
                <a:tab pos="685800" algn="l"/>
              </a:tabLst>
            </a:pPr>
            <a:endParaRPr lang="ru-RU" sz="2000">
              <a:latin typeface="Corbel" pitchFamily="34" charset="0"/>
            </a:endParaRPr>
          </a:p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доля в производстве электроэнергии в странах «Севера» ниже, чем в «Странах Юга?</a:t>
            </a:r>
          </a:p>
          <a:p>
            <a:pPr marL="5113338">
              <a:tabLst>
                <a:tab pos="685800" algn="l"/>
              </a:tabLst>
            </a:pPr>
            <a:endParaRPr lang="ru-RU" sz="2000">
              <a:latin typeface="Corbel" pitchFamily="34" charset="0"/>
            </a:endParaRPr>
          </a:p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Интеграционная группировка ОПЕК организована с целью объединения ресурсов ядерного сырья и атомной энергетики стран участниц?</a:t>
            </a:r>
          </a:p>
          <a:p>
            <a:pPr marL="5113338">
              <a:tabLst>
                <a:tab pos="685800" algn="l"/>
              </a:tabLst>
            </a:pPr>
            <a:endParaRPr lang="ru-RU" sz="2000">
              <a:latin typeface="Corbel" pitchFamily="34" charset="0"/>
            </a:endParaRPr>
          </a:p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солнечные электростанции есть в 30 странах мира?</a:t>
            </a:r>
          </a:p>
          <a:p>
            <a:pPr marL="5113338">
              <a:tabLst>
                <a:tab pos="685800" algn="l"/>
              </a:tabLst>
            </a:pPr>
            <a:endParaRPr lang="ru-RU" sz="2000">
              <a:latin typeface="Corbel" pitchFamily="34" charset="0"/>
            </a:endParaRPr>
          </a:p>
          <a:p>
            <a:pPr marL="5113338">
              <a:buFontTx/>
              <a:buChar char="•"/>
              <a:tabLst>
                <a:tab pos="685800" algn="l"/>
              </a:tabLst>
            </a:pPr>
            <a:r>
              <a:rPr lang="ru-RU" sz="2000">
                <a:latin typeface="Corbel" pitchFamily="34" charset="0"/>
              </a:rPr>
              <a:t>Что большинство крупнейших ГЭС находятся в развитых странах мира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FIG_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44675"/>
            <a:ext cx="2392362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9" descr="FIG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4365625"/>
            <a:ext cx="38163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AutoShape 11" descr="Фиолетовый узор"/>
          <p:cNvSpPr>
            <a:spLocks noChangeArrowheads="1"/>
          </p:cNvSpPr>
          <p:nvPr/>
        </p:nvSpPr>
        <p:spPr bwMode="auto">
          <a:xfrm>
            <a:off x="6372225" y="1628775"/>
            <a:ext cx="2590800" cy="2663825"/>
          </a:xfrm>
          <a:prstGeom prst="flowChartProcess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13" name="Picture 10" descr="FIG_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125" y="1844675"/>
            <a:ext cx="2376488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AutoShape 15"/>
          <p:cNvSpPr>
            <a:spLocks noChangeArrowheads="1"/>
          </p:cNvSpPr>
          <p:nvPr/>
        </p:nvSpPr>
        <p:spPr bwMode="auto">
          <a:xfrm>
            <a:off x="2843213" y="260350"/>
            <a:ext cx="4465637" cy="914400"/>
          </a:xfrm>
          <a:prstGeom prst="plaque">
            <a:avLst>
              <a:gd name="adj" fmla="val 16667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2843213" y="333375"/>
            <a:ext cx="454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i="1">
                <a:latin typeface="Corbel" pitchFamily="34" charset="0"/>
              </a:rPr>
              <a:t>Виды  электростанций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2195513" y="377825"/>
            <a:ext cx="255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Corbel" pitchFamily="34" charset="0"/>
              </a:rPr>
              <a:t> </a:t>
            </a:r>
            <a:endParaRPr lang="ru-RU" sz="2400" i="1" u="sng">
              <a:latin typeface="Corbel" pitchFamily="34" charset="0"/>
            </a:endParaRPr>
          </a:p>
        </p:txBody>
      </p:sp>
      <p:pic>
        <p:nvPicPr>
          <p:cNvPr id="18435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250825" y="620713"/>
            <a:ext cx="8691563" cy="6099175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9459" name="mainpic" descr="photo_pre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765175"/>
            <a:ext cx="8424862" cy="584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995738" y="-100013"/>
            <a:ext cx="1174750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1" u="sng">
                <a:latin typeface="Corbel" pitchFamily="34" charset="0"/>
              </a:rPr>
              <a:t>ТЭС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4716463" y="3644900"/>
            <a:ext cx="4427537" cy="32131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0483" name="Rectangle 13"/>
          <p:cNvSpPr>
            <a:spLocks noChangeArrowheads="1"/>
          </p:cNvSpPr>
          <p:nvPr/>
        </p:nvSpPr>
        <p:spPr bwMode="auto">
          <a:xfrm>
            <a:off x="0" y="3573463"/>
            <a:ext cx="4500563" cy="3284537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2051050" y="0"/>
            <a:ext cx="5400675" cy="40767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0485" name="mainpic" descr="photo_pre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33350"/>
            <a:ext cx="5113337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 descr="Огни Иркутской ГЭС.  Фотографии природы. Печать постеров, оформление в багет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3752850"/>
            <a:ext cx="41402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39750" y="260350"/>
            <a:ext cx="1512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1" u="sng">
                <a:latin typeface="Corbel" pitchFamily="34" charset="0"/>
              </a:rPr>
              <a:t>ГЭС</a:t>
            </a:r>
          </a:p>
        </p:txBody>
      </p:sp>
      <p:pic>
        <p:nvPicPr>
          <p:cNvPr id="20488" name="Picture 7" descr="yenisey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3698875"/>
            <a:ext cx="4213225" cy="304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ChangeArrowheads="1"/>
          </p:cNvSpPr>
          <p:nvPr/>
        </p:nvSpPr>
        <p:spPr bwMode="auto">
          <a:xfrm>
            <a:off x="107950" y="115888"/>
            <a:ext cx="5111750" cy="3673475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3563938" y="3500438"/>
            <a:ext cx="5184775" cy="3357562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1508" name="Picture 4" descr="imageviewer?idImage=17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4859338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imageviewer?idImage=17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573463"/>
            <a:ext cx="4932363" cy="313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064250" y="141288"/>
            <a:ext cx="1211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 u="sng">
                <a:latin typeface="Corbel" pitchFamily="34" charset="0"/>
              </a:rPr>
              <a:t>АЭС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7"/>
          <p:cNvSpPr>
            <a:spLocks noChangeArrowheads="1"/>
          </p:cNvSpPr>
          <p:nvPr/>
        </p:nvSpPr>
        <p:spPr bwMode="auto">
          <a:xfrm>
            <a:off x="6011863" y="2924175"/>
            <a:ext cx="2881312" cy="3933825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5867400" y="908050"/>
            <a:ext cx="2665413" cy="1512888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2532" name="Picture 4" descr="Общий вид гидроуз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981075"/>
            <a:ext cx="2381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23850" y="404813"/>
            <a:ext cx="3743325" cy="2232025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2534" name="Picture 5" descr="Фотография станции в летний перио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49275"/>
            <a:ext cx="34861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14"/>
          <p:cNvSpPr>
            <a:spLocks noChangeArrowheads="1"/>
          </p:cNvSpPr>
          <p:nvPr/>
        </p:nvSpPr>
        <p:spPr bwMode="auto">
          <a:xfrm>
            <a:off x="250825" y="3068638"/>
            <a:ext cx="4176713" cy="3313112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2536" name="Picture 6" descr="ogromnay-elektostanciya_tit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213100"/>
            <a:ext cx="3879850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7" descr="ogromnay-elektostanciya_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2997200"/>
            <a:ext cx="2600325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2411413" y="0"/>
            <a:ext cx="5097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 u="sng">
                <a:latin typeface="Corbel" pitchFamily="34" charset="0"/>
              </a:rPr>
              <a:t>Нетрадиционные источники энергии</a:t>
            </a:r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2339975" y="6381750"/>
            <a:ext cx="3816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i="1" u="sng">
                <a:latin typeface="Corbel" pitchFamily="34" charset="0"/>
              </a:rPr>
              <a:t>Солнечная электростанция (СЭС)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059113" y="2636838"/>
            <a:ext cx="410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i="1" u="sng">
                <a:latin typeface="Corbel" pitchFamily="34" charset="0"/>
              </a:rPr>
              <a:t>Приливная электростанция (ПЭС)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294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Corbel</vt:lpstr>
      <vt:lpstr>Wingdings 2</vt:lpstr>
      <vt:lpstr>Verdana</vt:lpstr>
      <vt:lpstr>Calibri</vt:lpstr>
      <vt:lpstr>Trebuchet MS</vt:lpstr>
      <vt:lpstr>Wingdings</vt:lpstr>
      <vt:lpstr>Gill Sans MT</vt:lpstr>
      <vt:lpstr>Times New Roman</vt:lpstr>
      <vt:lpstr>Солнцестояние</vt:lpstr>
      <vt:lpstr>Изящная</vt:lpstr>
      <vt:lpstr>Энергосбережение</vt:lpstr>
      <vt:lpstr>Статистика энергопотребления.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Простые советы по энергосбережению!</vt:lpstr>
      <vt:lpstr>Уплотнив окна и двери, Вы сможете повысить температуру в помещении на 1-2 градуса!</vt:lpstr>
      <vt:lpstr>Замена ламп накаливания компактными люминесцентными лампами обеспечит, по крайней мере, 4-х-кратную экономию электроэнергии!</vt:lpstr>
      <vt:lpstr>                     Не загораживайте отопительные приборы!   Тепло от отопительных приборов будет эффективно поступать в помещение, если:  • Отопительные приборы не закрыты шторами;  • Отопительные приборы не закрыты декоративными панелями;  • Отопительные приборы не закрыты мебелью или другими предметами.   Батареи отопления будут эффективно обогревать помещение, если за ними установить теплоотражающие экраны.</vt:lpstr>
      <vt:lpstr>Проветривайте помещения не долго, но интенсивно!   Постоянно приоткрытые для проветривания окна и форточки обогревают улицу и бесполезно расходуют Ваши деньги.   Используйте ударное проветривание, широко раскрывая окна на непродолжительное время.</vt:lpstr>
      <vt:lpstr>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энергосбережения</dc:title>
  <dc:creator>Admin</dc:creator>
  <cp:lastModifiedBy>Admin</cp:lastModifiedBy>
  <cp:revision>12</cp:revision>
  <dcterms:created xsi:type="dcterms:W3CDTF">2009-10-20T12:31:30Z</dcterms:created>
  <dcterms:modified xsi:type="dcterms:W3CDTF">2012-03-06T20:02:32Z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0008005814000000000001024140</vt:lpwstr>
  </property>
</Properties>
</file>